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2F_C3901A2D.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comments/modernComment_122_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127_0.xml" ContentType="application/vnd.ms-powerpoint.comments+xml"/>
  <Override PartName="/ppt/notesSlides/notesSlide10.xml" ContentType="application/vnd.openxmlformats-officedocument.presentationml.notesSlide+xml"/>
  <Override PartName="/ppt/comments/modernComment_126_0.xml" ContentType="application/vnd.ms-powerpoint.comments+xml"/>
  <Override PartName="/ppt/comments/modernComment_12B_0.xml" ContentType="application/vnd.ms-powerpoint.comments+xml"/>
  <Override PartName="/ppt/notesSlides/notesSlide11.xml" ContentType="application/vnd.openxmlformats-officedocument.presentationml.notesSlide+xml"/>
  <Override PartName="/ppt/comments/modernComment_132_7B4B040C.xml" ContentType="application/vnd.ms-powerpoint.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88" r:id="rId5"/>
    <p:sldId id="303" r:id="rId6"/>
    <p:sldId id="302" r:id="rId7"/>
    <p:sldId id="290" r:id="rId8"/>
    <p:sldId id="296" r:id="rId9"/>
    <p:sldId id="292" r:id="rId10"/>
    <p:sldId id="291" r:id="rId11"/>
    <p:sldId id="293" r:id="rId12"/>
    <p:sldId id="298" r:id="rId13"/>
    <p:sldId id="295" r:id="rId14"/>
    <p:sldId id="294" r:id="rId15"/>
    <p:sldId id="299" r:id="rId16"/>
    <p:sldId id="306" r:id="rId17"/>
  </p:sldIdLst>
  <p:sldSz cx="9144000" cy="6858000" type="screen4x3"/>
  <p:notesSz cx="6794500" cy="9918700"/>
  <p:defaultTextStyle>
    <a:defPPr>
      <a:defRPr lang="en-GB"/>
    </a:defPPr>
    <a:lvl1pPr algn="l" rtl="0" eaLnBrk="0" fontAlgn="base" hangingPunct="0">
      <a:spcBef>
        <a:spcPct val="0"/>
      </a:spcBef>
      <a:spcAft>
        <a:spcPct val="0"/>
      </a:spcAft>
      <a:defRPr b="1" kern="1200">
        <a:solidFill>
          <a:schemeClr val="tx1"/>
        </a:solidFill>
        <a:latin typeface="Arial" panose="020B0604020202020204" pitchFamily="34" charset="0"/>
        <a:ea typeface="ヒラギノ角ゴ Pro W3" pitchFamily="2" charset="-128"/>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ヒラギノ角ゴ Pro W3" pitchFamily="2" charset="-128"/>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ヒラギノ角ゴ Pro W3" pitchFamily="2" charset="-128"/>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ヒラギノ角ゴ Pro W3" pitchFamily="2" charset="-128"/>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ヒラギノ角ゴ Pro W3" pitchFamily="2" charset="-128"/>
        <a:cs typeface="+mn-cs"/>
      </a:defRPr>
    </a:lvl5pPr>
    <a:lvl6pPr marL="2286000" algn="l" defTabSz="914400" rtl="0" eaLnBrk="1" latinLnBrk="0" hangingPunct="1">
      <a:defRPr b="1" kern="1200">
        <a:solidFill>
          <a:schemeClr val="tx1"/>
        </a:solidFill>
        <a:latin typeface="Arial" panose="020B0604020202020204" pitchFamily="34" charset="0"/>
        <a:ea typeface="ヒラギノ角ゴ Pro W3" pitchFamily="2" charset="-128"/>
        <a:cs typeface="+mn-cs"/>
      </a:defRPr>
    </a:lvl6pPr>
    <a:lvl7pPr marL="2743200" algn="l" defTabSz="914400" rtl="0" eaLnBrk="1" latinLnBrk="0" hangingPunct="1">
      <a:defRPr b="1" kern="1200">
        <a:solidFill>
          <a:schemeClr val="tx1"/>
        </a:solidFill>
        <a:latin typeface="Arial" panose="020B0604020202020204" pitchFamily="34" charset="0"/>
        <a:ea typeface="ヒラギノ角ゴ Pro W3" pitchFamily="2" charset="-128"/>
        <a:cs typeface="+mn-cs"/>
      </a:defRPr>
    </a:lvl7pPr>
    <a:lvl8pPr marL="3200400" algn="l" defTabSz="914400" rtl="0" eaLnBrk="1" latinLnBrk="0" hangingPunct="1">
      <a:defRPr b="1" kern="1200">
        <a:solidFill>
          <a:schemeClr val="tx1"/>
        </a:solidFill>
        <a:latin typeface="Arial" panose="020B0604020202020204" pitchFamily="34" charset="0"/>
        <a:ea typeface="ヒラギノ角ゴ Pro W3" pitchFamily="2" charset="-128"/>
        <a:cs typeface="+mn-cs"/>
      </a:defRPr>
    </a:lvl8pPr>
    <a:lvl9pPr marL="3657600" algn="l" defTabSz="914400" rtl="0" eaLnBrk="1" latinLnBrk="0" hangingPunct="1">
      <a:defRPr b="1" kern="1200">
        <a:solidFill>
          <a:schemeClr val="tx1"/>
        </a:solidFill>
        <a:latin typeface="Arial" panose="020B0604020202020204" pitchFamily="34" charset="0"/>
        <a:ea typeface="ヒラギノ角ゴ Pro W3" pitchFamily="2"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729906-6A24-9154-8367-1355E32002AD}" name="Douglas, Suzanne (Finance)" initials="D(" userId="S::sdouglas@scotborders.gov.uk::ea9f95ef-962f-40e0-8bf0-2759e300a3dd" providerId="AD"/>
  <p188:author id="{7CF74138-F456-FF7C-EA3B-0DB5D6C409B4}" name="Robertson, Kirsten" initials="RK" userId="S::kirsten.robertson@scotborders.gov.uk::620c5856-fb77-4469-be85-cbadaa19e3aa" providerId="AD"/>
  <p188:author id="{58C2FB64-69CF-9757-3720-B34C5651BF3A}" name="Turner, Lizzie" initials="LT" userId="S::Lizzie.Turner@scotborders.gov.uk::a0b450e2-7b83-4995-aa18-ae56df07fb83" providerId="AD"/>
  <p188:author id="{0B5F9669-1DBB-BC3B-B56F-8DE4D27BB2E3}" name="Mihulka, Emma" initials="ME" userId="S::emma.mihulka@scotborders.gov.uk::64e8e16e-87a8-4888-a578-fdf3bfbe7263" providerId="AD"/>
  <p188:author id="{AD5C48DC-7691-A19B-D954-CBBA1E7463B2}" name="Turner, Lizzie" initials="TL" userId="S::Elizabeth.Turner@scotborders.gov.uk::a0b450e2-7b83-4995-aa18-ae56df07fb83" providerId="AD"/>
  <p188:author id="{8E285DEB-C637-7054-FFE4-960B83BC24C6}" name="Robertson, Kirsten" initials="RK" userId="S::Kirsten.Robertson@scotborders.gov.uk::620c5856-fb77-4469-be85-cbadaa19e3a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E8769C-13DE-4F50-9DF9-27E5ADAB8CBF}" v="4" dt="2025-06-24T09:56:05.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92" autoAdjust="0"/>
    <p:restoredTop sz="65709" autoAdjust="0"/>
  </p:normalViewPr>
  <p:slideViewPr>
    <p:cSldViewPr snapToGrid="0">
      <p:cViewPr varScale="1">
        <p:scale>
          <a:sx n="73" d="100"/>
          <a:sy n="73" d="100"/>
        </p:scale>
        <p:origin x="27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uglas, Suzanne (Finance)" userId="S::sdouglas@scotborders.gov.uk::ea9f95ef-962f-40e0-8bf0-2759e300a3dd" providerId="AD" clId="Web-{25FEA6E3-170E-5410-D6C3-55DFD1207F86}"/>
    <pc:docChg chg="modSld">
      <pc:chgData name="Douglas, Suzanne (Finance)" userId="S::sdouglas@scotborders.gov.uk::ea9f95ef-962f-40e0-8bf0-2759e300a3dd" providerId="AD" clId="Web-{25FEA6E3-170E-5410-D6C3-55DFD1207F86}" dt="2025-06-20T06:45:11.812" v="201" actId="20577"/>
      <pc:docMkLst>
        <pc:docMk/>
      </pc:docMkLst>
      <pc:sldChg chg="modSp">
        <pc:chgData name="Douglas, Suzanne (Finance)" userId="S::sdouglas@scotborders.gov.uk::ea9f95ef-962f-40e0-8bf0-2759e300a3dd" providerId="AD" clId="Web-{25FEA6E3-170E-5410-D6C3-55DFD1207F86}" dt="2025-06-20T06:43:45.650" v="141" actId="20577"/>
        <pc:sldMkLst>
          <pc:docMk/>
          <pc:sldMk cId="0" sldId="292"/>
        </pc:sldMkLst>
        <pc:spChg chg="mod">
          <ac:chgData name="Douglas, Suzanne (Finance)" userId="S::sdouglas@scotborders.gov.uk::ea9f95ef-962f-40e0-8bf0-2759e300a3dd" providerId="AD" clId="Web-{25FEA6E3-170E-5410-D6C3-55DFD1207F86}" dt="2025-06-20T06:43:45.650" v="141" actId="20577"/>
          <ac:spMkLst>
            <pc:docMk/>
            <pc:sldMk cId="0" sldId="292"/>
            <ac:spMk id="6" creationId="{DF03A641-42B9-8B31-E534-F1348BD31CF5}"/>
          </ac:spMkLst>
        </pc:spChg>
      </pc:sldChg>
      <pc:sldChg chg="modSp">
        <pc:chgData name="Douglas, Suzanne (Finance)" userId="S::sdouglas@scotborders.gov.uk::ea9f95ef-962f-40e0-8bf0-2759e300a3dd" providerId="AD" clId="Web-{25FEA6E3-170E-5410-D6C3-55DFD1207F86}" dt="2025-06-20T06:45:11.812" v="201" actId="20577"/>
        <pc:sldMkLst>
          <pc:docMk/>
          <pc:sldMk cId="0" sldId="293"/>
        </pc:sldMkLst>
        <pc:spChg chg="mod">
          <ac:chgData name="Douglas, Suzanne (Finance)" userId="S::sdouglas@scotborders.gov.uk::ea9f95ef-962f-40e0-8bf0-2759e300a3dd" providerId="AD" clId="Web-{25FEA6E3-170E-5410-D6C3-55DFD1207F86}" dt="2025-06-20T06:45:11.812" v="201" actId="20577"/>
          <ac:spMkLst>
            <pc:docMk/>
            <pc:sldMk cId="0" sldId="293"/>
            <ac:spMk id="14" creationId="{73E73E2D-8FA0-82D4-BE1F-C5C13B76E180}"/>
          </ac:spMkLst>
        </pc:spChg>
      </pc:sldChg>
      <pc:sldChg chg="modSp">
        <pc:chgData name="Douglas, Suzanne (Finance)" userId="S::sdouglas@scotborders.gov.uk::ea9f95ef-962f-40e0-8bf0-2759e300a3dd" providerId="AD" clId="Web-{25FEA6E3-170E-5410-D6C3-55DFD1207F86}" dt="2025-06-20T06:43:25.994" v="120" actId="20577"/>
        <pc:sldMkLst>
          <pc:docMk/>
          <pc:sldMk cId="0" sldId="296"/>
        </pc:sldMkLst>
        <pc:spChg chg="mod">
          <ac:chgData name="Douglas, Suzanne (Finance)" userId="S::sdouglas@scotborders.gov.uk::ea9f95ef-962f-40e0-8bf0-2759e300a3dd" providerId="AD" clId="Web-{25FEA6E3-170E-5410-D6C3-55DFD1207F86}" dt="2025-06-20T06:43:25.994" v="120" actId="20577"/>
          <ac:spMkLst>
            <pc:docMk/>
            <pc:sldMk cId="0" sldId="296"/>
            <ac:spMk id="5125" creationId="{00000000-0000-0000-0000-000000000000}"/>
          </ac:spMkLst>
        </pc:spChg>
      </pc:sldChg>
      <pc:sldChg chg="modSp">
        <pc:chgData name="Douglas, Suzanne (Finance)" userId="S::sdouglas@scotborders.gov.uk::ea9f95ef-962f-40e0-8bf0-2759e300a3dd" providerId="AD" clId="Web-{25FEA6E3-170E-5410-D6C3-55DFD1207F86}" dt="2025-06-20T06:40:19.333" v="88" actId="20577"/>
        <pc:sldMkLst>
          <pc:docMk/>
          <pc:sldMk cId="679066877" sldId="302"/>
        </pc:sldMkLst>
        <pc:graphicFrameChg chg="modGraphic">
          <ac:chgData name="Douglas, Suzanne (Finance)" userId="S::sdouglas@scotborders.gov.uk::ea9f95ef-962f-40e0-8bf0-2759e300a3dd" providerId="AD" clId="Web-{25FEA6E3-170E-5410-D6C3-55DFD1207F86}" dt="2025-06-20T06:40:19.333" v="88" actId="20577"/>
          <ac:graphicFrameMkLst>
            <pc:docMk/>
            <pc:sldMk cId="679066877" sldId="302"/>
            <ac:graphicFrameMk id="7" creationId="{00000000-0000-0000-0000-000000000000}"/>
          </ac:graphicFrameMkLst>
        </pc:graphicFrameChg>
      </pc:sldChg>
      <pc:sldChg chg="modSp modCm">
        <pc:chgData name="Douglas, Suzanne (Finance)" userId="S::sdouglas@scotborders.gov.uk::ea9f95ef-962f-40e0-8bf0-2759e300a3dd" providerId="AD" clId="Web-{25FEA6E3-170E-5410-D6C3-55DFD1207F86}" dt="2025-06-20T06:39:34.847" v="80" actId="20577"/>
        <pc:sldMkLst>
          <pc:docMk/>
          <pc:sldMk cId="3281001005" sldId="303"/>
        </pc:sldMkLst>
        <pc:graphicFrameChg chg="modGraphic">
          <ac:chgData name="Douglas, Suzanne (Finance)" userId="S::sdouglas@scotborders.gov.uk::ea9f95ef-962f-40e0-8bf0-2759e300a3dd" providerId="AD" clId="Web-{25FEA6E3-170E-5410-D6C3-55DFD1207F86}" dt="2025-06-20T06:39:34.847" v="80" actId="20577"/>
          <ac:graphicFrameMkLst>
            <pc:docMk/>
            <pc:sldMk cId="3281001005" sldId="303"/>
            <ac:graphicFrameMk id="7" creationId="{00000000-0000-0000-0000-000000000000}"/>
          </ac:graphicFrameMkLst>
        </pc:graphicFrameChg>
        <pc:extLst>
          <p:ext xmlns:p="http://schemas.openxmlformats.org/presentationml/2006/main" uri="{D6D511B9-2390-475A-947B-AFAB55BFBCF1}">
            <pc226:cmChg xmlns:pc226="http://schemas.microsoft.com/office/powerpoint/2022/06/main/command" chg="mod">
              <pc226:chgData name="Douglas, Suzanne (Finance)" userId="S::sdouglas@scotborders.gov.uk::ea9f95ef-962f-40e0-8bf0-2759e300a3dd" providerId="AD" clId="Web-{25FEA6E3-170E-5410-D6C3-55DFD1207F86}" dt="2025-06-20T06:39:04.393" v="20" actId="20577"/>
              <pc2:cmMkLst xmlns:pc2="http://schemas.microsoft.com/office/powerpoint/2019/9/main/command">
                <pc:docMk/>
                <pc:sldMk cId="3281001005" sldId="303"/>
                <pc2:cmMk id="{D8F14B5B-A696-4FA8-ACB8-E8C4EC44F13B}"/>
              </pc2:cmMkLst>
            </pc226:cmChg>
          </p:ext>
        </pc:extLst>
      </pc:sldChg>
    </pc:docChg>
  </pc:docChgLst>
  <pc:docChgLst>
    <pc:chgData name="Turner, Lizzie" userId="a0b450e2-7b83-4995-aa18-ae56df07fb83" providerId="ADAL" clId="{E3E8769C-13DE-4F50-9DF9-27E5ADAB8CBF}"/>
    <pc:docChg chg="undo redo custSel delSld modSld sldOrd">
      <pc:chgData name="Turner, Lizzie" userId="a0b450e2-7b83-4995-aa18-ae56df07fb83" providerId="ADAL" clId="{E3E8769C-13DE-4F50-9DF9-27E5ADAB8CBF}" dt="2025-06-23T16:05:25.111" v="5909" actId="20577"/>
      <pc:docMkLst>
        <pc:docMk/>
      </pc:docMkLst>
      <pc:sldChg chg="modSp mod modNotesTx">
        <pc:chgData name="Turner, Lizzie" userId="a0b450e2-7b83-4995-aa18-ae56df07fb83" providerId="ADAL" clId="{E3E8769C-13DE-4F50-9DF9-27E5ADAB8CBF}" dt="2025-06-23T15:45:50.271" v="5481" actId="313"/>
        <pc:sldMkLst>
          <pc:docMk/>
          <pc:sldMk cId="0" sldId="288"/>
        </pc:sldMkLst>
        <pc:spChg chg="mod">
          <ac:chgData name="Turner, Lizzie" userId="a0b450e2-7b83-4995-aa18-ae56df07fb83" providerId="ADAL" clId="{E3E8769C-13DE-4F50-9DF9-27E5ADAB8CBF}" dt="2025-06-18T12:05:56.669" v="7" actId="20577"/>
          <ac:spMkLst>
            <pc:docMk/>
            <pc:sldMk cId="0" sldId="288"/>
            <ac:spMk id="2051" creationId="{00000000-0000-0000-0000-000000000000}"/>
          </ac:spMkLst>
        </pc:spChg>
      </pc:sldChg>
      <pc:sldChg chg="modSp modNotesTx">
        <pc:chgData name="Turner, Lizzie" userId="a0b450e2-7b83-4995-aa18-ae56df07fb83" providerId="ADAL" clId="{E3E8769C-13DE-4F50-9DF9-27E5ADAB8CBF}" dt="2025-06-23T15:39:55.238" v="5004" actId="20577"/>
        <pc:sldMkLst>
          <pc:docMk/>
          <pc:sldMk cId="0" sldId="290"/>
        </pc:sldMkLst>
        <pc:graphicFrameChg chg="mod">
          <ac:chgData name="Turner, Lizzie" userId="a0b450e2-7b83-4995-aa18-ae56df07fb83" providerId="ADAL" clId="{E3E8769C-13DE-4F50-9DF9-27E5ADAB8CBF}" dt="2025-06-18T12:17:14.273" v="509" actId="20577"/>
          <ac:graphicFrameMkLst>
            <pc:docMk/>
            <pc:sldMk cId="0" sldId="290"/>
            <ac:graphicFrameMk id="7" creationId="{00000000-0000-0000-0000-000000000000}"/>
          </ac:graphicFrameMkLst>
        </pc:graphicFrameChg>
      </pc:sldChg>
      <pc:sldChg chg="addSp delSp modSp mod ord modNotesTx">
        <pc:chgData name="Turner, Lizzie" userId="a0b450e2-7b83-4995-aa18-ae56df07fb83" providerId="ADAL" clId="{E3E8769C-13DE-4F50-9DF9-27E5ADAB8CBF}" dt="2025-06-23T16:01:04.716" v="5804" actId="20577"/>
        <pc:sldMkLst>
          <pc:docMk/>
          <pc:sldMk cId="0" sldId="291"/>
        </pc:sldMkLst>
        <pc:spChg chg="add mod">
          <ac:chgData name="Turner, Lizzie" userId="a0b450e2-7b83-4995-aa18-ae56df07fb83" providerId="ADAL" clId="{E3E8769C-13DE-4F50-9DF9-27E5ADAB8CBF}" dt="2025-06-18T12:14:59.874" v="482" actId="14100"/>
          <ac:spMkLst>
            <pc:docMk/>
            <pc:sldMk cId="0" sldId="291"/>
            <ac:spMk id="6" creationId="{50BC2A0C-31E9-7717-B173-E483B9C5EC43}"/>
          </ac:spMkLst>
        </pc:spChg>
        <pc:spChg chg="mod">
          <ac:chgData name="Turner, Lizzie" userId="a0b450e2-7b83-4995-aa18-ae56df07fb83" providerId="ADAL" clId="{E3E8769C-13DE-4F50-9DF9-27E5ADAB8CBF}" dt="2025-06-18T12:21:15.055" v="592" actId="2711"/>
          <ac:spMkLst>
            <pc:docMk/>
            <pc:sldMk cId="0" sldId="291"/>
            <ac:spMk id="5122" creationId="{00000000-0000-0000-0000-000000000000}"/>
          </ac:spMkLst>
        </pc:spChg>
        <pc:spChg chg="mod">
          <ac:chgData name="Turner, Lizzie" userId="a0b450e2-7b83-4995-aa18-ae56df07fb83" providerId="ADAL" clId="{E3E8769C-13DE-4F50-9DF9-27E5ADAB8CBF}" dt="2025-06-18T12:15:04.689" v="483" actId="1076"/>
          <ac:spMkLst>
            <pc:docMk/>
            <pc:sldMk cId="0" sldId="291"/>
            <ac:spMk id="11272" creationId="{00000000-0000-0000-0000-000000000000}"/>
          </ac:spMkLst>
        </pc:spChg>
        <pc:graphicFrameChg chg="add mod">
          <ac:chgData name="Turner, Lizzie" userId="a0b450e2-7b83-4995-aa18-ae56df07fb83" providerId="ADAL" clId="{E3E8769C-13DE-4F50-9DF9-27E5ADAB8CBF}" dt="2025-06-18T12:15:17.501" v="490" actId="1076"/>
          <ac:graphicFrameMkLst>
            <pc:docMk/>
            <pc:sldMk cId="0" sldId="291"/>
            <ac:graphicFrameMk id="4" creationId="{00000000-0008-0000-0300-000002000000}"/>
          </ac:graphicFrameMkLst>
        </pc:graphicFrameChg>
      </pc:sldChg>
      <pc:sldChg chg="addSp delSp modSp mod">
        <pc:chgData name="Turner, Lizzie" userId="a0b450e2-7b83-4995-aa18-ae56df07fb83" providerId="ADAL" clId="{E3E8769C-13DE-4F50-9DF9-27E5ADAB8CBF}" dt="2025-06-18T12:51:08.858" v="1409" actId="404"/>
        <pc:sldMkLst>
          <pc:docMk/>
          <pc:sldMk cId="0" sldId="292"/>
        </pc:sldMkLst>
        <pc:spChg chg="add mod">
          <ac:chgData name="Turner, Lizzie" userId="a0b450e2-7b83-4995-aa18-ae56df07fb83" providerId="ADAL" clId="{E3E8769C-13DE-4F50-9DF9-27E5ADAB8CBF}" dt="2025-06-18T12:28:06.387" v="719"/>
          <ac:spMkLst>
            <pc:docMk/>
            <pc:sldMk cId="0" sldId="292"/>
            <ac:spMk id="4" creationId="{56310CED-1959-5F19-5F8C-0BFDD0A5AEC8}"/>
          </ac:spMkLst>
        </pc:spChg>
        <pc:spChg chg="mod">
          <ac:chgData name="Turner, Lizzie" userId="a0b450e2-7b83-4995-aa18-ae56df07fb83" providerId="ADAL" clId="{E3E8769C-13DE-4F50-9DF9-27E5ADAB8CBF}" dt="2025-06-18T12:51:08.858" v="1409" actId="404"/>
          <ac:spMkLst>
            <pc:docMk/>
            <pc:sldMk cId="0" sldId="292"/>
            <ac:spMk id="6" creationId="{DF03A641-42B9-8B31-E534-F1348BD31CF5}"/>
          </ac:spMkLst>
        </pc:spChg>
        <pc:spChg chg="mod">
          <ac:chgData name="Turner, Lizzie" userId="a0b450e2-7b83-4995-aa18-ae56df07fb83" providerId="ADAL" clId="{E3E8769C-13DE-4F50-9DF9-27E5ADAB8CBF}" dt="2025-06-18T12:19:58.931" v="574" actId="207"/>
          <ac:spMkLst>
            <pc:docMk/>
            <pc:sldMk cId="0" sldId="292"/>
            <ac:spMk id="5122" creationId="{00000000-0000-0000-0000-000000000000}"/>
          </ac:spMkLst>
        </pc:spChg>
        <pc:graphicFrameChg chg="add mod">
          <ac:chgData name="Turner, Lizzie" userId="a0b450e2-7b83-4995-aa18-ae56df07fb83" providerId="ADAL" clId="{E3E8769C-13DE-4F50-9DF9-27E5ADAB8CBF}" dt="2025-06-18T12:25:13.977" v="642" actId="207"/>
          <ac:graphicFrameMkLst>
            <pc:docMk/>
            <pc:sldMk cId="0" sldId="292"/>
            <ac:graphicFrameMk id="2" creationId="{86922FC5-7BA4-462E-9E46-547A1490AA8C}"/>
          </ac:graphicFrameMkLst>
        </pc:graphicFrameChg>
      </pc:sldChg>
      <pc:sldChg chg="addSp delSp modSp mod ord modNotesTx">
        <pc:chgData name="Turner, Lizzie" userId="a0b450e2-7b83-4995-aa18-ae56df07fb83" providerId="ADAL" clId="{E3E8769C-13DE-4F50-9DF9-27E5ADAB8CBF}" dt="2025-06-23T16:01:43.325" v="5904" actId="20577"/>
        <pc:sldMkLst>
          <pc:docMk/>
          <pc:sldMk cId="0" sldId="293"/>
        </pc:sldMkLst>
        <pc:spChg chg="add mod">
          <ac:chgData name="Turner, Lizzie" userId="a0b450e2-7b83-4995-aa18-ae56df07fb83" providerId="ADAL" clId="{E3E8769C-13DE-4F50-9DF9-27E5ADAB8CBF}" dt="2025-06-18T12:50:59.743" v="1408" actId="14100"/>
          <ac:spMkLst>
            <pc:docMk/>
            <pc:sldMk cId="0" sldId="293"/>
            <ac:spMk id="5" creationId="{2D17D80D-418F-FB4F-F97A-F67FD5227C29}"/>
          </ac:spMkLst>
        </pc:spChg>
        <pc:spChg chg="mod">
          <ac:chgData name="Turner, Lizzie" userId="a0b450e2-7b83-4995-aa18-ae56df07fb83" providerId="ADAL" clId="{E3E8769C-13DE-4F50-9DF9-27E5ADAB8CBF}" dt="2025-06-18T12:24:11.168" v="632" actId="14100"/>
          <ac:spMkLst>
            <pc:docMk/>
            <pc:sldMk cId="0" sldId="293"/>
            <ac:spMk id="9" creationId="{C41EF3C2-EE80-D834-3A89-DD95E68A02FD}"/>
          </ac:spMkLst>
        </pc:spChg>
        <pc:spChg chg="add del mod">
          <ac:chgData name="Turner, Lizzie" userId="a0b450e2-7b83-4995-aa18-ae56df07fb83" providerId="ADAL" clId="{E3E8769C-13DE-4F50-9DF9-27E5ADAB8CBF}" dt="2025-06-19T19:03:27.252" v="1966" actId="20577"/>
          <ac:spMkLst>
            <pc:docMk/>
            <pc:sldMk cId="0" sldId="293"/>
            <ac:spMk id="14" creationId="{73E73E2D-8FA0-82D4-BE1F-C5C13B76E180}"/>
          </ac:spMkLst>
        </pc:spChg>
        <pc:graphicFrameChg chg="add mod">
          <ac:chgData name="Turner, Lizzie" userId="a0b450e2-7b83-4995-aa18-ae56df07fb83" providerId="ADAL" clId="{E3E8769C-13DE-4F50-9DF9-27E5ADAB8CBF}" dt="2025-06-18T12:11:59.485" v="386" actId="1076"/>
          <ac:graphicFrameMkLst>
            <pc:docMk/>
            <pc:sldMk cId="0" sldId="293"/>
            <ac:graphicFrameMk id="4" creationId="{E956A1DC-5D57-4FDB-8191-BD1B56D98A15}"/>
          </ac:graphicFrameMkLst>
        </pc:graphicFrameChg>
      </pc:sldChg>
      <pc:sldChg chg="addSp delSp modSp mod modNotesTx">
        <pc:chgData name="Turner, Lizzie" userId="a0b450e2-7b83-4995-aa18-ae56df07fb83" providerId="ADAL" clId="{E3E8769C-13DE-4F50-9DF9-27E5ADAB8CBF}" dt="2025-06-23T16:05:25.111" v="5909" actId="20577"/>
        <pc:sldMkLst>
          <pc:docMk/>
          <pc:sldMk cId="0" sldId="294"/>
        </pc:sldMkLst>
        <pc:spChg chg="mod">
          <ac:chgData name="Turner, Lizzie" userId="a0b450e2-7b83-4995-aa18-ae56df07fb83" providerId="ADAL" clId="{E3E8769C-13DE-4F50-9DF9-27E5ADAB8CBF}" dt="2025-06-18T13:04:26.906" v="1523" actId="14100"/>
          <ac:spMkLst>
            <pc:docMk/>
            <pc:sldMk cId="0" sldId="294"/>
            <ac:spMk id="2" creationId="{939868AB-B7A1-BEFE-3CEE-217264E8D795}"/>
          </ac:spMkLst>
        </pc:spChg>
        <pc:spChg chg="add mod">
          <ac:chgData name="Turner, Lizzie" userId="a0b450e2-7b83-4995-aa18-ae56df07fb83" providerId="ADAL" clId="{E3E8769C-13DE-4F50-9DF9-27E5ADAB8CBF}" dt="2025-06-23T11:58:04.099" v="3359" actId="13926"/>
          <ac:spMkLst>
            <pc:docMk/>
            <pc:sldMk cId="0" sldId="294"/>
            <ac:spMk id="3" creationId="{CED5D8C7-EA11-8E2B-3035-68F387C26D62}"/>
          </ac:spMkLst>
        </pc:spChg>
        <pc:spChg chg="mod">
          <ac:chgData name="Turner, Lizzie" userId="a0b450e2-7b83-4995-aa18-ae56df07fb83" providerId="ADAL" clId="{E3E8769C-13DE-4F50-9DF9-27E5ADAB8CBF}" dt="2025-06-23T11:52:53.077" v="3175" actId="20577"/>
          <ac:spMkLst>
            <pc:docMk/>
            <pc:sldMk cId="0" sldId="294"/>
            <ac:spMk id="5122" creationId="{00000000-0000-0000-0000-000000000000}"/>
          </ac:spMkLst>
        </pc:spChg>
        <pc:graphicFrameChg chg="mod modGraphic">
          <ac:chgData name="Turner, Lizzie" userId="a0b450e2-7b83-4995-aa18-ae56df07fb83" providerId="ADAL" clId="{E3E8769C-13DE-4F50-9DF9-27E5ADAB8CBF}" dt="2025-06-23T11:55:20.298" v="3253" actId="20577"/>
          <ac:graphicFrameMkLst>
            <pc:docMk/>
            <pc:sldMk cId="0" sldId="294"/>
            <ac:graphicFrameMk id="5" creationId="{03401CE1-D616-0DDE-CD80-7DD985BCB471}"/>
          </ac:graphicFrameMkLst>
        </pc:graphicFrameChg>
        <pc:picChg chg="mod">
          <ac:chgData name="Turner, Lizzie" userId="a0b450e2-7b83-4995-aa18-ae56df07fb83" providerId="ADAL" clId="{E3E8769C-13DE-4F50-9DF9-27E5ADAB8CBF}" dt="2025-06-18T13:04:02.438" v="1519" actId="1076"/>
          <ac:picMkLst>
            <pc:docMk/>
            <pc:sldMk cId="0" sldId="294"/>
            <ac:picMk id="12290" creationId="{00000000-0000-0000-0000-000000000000}"/>
          </ac:picMkLst>
        </pc:picChg>
      </pc:sldChg>
      <pc:sldChg chg="modSp mod modCm modNotesTx">
        <pc:chgData name="Turner, Lizzie" userId="a0b450e2-7b83-4995-aa18-ae56df07fb83" providerId="ADAL" clId="{E3E8769C-13DE-4F50-9DF9-27E5ADAB8CBF}" dt="2025-06-23T15:37:26.658" v="4838" actId="20577"/>
        <pc:sldMkLst>
          <pc:docMk/>
          <pc:sldMk cId="0" sldId="295"/>
        </pc:sldMkLst>
        <pc:spChg chg="mod">
          <ac:chgData name="Turner, Lizzie" userId="a0b450e2-7b83-4995-aa18-ae56df07fb83" providerId="ADAL" clId="{E3E8769C-13DE-4F50-9DF9-27E5ADAB8CBF}" dt="2025-06-23T12:00:31.332" v="3527" actId="20577"/>
          <ac:spMkLst>
            <pc:docMk/>
            <pc:sldMk cId="0" sldId="295"/>
            <ac:spMk id="2" creationId="{D27A41FA-3A43-0863-4D40-2B93871C4E6D}"/>
          </ac:spMkLst>
        </pc:spChg>
        <pc:spChg chg="mod">
          <ac:chgData name="Turner, Lizzie" userId="a0b450e2-7b83-4995-aa18-ae56df07fb83" providerId="ADAL" clId="{E3E8769C-13DE-4F50-9DF9-27E5ADAB8CBF}" dt="2025-06-18T12:50:34.723" v="1405" actId="13926"/>
          <ac:spMkLst>
            <pc:docMk/>
            <pc:sldMk cId="0" sldId="295"/>
            <ac:spMk id="5122" creationId="{00000000-0000-0000-0000-000000000000}"/>
          </ac:spMkLst>
        </pc:spChg>
        <pc:graphicFrameChg chg="mod">
          <ac:chgData name="Turner, Lizzie" userId="a0b450e2-7b83-4995-aa18-ae56df07fb83" providerId="ADAL" clId="{E3E8769C-13DE-4F50-9DF9-27E5ADAB8CBF}" dt="2025-06-18T12:50:22.927" v="1404"/>
          <ac:graphicFrameMkLst>
            <pc:docMk/>
            <pc:sldMk cId="0" sldId="295"/>
            <ac:graphicFrameMk id="5" creationId="{A199B8CC-EE8F-4B71-AD01-6040F64EBFD4}"/>
          </ac:graphicFrameMkLst>
        </pc:graphicFrameChg>
        <pc:picChg chg="mod">
          <ac:chgData name="Turner, Lizzie" userId="a0b450e2-7b83-4995-aa18-ae56df07fb83" providerId="ADAL" clId="{E3E8769C-13DE-4F50-9DF9-27E5ADAB8CBF}" dt="2025-06-18T12:50:12.854" v="1401" actId="1076"/>
          <ac:picMkLst>
            <pc:docMk/>
            <pc:sldMk cId="0" sldId="295"/>
            <ac:picMk id="10242" creationId="{00000000-0000-0000-0000-000000000000}"/>
          </ac:picMkLst>
        </pc:picChg>
        <pc:extLst>
          <p:ext xmlns:p="http://schemas.openxmlformats.org/presentationml/2006/main" uri="{D6D511B9-2390-475A-947B-AFAB55BFBCF1}">
            <pc226:cmChg xmlns:pc226="http://schemas.microsoft.com/office/powerpoint/2022/06/main/command" chg="mod">
              <pc226:chgData name="Turner, Lizzie" userId="a0b450e2-7b83-4995-aa18-ae56df07fb83" providerId="ADAL" clId="{E3E8769C-13DE-4F50-9DF9-27E5ADAB8CBF}" dt="2025-06-23T12:00:31.332" v="3527" actId="20577"/>
              <pc2:cmMkLst xmlns:pc2="http://schemas.microsoft.com/office/powerpoint/2019/9/main/command">
                <pc:docMk/>
                <pc:sldMk cId="0" sldId="295"/>
                <pc2:cmMk id="{455F14DA-B3F9-496B-B91E-5524BC25AF7A}"/>
              </pc2:cmMkLst>
            </pc226:cmChg>
          </p:ext>
        </pc:extLst>
      </pc:sldChg>
      <pc:sldChg chg="addSp delSp modSp mod modNotesTx">
        <pc:chgData name="Turner, Lizzie" userId="a0b450e2-7b83-4995-aa18-ae56df07fb83" providerId="ADAL" clId="{E3E8769C-13DE-4F50-9DF9-27E5ADAB8CBF}" dt="2025-06-23T15:47:50.856" v="5482" actId="113"/>
        <pc:sldMkLst>
          <pc:docMk/>
          <pc:sldMk cId="0" sldId="296"/>
        </pc:sldMkLst>
        <pc:spChg chg="mod">
          <ac:chgData name="Turner, Lizzie" userId="a0b450e2-7b83-4995-aa18-ae56df07fb83" providerId="ADAL" clId="{E3E8769C-13DE-4F50-9DF9-27E5ADAB8CBF}" dt="2025-06-18T12:18:57.405" v="565" actId="2711"/>
          <ac:spMkLst>
            <pc:docMk/>
            <pc:sldMk cId="0" sldId="296"/>
            <ac:spMk id="2" creationId="{00000000-0000-0000-0000-000000000000}"/>
          </ac:spMkLst>
        </pc:spChg>
        <pc:spChg chg="add mod">
          <ac:chgData name="Turner, Lizzie" userId="a0b450e2-7b83-4995-aa18-ae56df07fb83" providerId="ADAL" clId="{E3E8769C-13DE-4F50-9DF9-27E5ADAB8CBF}" dt="2025-06-18T12:25:58.954" v="651" actId="14100"/>
          <ac:spMkLst>
            <pc:docMk/>
            <pc:sldMk cId="0" sldId="296"/>
            <ac:spMk id="6" creationId="{1B7892A3-207D-8E57-1362-5DDD036D9B6E}"/>
          </ac:spMkLst>
        </pc:spChg>
        <pc:spChg chg="mod">
          <ac:chgData name="Turner, Lizzie" userId="a0b450e2-7b83-4995-aa18-ae56df07fb83" providerId="ADAL" clId="{E3E8769C-13DE-4F50-9DF9-27E5ADAB8CBF}" dt="2025-06-18T12:51:23.317" v="1410" actId="255"/>
          <ac:spMkLst>
            <pc:docMk/>
            <pc:sldMk cId="0" sldId="296"/>
            <ac:spMk id="5125" creationId="{00000000-0000-0000-0000-000000000000}"/>
          </ac:spMkLst>
        </pc:spChg>
        <pc:graphicFrameChg chg="add mod">
          <ac:chgData name="Turner, Lizzie" userId="a0b450e2-7b83-4995-aa18-ae56df07fb83" providerId="ADAL" clId="{E3E8769C-13DE-4F50-9DF9-27E5ADAB8CBF}" dt="2025-06-18T12:25:26.826" v="644" actId="1076"/>
          <ac:graphicFrameMkLst>
            <pc:docMk/>
            <pc:sldMk cId="0" sldId="296"/>
            <ac:graphicFrameMk id="5" creationId="{00000000-0008-0000-0200-000003000000}"/>
          </ac:graphicFrameMkLst>
        </pc:graphicFrameChg>
      </pc:sldChg>
      <pc:sldChg chg="addSp delSp modSp mod modNotesTx">
        <pc:chgData name="Turner, Lizzie" userId="a0b450e2-7b83-4995-aa18-ae56df07fb83" providerId="ADAL" clId="{E3E8769C-13DE-4F50-9DF9-27E5ADAB8CBF}" dt="2025-06-23T16:03:02.281" v="5905" actId="20577"/>
        <pc:sldMkLst>
          <pc:docMk/>
          <pc:sldMk cId="0" sldId="298"/>
        </pc:sldMkLst>
        <pc:spChg chg="mod">
          <ac:chgData name="Turner, Lizzie" userId="a0b450e2-7b83-4995-aa18-ae56df07fb83" providerId="ADAL" clId="{E3E8769C-13DE-4F50-9DF9-27E5ADAB8CBF}" dt="2025-06-23T12:02:33.058" v="3546" actId="255"/>
          <ac:spMkLst>
            <pc:docMk/>
            <pc:sldMk cId="0" sldId="298"/>
            <ac:spMk id="4" creationId="{00000000-0000-0000-0000-000000000000}"/>
          </ac:spMkLst>
        </pc:spChg>
        <pc:spChg chg="del mod">
          <ac:chgData name="Turner, Lizzie" userId="a0b450e2-7b83-4995-aa18-ae56df07fb83" providerId="ADAL" clId="{E3E8769C-13DE-4F50-9DF9-27E5ADAB8CBF}" dt="2025-06-23T11:57:51.764" v="3358" actId="478"/>
          <ac:spMkLst>
            <pc:docMk/>
            <pc:sldMk cId="0" sldId="298"/>
            <ac:spMk id="8" creationId="{03BC5A14-3979-1D4E-FEE9-4EB60024B723}"/>
          </ac:spMkLst>
        </pc:spChg>
        <pc:spChg chg="mod">
          <ac:chgData name="Turner, Lizzie" userId="a0b450e2-7b83-4995-aa18-ae56df07fb83" providerId="ADAL" clId="{E3E8769C-13DE-4F50-9DF9-27E5ADAB8CBF}" dt="2025-06-23T12:01:43.754" v="3529" actId="13926"/>
          <ac:spMkLst>
            <pc:docMk/>
            <pc:sldMk cId="0" sldId="298"/>
            <ac:spMk id="5122" creationId="{00000000-0000-0000-0000-000000000000}"/>
          </ac:spMkLst>
        </pc:spChg>
        <pc:picChg chg="mod">
          <ac:chgData name="Turner, Lizzie" userId="a0b450e2-7b83-4995-aa18-ae56df07fb83" providerId="ADAL" clId="{E3E8769C-13DE-4F50-9DF9-27E5ADAB8CBF}" dt="2025-06-18T13:16:02.533" v="1563" actId="1076"/>
          <ac:picMkLst>
            <pc:docMk/>
            <pc:sldMk cId="0" sldId="298"/>
            <ac:picMk id="7170" creationId="{00000000-0000-0000-0000-000000000000}"/>
          </ac:picMkLst>
        </pc:picChg>
      </pc:sldChg>
      <pc:sldChg chg="modSp mod">
        <pc:chgData name="Turner, Lizzie" userId="a0b450e2-7b83-4995-aa18-ae56df07fb83" providerId="ADAL" clId="{E3E8769C-13DE-4F50-9DF9-27E5ADAB8CBF}" dt="2025-06-23T12:02:45.748" v="3547" actId="20577"/>
        <pc:sldMkLst>
          <pc:docMk/>
          <pc:sldMk cId="0" sldId="299"/>
        </pc:sldMkLst>
        <pc:spChg chg="mod">
          <ac:chgData name="Turner, Lizzie" userId="a0b450e2-7b83-4995-aa18-ae56df07fb83" providerId="ADAL" clId="{E3E8769C-13DE-4F50-9DF9-27E5ADAB8CBF}" dt="2025-06-23T12:02:45.748" v="3547" actId="20577"/>
          <ac:spMkLst>
            <pc:docMk/>
            <pc:sldMk cId="0" sldId="299"/>
            <ac:spMk id="4" creationId="{7ED1337D-7ADA-2EC5-4E4D-013D4922EC5F}"/>
          </ac:spMkLst>
        </pc:spChg>
        <pc:spChg chg="mod">
          <ac:chgData name="Turner, Lizzie" userId="a0b450e2-7b83-4995-aa18-ae56df07fb83" providerId="ADAL" clId="{E3E8769C-13DE-4F50-9DF9-27E5ADAB8CBF}" dt="2025-06-18T12:21:27.716" v="593" actId="2711"/>
          <ac:spMkLst>
            <pc:docMk/>
            <pc:sldMk cId="0" sldId="299"/>
            <ac:spMk id="5122" creationId="{00000000-0000-0000-0000-000000000000}"/>
          </ac:spMkLst>
        </pc:spChg>
      </pc:sldChg>
      <pc:sldChg chg="modSp mod modNotesTx">
        <pc:chgData name="Turner, Lizzie" userId="a0b450e2-7b83-4995-aa18-ae56df07fb83" providerId="ADAL" clId="{E3E8769C-13DE-4F50-9DF9-27E5ADAB8CBF}" dt="2025-06-23T15:44:36.873" v="5310" actId="20577"/>
        <pc:sldMkLst>
          <pc:docMk/>
          <pc:sldMk cId="679066877" sldId="302"/>
        </pc:sldMkLst>
        <pc:spChg chg="mod">
          <ac:chgData name="Turner, Lizzie" userId="a0b450e2-7b83-4995-aa18-ae56df07fb83" providerId="ADAL" clId="{E3E8769C-13DE-4F50-9DF9-27E5ADAB8CBF}" dt="2025-06-19T08:43:38.488" v="1824" actId="20577"/>
          <ac:spMkLst>
            <pc:docMk/>
            <pc:sldMk cId="679066877" sldId="302"/>
            <ac:spMk id="5122" creationId="{00000000-0000-0000-0000-000000000000}"/>
          </ac:spMkLst>
        </pc:spChg>
        <pc:graphicFrameChg chg="mod">
          <ac:chgData name="Turner, Lizzie" userId="a0b450e2-7b83-4995-aa18-ae56df07fb83" providerId="ADAL" clId="{E3E8769C-13DE-4F50-9DF9-27E5ADAB8CBF}" dt="2025-06-19T15:04:05.941" v="1857" actId="13926"/>
          <ac:graphicFrameMkLst>
            <pc:docMk/>
            <pc:sldMk cId="679066877" sldId="302"/>
            <ac:graphicFrameMk id="7" creationId="{00000000-0000-0000-0000-000000000000}"/>
          </ac:graphicFrameMkLst>
        </pc:graphicFrameChg>
      </pc:sldChg>
      <pc:sldChg chg="modSp mod modNotesTx">
        <pc:chgData name="Turner, Lizzie" userId="a0b450e2-7b83-4995-aa18-ae56df07fb83" providerId="ADAL" clId="{E3E8769C-13DE-4F50-9DF9-27E5ADAB8CBF}" dt="2025-06-23T15:45:21.975" v="5391" actId="20577"/>
        <pc:sldMkLst>
          <pc:docMk/>
          <pc:sldMk cId="3281001005" sldId="303"/>
        </pc:sldMkLst>
        <pc:spChg chg="mod">
          <ac:chgData name="Turner, Lizzie" userId="a0b450e2-7b83-4995-aa18-ae56df07fb83" providerId="ADAL" clId="{E3E8769C-13DE-4F50-9DF9-27E5ADAB8CBF}" dt="2025-06-18T12:19:46.823" v="572" actId="403"/>
          <ac:spMkLst>
            <pc:docMk/>
            <pc:sldMk cId="3281001005" sldId="303"/>
            <ac:spMk id="5122" creationId="{00000000-0000-0000-0000-000000000000}"/>
          </ac:spMkLst>
        </pc:spChg>
        <pc:graphicFrameChg chg="mod modGraphic">
          <ac:chgData name="Turner, Lizzie" userId="a0b450e2-7b83-4995-aa18-ae56df07fb83" providerId="ADAL" clId="{E3E8769C-13DE-4F50-9DF9-27E5ADAB8CBF}" dt="2025-06-20T12:13:12.734" v="2854" actId="20577"/>
          <ac:graphicFrameMkLst>
            <pc:docMk/>
            <pc:sldMk cId="3281001005" sldId="303"/>
            <ac:graphicFrameMk id="7" creationId="{00000000-0000-0000-0000-000000000000}"/>
          </ac:graphicFrameMkLst>
        </pc:graphicFrameChg>
      </pc:sldChg>
      <pc:sldChg chg="del">
        <pc:chgData name="Turner, Lizzie" userId="a0b450e2-7b83-4995-aa18-ae56df07fb83" providerId="ADAL" clId="{E3E8769C-13DE-4F50-9DF9-27E5ADAB8CBF}" dt="2025-06-18T12:16:34.104" v="507" actId="2696"/>
        <pc:sldMkLst>
          <pc:docMk/>
          <pc:sldMk cId="1354431494" sldId="304"/>
        </pc:sldMkLst>
      </pc:sldChg>
      <pc:sldChg chg="modSp mod">
        <pc:chgData name="Turner, Lizzie" userId="a0b450e2-7b83-4995-aa18-ae56df07fb83" providerId="ADAL" clId="{E3E8769C-13DE-4F50-9DF9-27E5ADAB8CBF}" dt="2025-06-19T19:24:15.281" v="2836" actId="13926"/>
        <pc:sldMkLst>
          <pc:docMk/>
          <pc:sldMk cId="2068513804" sldId="306"/>
        </pc:sldMkLst>
        <pc:graphicFrameChg chg="mod modGraphic">
          <ac:chgData name="Turner, Lizzie" userId="a0b450e2-7b83-4995-aa18-ae56df07fb83" providerId="ADAL" clId="{E3E8769C-13DE-4F50-9DF9-27E5ADAB8CBF}" dt="2025-06-19T19:24:15.281" v="2836" actId="13926"/>
          <ac:graphicFrameMkLst>
            <pc:docMk/>
            <pc:sldMk cId="2068513804" sldId="306"/>
            <ac:graphicFrameMk id="6" creationId="{00000000-0000-0000-0000-000000000000}"/>
          </ac:graphicFrameMkLst>
        </pc:graphicFrameChg>
      </pc:sldChg>
    </pc:docChg>
  </pc:docChgLst>
  <pc:docChgLst>
    <pc:chgData name="Mihulka, Emma" userId="S::emma.mihulka@scotborders.gov.uk::64e8e16e-87a8-4888-a578-fdf3bfbe7263" providerId="AD" clId="Web-{460CD8C5-40BB-2634-DF70-ACA50AE52D18}"/>
    <pc:docChg chg="mod">
      <pc:chgData name="Mihulka, Emma" userId="S::emma.mihulka@scotborders.gov.uk::64e8e16e-87a8-4888-a578-fdf3bfbe7263" providerId="AD" clId="Web-{460CD8C5-40BB-2634-DF70-ACA50AE52D18}" dt="2025-06-23T07:39:27.536" v="0"/>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embeddings/oleObject4.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baseline="0">
                <a:solidFill>
                  <a:schemeClr val="tx2"/>
                </a:solidFill>
                <a:latin typeface="+mn-lt"/>
                <a:ea typeface="+mn-ea"/>
                <a:cs typeface="+mn-cs"/>
              </a:defRPr>
            </a:pPr>
            <a:r>
              <a:rPr lang="en-US"/>
              <a:t>Total Revenue Expenditure (£m)</a:t>
            </a:r>
          </a:p>
        </c:rich>
      </c:tx>
      <c:overlay val="0"/>
      <c:spPr>
        <a:noFill/>
        <a:ln>
          <a:noFill/>
        </a:ln>
        <a:effectLst/>
      </c:spPr>
      <c:txPr>
        <a:bodyPr rot="0" spcFirstLastPara="1" vertOverflow="ellipsis" vert="horz" wrap="square" anchor="ctr" anchorCtr="1"/>
        <a:lstStyle/>
        <a:p>
          <a:pPr>
            <a:defRPr sz="132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'[Charts for Management Commentary (Outturn 24-25).xlsx]Revenue spend'!$B$2</c:f>
              <c:strCache>
                <c:ptCount val="1"/>
                <c:pt idx="0">
                  <c:v>2024/25</c:v>
                </c:pt>
              </c:strCache>
            </c:strRef>
          </c:tx>
          <c:spPr>
            <a:solidFill>
              <a:srgbClr val="3690A8"/>
            </a:solidFill>
            <a:ln>
              <a:solidFill>
                <a:srgbClr val="3690A8"/>
              </a:solidFill>
            </a:ln>
            <a:effectLst>
              <a:outerShdw blurRad="40000" dist="23000" dir="5400000" rotWithShape="0">
                <a:srgbClr val="000000">
                  <a:alpha val="35000"/>
                </a:srgbClr>
              </a:outerShdw>
            </a:effectLst>
          </c:spPr>
          <c:invertIfNegative val="0"/>
          <c:cat>
            <c:strRef>
              <c:f>'[Charts for Management Commentary (Outturn 24-25).xlsx]Revenue spend'!$A$3:$A$9</c:f>
              <c:strCache>
                <c:ptCount val="7"/>
                <c:pt idx="0">
                  <c:v>Infrastructure &amp; Environment</c:v>
                </c:pt>
                <c:pt idx="1">
                  <c:v>Adult Services</c:v>
                </c:pt>
                <c:pt idx="2">
                  <c:v>Education &amp; Children's Services</c:v>
                </c:pt>
                <c:pt idx="3">
                  <c:v>Resilient Communities</c:v>
                </c:pt>
                <c:pt idx="4">
                  <c:v>Finance</c:v>
                </c:pt>
                <c:pt idx="5">
                  <c:v>Corporate Governance</c:v>
                </c:pt>
                <c:pt idx="6">
                  <c:v>People, Performance &amp; Change</c:v>
                </c:pt>
              </c:strCache>
            </c:strRef>
          </c:cat>
          <c:val>
            <c:numRef>
              <c:f>'[Charts for Management Commentary (Outturn 24-25).xlsx]Revenue spend'!$B$3:$B$9</c:f>
              <c:numCache>
                <c:formatCode>#,##0.0</c:formatCode>
                <c:ptCount val="7"/>
                <c:pt idx="0">
                  <c:v>57.6</c:v>
                </c:pt>
                <c:pt idx="1">
                  <c:v>82</c:v>
                </c:pt>
                <c:pt idx="2">
                  <c:v>167.3</c:v>
                </c:pt>
                <c:pt idx="3">
                  <c:v>30.2</c:v>
                </c:pt>
                <c:pt idx="4">
                  <c:v>36.1</c:v>
                </c:pt>
                <c:pt idx="5">
                  <c:v>8.6999999999999993</c:v>
                </c:pt>
                <c:pt idx="6">
                  <c:v>9.4</c:v>
                </c:pt>
              </c:numCache>
            </c:numRef>
          </c:val>
          <c:extLst>
            <c:ext xmlns:c16="http://schemas.microsoft.com/office/drawing/2014/chart" uri="{C3380CC4-5D6E-409C-BE32-E72D297353CC}">
              <c16:uniqueId val="{00000000-E7F4-4622-8F9D-C990584FB5D3}"/>
            </c:ext>
          </c:extLst>
        </c:ser>
        <c:ser>
          <c:idx val="1"/>
          <c:order val="1"/>
          <c:tx>
            <c:strRef>
              <c:f>'[Charts for Management Commentary (Outturn 24-25).xlsx]Revenue spend'!$C$2</c:f>
              <c:strCache>
                <c:ptCount val="1"/>
                <c:pt idx="0">
                  <c:v>2023/24</c:v>
                </c:pt>
              </c:strCache>
            </c:strRef>
          </c:tx>
          <c:spPr>
            <a:solidFill>
              <a:schemeClr val="accent2"/>
            </a:solidFill>
            <a:ln>
              <a:noFill/>
            </a:ln>
            <a:effectLst>
              <a:outerShdw blurRad="40000" dist="23000" dir="5400000" rotWithShape="0">
                <a:srgbClr val="000000">
                  <a:alpha val="35000"/>
                </a:srgbClr>
              </a:outerShdw>
            </a:effectLst>
          </c:spPr>
          <c:invertIfNegative val="0"/>
          <c:cat>
            <c:strRef>
              <c:f>'[Charts for Management Commentary (Outturn 24-25).xlsx]Revenue spend'!$A$3:$A$9</c:f>
              <c:strCache>
                <c:ptCount val="7"/>
                <c:pt idx="0">
                  <c:v>Infrastructure &amp; Environment</c:v>
                </c:pt>
                <c:pt idx="1">
                  <c:v>Adult Services</c:v>
                </c:pt>
                <c:pt idx="2">
                  <c:v>Education &amp; Children's Services</c:v>
                </c:pt>
                <c:pt idx="3">
                  <c:v>Resilient Communities</c:v>
                </c:pt>
                <c:pt idx="4">
                  <c:v>Finance</c:v>
                </c:pt>
                <c:pt idx="5">
                  <c:v>Corporate Governance</c:v>
                </c:pt>
                <c:pt idx="6">
                  <c:v>People, Performance &amp; Change</c:v>
                </c:pt>
              </c:strCache>
            </c:strRef>
          </c:cat>
          <c:val>
            <c:numRef>
              <c:f>'[Charts for Management Commentary (Outturn 24-25).xlsx]Revenue spend'!$C$3:$C$9</c:f>
              <c:numCache>
                <c:formatCode>#,##0.0</c:formatCode>
                <c:ptCount val="7"/>
                <c:pt idx="0">
                  <c:v>52.4</c:v>
                </c:pt>
                <c:pt idx="1">
                  <c:v>71</c:v>
                </c:pt>
                <c:pt idx="2">
                  <c:v>142.80000000000001</c:v>
                </c:pt>
                <c:pt idx="3">
                  <c:v>32.1</c:v>
                </c:pt>
                <c:pt idx="4">
                  <c:v>32.4</c:v>
                </c:pt>
                <c:pt idx="5">
                  <c:v>7.3</c:v>
                </c:pt>
                <c:pt idx="6">
                  <c:v>8</c:v>
                </c:pt>
              </c:numCache>
            </c:numRef>
          </c:val>
          <c:extLst>
            <c:ext xmlns:c16="http://schemas.microsoft.com/office/drawing/2014/chart" uri="{C3380CC4-5D6E-409C-BE32-E72D297353CC}">
              <c16:uniqueId val="{00000001-E7F4-4622-8F9D-C990584FB5D3}"/>
            </c:ext>
          </c:extLst>
        </c:ser>
        <c:dLbls>
          <c:showLegendKey val="0"/>
          <c:showVal val="0"/>
          <c:showCatName val="0"/>
          <c:showSerName val="0"/>
          <c:showPercent val="0"/>
          <c:showBubbleSize val="0"/>
        </c:dLbls>
        <c:gapWidth val="100"/>
        <c:axId val="629072064"/>
        <c:axId val="629073376"/>
      </c:barChart>
      <c:catAx>
        <c:axId val="629072064"/>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629073376"/>
        <c:crosses val="autoZero"/>
        <c:auto val="1"/>
        <c:lblAlgn val="ctr"/>
        <c:lblOffset val="100"/>
        <c:noMultiLvlLbl val="0"/>
      </c:catAx>
      <c:valAx>
        <c:axId val="629073376"/>
        <c:scaling>
          <c:orientation val="minMax"/>
          <c:max val="200"/>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629072064"/>
        <c:crosses val="autoZero"/>
        <c:crossBetween val="between"/>
        <c:majorUnit val="5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tx1">
                    <a:lumMod val="65000"/>
                    <a:lumOff val="35000"/>
                  </a:schemeClr>
                </a:solidFill>
              </a:defRPr>
            </a:pPr>
            <a:r>
              <a:rPr lang="en-GB" sz="1400">
                <a:solidFill>
                  <a:schemeClr val="tx1">
                    <a:lumMod val="65000"/>
                    <a:lumOff val="35000"/>
                  </a:schemeClr>
                </a:solidFill>
              </a:rPr>
              <a:t> 5 Year</a:t>
            </a:r>
            <a:r>
              <a:rPr lang="en-GB" sz="1400" baseline="0">
                <a:solidFill>
                  <a:schemeClr val="tx1">
                    <a:lumMod val="65000"/>
                    <a:lumOff val="35000"/>
                  </a:schemeClr>
                </a:solidFill>
              </a:rPr>
              <a:t> </a:t>
            </a:r>
            <a:r>
              <a:rPr lang="en-GB" sz="1400">
                <a:solidFill>
                  <a:schemeClr val="tx1">
                    <a:lumMod val="65000"/>
                    <a:lumOff val="35000"/>
                  </a:schemeClr>
                </a:solidFill>
              </a:rPr>
              <a:t>Savings Targets 2020/21 - 2024/25  </a:t>
            </a:r>
          </a:p>
          <a:p>
            <a:pPr>
              <a:defRPr>
                <a:solidFill>
                  <a:schemeClr val="tx1">
                    <a:lumMod val="65000"/>
                    <a:lumOff val="35000"/>
                  </a:schemeClr>
                </a:solidFill>
              </a:defRPr>
            </a:pPr>
            <a:r>
              <a:rPr lang="en-GB" sz="1400">
                <a:solidFill>
                  <a:schemeClr val="tx1">
                    <a:lumMod val="65000"/>
                    <a:lumOff val="35000"/>
                  </a:schemeClr>
                </a:solidFill>
              </a:rPr>
              <a:t>(£m) </a:t>
            </a:r>
          </a:p>
        </c:rich>
      </c:tx>
      <c:layout>
        <c:manualLayout>
          <c:xMode val="edge"/>
          <c:yMode val="edge"/>
          <c:x val="0.17982633420822397"/>
          <c:y val="0"/>
        </c:manualLayout>
      </c:layout>
      <c:overlay val="0"/>
    </c:title>
    <c:autoTitleDeleted val="0"/>
    <c:plotArea>
      <c:layout>
        <c:manualLayout>
          <c:layoutTarget val="inner"/>
          <c:xMode val="edge"/>
          <c:yMode val="edge"/>
          <c:x val="3.0555555555555555E-2"/>
          <c:y val="0.19667741913940145"/>
          <c:w val="0.93888888888888888"/>
          <c:h val="0.69286563416214197"/>
        </c:manualLayout>
      </c:layout>
      <c:barChart>
        <c:barDir val="col"/>
        <c:grouping val="stacked"/>
        <c:varyColors val="0"/>
        <c:ser>
          <c:idx val="0"/>
          <c:order val="0"/>
          <c:tx>
            <c:strRef>
              <c:f>'[Charts for Management Commentary (Outturn 24-25).xlsx]Efficiency Chart'!$B$22</c:f>
              <c:strCache>
                <c:ptCount val="1"/>
                <c:pt idx="0">
                  <c:v>Financial Plan Savings</c:v>
                </c:pt>
              </c:strCache>
            </c:strRef>
          </c:tx>
          <c:spPr>
            <a:solidFill>
              <a:srgbClr val="3690A8"/>
            </a:solidFill>
            <a:ln>
              <a:solidFill>
                <a:schemeClr val="accent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 for Management Commentary (Outturn 24-25).xlsx]Efficiency Chart'!$A$23:$A$27</c:f>
              <c:strCache>
                <c:ptCount val="5"/>
                <c:pt idx="0">
                  <c:v>2020/21</c:v>
                </c:pt>
                <c:pt idx="1">
                  <c:v>2021/22</c:v>
                </c:pt>
                <c:pt idx="2">
                  <c:v>2022/23</c:v>
                </c:pt>
                <c:pt idx="3">
                  <c:v>2023/24</c:v>
                </c:pt>
                <c:pt idx="4">
                  <c:v>2024/25</c:v>
                </c:pt>
              </c:strCache>
            </c:strRef>
          </c:cat>
          <c:val>
            <c:numRef>
              <c:f>'[Charts for Management Commentary (Outturn 24-25).xlsx]Efficiency Chart'!$B$23:$B$27</c:f>
              <c:numCache>
                <c:formatCode>_-* #,##0.0_-;\-* #,##0.0_-;_-* "-"??_-;_-@_-</c:formatCode>
                <c:ptCount val="5"/>
                <c:pt idx="0">
                  <c:v>9.1709999999999994</c:v>
                </c:pt>
                <c:pt idx="1">
                  <c:v>5.1479999999999997</c:v>
                </c:pt>
                <c:pt idx="2">
                  <c:v>8.1470000000000002</c:v>
                </c:pt>
                <c:pt idx="3">
                  <c:v>8.4120000000000008</c:v>
                </c:pt>
                <c:pt idx="4">
                  <c:v>4.3970000000000002</c:v>
                </c:pt>
              </c:numCache>
            </c:numRef>
          </c:val>
          <c:extLst>
            <c:ext xmlns:c16="http://schemas.microsoft.com/office/drawing/2014/chart" uri="{C3380CC4-5D6E-409C-BE32-E72D297353CC}">
              <c16:uniqueId val="{00000000-57BC-4F23-9425-693E7CC4042C}"/>
            </c:ext>
          </c:extLst>
        </c:ser>
        <c:ser>
          <c:idx val="1"/>
          <c:order val="1"/>
          <c:tx>
            <c:strRef>
              <c:f>'[Charts for Management Commentary (Outturn 24-25).xlsx]Efficiency Chart'!$C$22</c:f>
              <c:strCache>
                <c:ptCount val="1"/>
                <c:pt idx="0">
                  <c:v>Brought forward savings</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 for Management Commentary (Outturn 24-25).xlsx]Efficiency Chart'!$A$23:$A$27</c:f>
              <c:strCache>
                <c:ptCount val="5"/>
                <c:pt idx="0">
                  <c:v>2020/21</c:v>
                </c:pt>
                <c:pt idx="1">
                  <c:v>2021/22</c:v>
                </c:pt>
                <c:pt idx="2">
                  <c:v>2022/23</c:v>
                </c:pt>
                <c:pt idx="3">
                  <c:v>2023/24</c:v>
                </c:pt>
                <c:pt idx="4">
                  <c:v>2024/25</c:v>
                </c:pt>
              </c:strCache>
            </c:strRef>
          </c:cat>
          <c:val>
            <c:numRef>
              <c:f>'[Charts for Management Commentary (Outturn 24-25).xlsx]Efficiency Chart'!$C$23:$C$27</c:f>
              <c:numCache>
                <c:formatCode>_-* #,##0.0_-;\-* #,##0.0_-;_-* "-"??_-;_-@_-</c:formatCode>
                <c:ptCount val="5"/>
                <c:pt idx="0">
                  <c:v>2.92</c:v>
                </c:pt>
                <c:pt idx="1">
                  <c:v>4.1529999999999996</c:v>
                </c:pt>
                <c:pt idx="2">
                  <c:v>3.88</c:v>
                </c:pt>
                <c:pt idx="3">
                  <c:v>3.093</c:v>
                </c:pt>
                <c:pt idx="4">
                  <c:v>4.8849999999999998</c:v>
                </c:pt>
              </c:numCache>
            </c:numRef>
          </c:val>
          <c:extLst>
            <c:ext xmlns:c16="http://schemas.microsoft.com/office/drawing/2014/chart" uri="{C3380CC4-5D6E-409C-BE32-E72D297353CC}">
              <c16:uniqueId val="{00000001-57BC-4F23-9425-693E7CC4042C}"/>
            </c:ext>
          </c:extLst>
        </c:ser>
        <c:dLbls>
          <c:showLegendKey val="0"/>
          <c:showVal val="1"/>
          <c:showCatName val="0"/>
          <c:showSerName val="0"/>
          <c:showPercent val="0"/>
          <c:showBubbleSize val="0"/>
        </c:dLbls>
        <c:gapWidth val="95"/>
        <c:overlap val="100"/>
        <c:axId val="416812024"/>
        <c:axId val="416812416"/>
      </c:barChart>
      <c:catAx>
        <c:axId val="416812024"/>
        <c:scaling>
          <c:orientation val="minMax"/>
        </c:scaling>
        <c:delete val="0"/>
        <c:axPos val="b"/>
        <c:numFmt formatCode="General" sourceLinked="0"/>
        <c:majorTickMark val="none"/>
        <c:minorTickMark val="none"/>
        <c:tickLblPos val="nextTo"/>
        <c:txPr>
          <a:bodyPr/>
          <a:lstStyle/>
          <a:p>
            <a:pPr>
              <a:defRPr>
                <a:solidFill>
                  <a:schemeClr val="tx2"/>
                </a:solidFill>
              </a:defRPr>
            </a:pPr>
            <a:endParaRPr lang="en-US"/>
          </a:p>
        </c:txPr>
        <c:crossAx val="416812416"/>
        <c:crosses val="autoZero"/>
        <c:auto val="1"/>
        <c:lblAlgn val="ctr"/>
        <c:lblOffset val="100"/>
        <c:noMultiLvlLbl val="0"/>
      </c:catAx>
      <c:valAx>
        <c:axId val="416812416"/>
        <c:scaling>
          <c:orientation val="minMax"/>
        </c:scaling>
        <c:delete val="1"/>
        <c:axPos val="l"/>
        <c:numFmt formatCode="_-* #,##0.0_-;\-* #,##0.0_-;_-* &quot;-&quot;??_-;_-@_-" sourceLinked="1"/>
        <c:majorTickMark val="out"/>
        <c:minorTickMark val="none"/>
        <c:tickLblPos val="nextTo"/>
        <c:crossAx val="416812024"/>
        <c:crosses val="autoZero"/>
        <c:crossBetween val="between"/>
      </c:valAx>
    </c:plotArea>
    <c:legend>
      <c:legendPos val="t"/>
      <c:overlay val="0"/>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baseline="0">
                <a:solidFill>
                  <a:schemeClr val="tx2"/>
                </a:solidFill>
                <a:latin typeface="+mn-lt"/>
                <a:ea typeface="+mn-ea"/>
                <a:cs typeface="+mn-cs"/>
              </a:defRPr>
            </a:pPr>
            <a:r>
              <a:rPr lang="en-GB" dirty="0"/>
              <a:t>Capital Expenditure (£m)</a:t>
            </a:r>
          </a:p>
        </c:rich>
      </c:tx>
      <c:overlay val="0"/>
      <c:spPr>
        <a:noFill/>
        <a:ln>
          <a:noFill/>
        </a:ln>
        <a:effectLst/>
      </c:spPr>
      <c:txPr>
        <a:bodyPr rot="0" spcFirstLastPara="1" vertOverflow="ellipsis" vert="horz" wrap="square" anchor="ctr" anchorCtr="1"/>
        <a:lstStyle/>
        <a:p>
          <a:pPr>
            <a:defRPr sz="132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'[Charts for Management Commentary (Outturn 24-25).xlsx]Capital spend'!$B$1</c:f>
              <c:strCache>
                <c:ptCount val="1"/>
                <c:pt idx="0">
                  <c:v>2024/25</c:v>
                </c:pt>
              </c:strCache>
            </c:strRef>
          </c:tx>
          <c:spPr>
            <a:solidFill>
              <a:srgbClr val="3690A8"/>
            </a:solidFill>
            <a:ln>
              <a:solidFill>
                <a:srgbClr val="3690A8"/>
              </a:solidFill>
            </a:ln>
            <a:effectLst>
              <a:outerShdw blurRad="40000" dist="23000" dir="5400000" rotWithShape="0">
                <a:srgbClr val="000000">
                  <a:alpha val="35000"/>
                </a:srgbClr>
              </a:outerShdw>
            </a:effectLst>
          </c:spPr>
          <c:invertIfNegative val="0"/>
          <c:cat>
            <c:strRef>
              <c:f>'[Charts for Management Commentary (Outturn 24-25).xlsx]Capital spend'!$A$2:$A$7</c:f>
              <c:strCache>
                <c:ptCount val="6"/>
                <c:pt idx="0">
                  <c:v>Infrastructure &amp; Environment</c:v>
                </c:pt>
                <c:pt idx="1">
                  <c:v>Social Care Infrastructure</c:v>
                </c:pt>
                <c:pt idx="2">
                  <c:v>Learning Estate</c:v>
                </c:pt>
                <c:pt idx="3">
                  <c:v>Information Technology</c:v>
                </c:pt>
                <c:pt idx="4">
                  <c:v>Economic Development</c:v>
                </c:pt>
                <c:pt idx="5">
                  <c:v>Culture &amp; Sport</c:v>
                </c:pt>
              </c:strCache>
            </c:strRef>
          </c:cat>
          <c:val>
            <c:numRef>
              <c:f>'[Charts for Management Commentary (Outturn 24-25).xlsx]Capital spend'!$B$2:$B$7</c:f>
              <c:numCache>
                <c:formatCode>General</c:formatCode>
                <c:ptCount val="6"/>
                <c:pt idx="0">
                  <c:v>27.4</c:v>
                </c:pt>
                <c:pt idx="1">
                  <c:v>1.1000000000000001</c:v>
                </c:pt>
                <c:pt idx="2">
                  <c:v>69.099999999999994</c:v>
                </c:pt>
                <c:pt idx="3" formatCode="0.0">
                  <c:v>5.0999999999999996</c:v>
                </c:pt>
                <c:pt idx="4">
                  <c:v>4.5</c:v>
                </c:pt>
                <c:pt idx="5">
                  <c:v>0.2</c:v>
                </c:pt>
              </c:numCache>
            </c:numRef>
          </c:val>
          <c:extLst>
            <c:ext xmlns:c16="http://schemas.microsoft.com/office/drawing/2014/chart" uri="{C3380CC4-5D6E-409C-BE32-E72D297353CC}">
              <c16:uniqueId val="{00000000-2103-418C-8A6D-42A4E3DDFB68}"/>
            </c:ext>
          </c:extLst>
        </c:ser>
        <c:ser>
          <c:idx val="1"/>
          <c:order val="1"/>
          <c:tx>
            <c:strRef>
              <c:f>'[Charts for Management Commentary (Outturn 24-25).xlsx]Capital spend'!$C$1</c:f>
              <c:strCache>
                <c:ptCount val="1"/>
                <c:pt idx="0">
                  <c:v>2023/24</c:v>
                </c:pt>
              </c:strCache>
              <c:extLst xmlns:c15="http://schemas.microsoft.com/office/drawing/2012/chart"/>
            </c:strRef>
          </c:tx>
          <c:spPr>
            <a:solidFill>
              <a:schemeClr val="accent2"/>
            </a:solidFill>
            <a:ln>
              <a:noFill/>
            </a:ln>
            <a:effectLst>
              <a:outerShdw blurRad="40000" dist="23000" dir="5400000" rotWithShape="0">
                <a:srgbClr val="000000">
                  <a:alpha val="35000"/>
                </a:srgbClr>
              </a:outerShdw>
            </a:effectLst>
          </c:spPr>
          <c:invertIfNegative val="0"/>
          <c:cat>
            <c:strRef>
              <c:f>'[Charts for Management Commentary (Outturn 24-25).xlsx]Capital spend'!$A$2:$A$7</c:f>
              <c:strCache>
                <c:ptCount val="6"/>
                <c:pt idx="0">
                  <c:v>Infrastructure &amp; Environment</c:v>
                </c:pt>
                <c:pt idx="1">
                  <c:v>Social Care Infrastructure</c:v>
                </c:pt>
                <c:pt idx="2">
                  <c:v>Learning Estate</c:v>
                </c:pt>
                <c:pt idx="3">
                  <c:v>Information Technology</c:v>
                </c:pt>
                <c:pt idx="4">
                  <c:v>Economic Development</c:v>
                </c:pt>
                <c:pt idx="5">
                  <c:v>Culture &amp; Sport</c:v>
                </c:pt>
              </c:strCache>
              <c:extLst xmlns:c15="http://schemas.microsoft.com/office/drawing/2012/chart"/>
            </c:strRef>
          </c:cat>
          <c:val>
            <c:numRef>
              <c:f>'[Charts for Management Commentary (Outturn 24-25).xlsx]Capital spend'!$C$2:$C$7</c:f>
              <c:numCache>
                <c:formatCode>General</c:formatCode>
                <c:ptCount val="6"/>
                <c:pt idx="0">
                  <c:v>42.3</c:v>
                </c:pt>
                <c:pt idx="1">
                  <c:v>0.9</c:v>
                </c:pt>
                <c:pt idx="2">
                  <c:v>33.200000000000003</c:v>
                </c:pt>
                <c:pt idx="3" formatCode="0.0">
                  <c:v>8.1999999999999993</c:v>
                </c:pt>
                <c:pt idx="4">
                  <c:v>4.7</c:v>
                </c:pt>
                <c:pt idx="5">
                  <c:v>0.7</c:v>
                </c:pt>
              </c:numCache>
              <c:extLst xmlns:c15="http://schemas.microsoft.com/office/drawing/2012/chart"/>
            </c:numRef>
          </c:val>
          <c:extLst xmlns:c15="http://schemas.microsoft.com/office/drawing/2012/chart">
            <c:ext xmlns:c16="http://schemas.microsoft.com/office/drawing/2014/chart" uri="{C3380CC4-5D6E-409C-BE32-E72D297353CC}">
              <c16:uniqueId val="{00000001-2103-418C-8A6D-42A4E3DDFB68}"/>
            </c:ext>
          </c:extLst>
        </c:ser>
        <c:dLbls>
          <c:showLegendKey val="0"/>
          <c:showVal val="0"/>
          <c:showCatName val="0"/>
          <c:showSerName val="0"/>
          <c:showPercent val="0"/>
          <c:showBubbleSize val="0"/>
        </c:dLbls>
        <c:gapWidth val="100"/>
        <c:axId val="546706960"/>
        <c:axId val="546709912"/>
        <c:extLst/>
      </c:barChart>
      <c:catAx>
        <c:axId val="546706960"/>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546709912"/>
        <c:crosses val="autoZero"/>
        <c:auto val="1"/>
        <c:lblAlgn val="ctr"/>
        <c:lblOffset val="100"/>
        <c:noMultiLvlLbl val="0"/>
      </c:catAx>
      <c:valAx>
        <c:axId val="546709912"/>
        <c:scaling>
          <c:orientation val="minMax"/>
          <c:max val="7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546706960"/>
        <c:crosses val="autoZero"/>
        <c:crossBetween val="between"/>
        <c:majorUnit val="10"/>
        <c:min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2077948717948717"/>
          <c:y val="0.11644830825976103"/>
          <c:w val="0.62560064607308696"/>
          <c:h val="0.786310935932647"/>
        </c:manualLayout>
      </c:layout>
      <c:barChart>
        <c:barDir val="bar"/>
        <c:grouping val="clustered"/>
        <c:varyColors val="0"/>
        <c:ser>
          <c:idx val="0"/>
          <c:order val="0"/>
          <c:spPr>
            <a:solidFill>
              <a:srgbClr val="3690A8"/>
            </a:solidFill>
          </c:spPr>
          <c:invertIfNegative val="0"/>
          <c:dLbls>
            <c:dLbl>
              <c:idx val="10"/>
              <c:layout>
                <c:manualLayout>
                  <c:x val="0"/>
                  <c:y val="-4.2941492216854539E-2"/>
                </c:manualLayout>
              </c:layout>
              <c:tx>
                <c:rich>
                  <a:bodyPr/>
                  <a:lstStyle/>
                  <a:p>
                    <a:r>
                      <a:rPr lang="en-US"/>
                      <a:t>   </a:t>
                    </a:r>
                    <a:fld id="{060C85BD-8350-4F4E-AF80-B64421518C74}"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E043-49C7-A69A-1DDD0C9CA0B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 for Management Commentary (Outturn 24-25).xlsx]General Fund Balances '!$B$2:$B$12</c:f>
              <c:strCache>
                <c:ptCount val="11"/>
                <c:pt idx="0">
                  <c:v>Usable Reserve 31 Mar 2025</c:v>
                </c:pt>
                <c:pt idx="1">
                  <c:v>Non-Allocated Reserves</c:v>
                </c:pt>
                <c:pt idx="2">
                  <c:v>Reserves Allocated for Specific Plans</c:v>
                </c:pt>
                <c:pt idx="3">
                  <c:v>Devolved School Management (DSM)</c:v>
                </c:pt>
                <c:pt idx="4">
                  <c:v>Earmarked Balances</c:v>
                </c:pt>
                <c:pt idx="5">
                  <c:v>Corporate Property Repairs and Renewals Fund</c:v>
                </c:pt>
                <c:pt idx="6">
                  <c:v>Insurance Fund</c:v>
                </c:pt>
                <c:pt idx="7">
                  <c:v>Pitch Replacement Fund</c:v>
                </c:pt>
                <c:pt idx="8">
                  <c:v>Plant &amp; Vehicles Renewals Fund</c:v>
                </c:pt>
                <c:pt idx="9">
                  <c:v>Capital Fund (excl development contributions)</c:v>
                </c:pt>
                <c:pt idx="10">
                  <c:v>Usable Reserve 31 Mar 2024</c:v>
                </c:pt>
              </c:strCache>
            </c:strRef>
          </c:cat>
          <c:val>
            <c:numRef>
              <c:f>'[Charts for Management Commentary (Outturn 24-25).xlsx]General Fund Balances '!$C$2:$C$12</c:f>
              <c:numCache>
                <c:formatCode>"£"#,##0.0"m";[Red]\("£"#,##0.0"m"\)</c:formatCode>
                <c:ptCount val="11"/>
                <c:pt idx="0">
                  <c:v>52.554000000000009</c:v>
                </c:pt>
                <c:pt idx="1">
                  <c:v>0.36199999999999977</c:v>
                </c:pt>
                <c:pt idx="2">
                  <c:v>-16.123999999999999</c:v>
                </c:pt>
                <c:pt idx="3">
                  <c:v>-1.536</c:v>
                </c:pt>
                <c:pt idx="4">
                  <c:v>-0.66699999999999982</c:v>
                </c:pt>
                <c:pt idx="5">
                  <c:v>0</c:v>
                </c:pt>
                <c:pt idx="6">
                  <c:v>-4.6999999999999931E-2</c:v>
                </c:pt>
                <c:pt idx="7">
                  <c:v>0.39900000000000002</c:v>
                </c:pt>
                <c:pt idx="8">
                  <c:v>-0.51799999999999979</c:v>
                </c:pt>
                <c:pt idx="9">
                  <c:v>-1.67</c:v>
                </c:pt>
                <c:pt idx="10">
                  <c:v>72.355000000000004</c:v>
                </c:pt>
              </c:numCache>
            </c:numRef>
          </c:val>
          <c:extLst>
            <c:ext xmlns:c16="http://schemas.microsoft.com/office/drawing/2014/chart" uri="{C3380CC4-5D6E-409C-BE32-E72D297353CC}">
              <c16:uniqueId val="{00000001-E043-49C7-A69A-1DDD0C9CA0B1}"/>
            </c:ext>
          </c:extLst>
        </c:ser>
        <c:dLbls>
          <c:showLegendKey val="0"/>
          <c:showVal val="0"/>
          <c:showCatName val="0"/>
          <c:showSerName val="0"/>
          <c:showPercent val="0"/>
          <c:showBubbleSize val="0"/>
        </c:dLbls>
        <c:gapWidth val="150"/>
        <c:axId val="681610072"/>
        <c:axId val="681610464"/>
      </c:barChart>
      <c:catAx>
        <c:axId val="681610072"/>
        <c:scaling>
          <c:orientation val="minMax"/>
        </c:scaling>
        <c:delete val="0"/>
        <c:axPos val="l"/>
        <c:numFmt formatCode="General" sourceLinked="0"/>
        <c:majorTickMark val="out"/>
        <c:minorTickMark val="none"/>
        <c:tickLblPos val="low"/>
        <c:txPr>
          <a:bodyPr/>
          <a:lstStyle/>
          <a:p>
            <a:pPr>
              <a:defRPr>
                <a:solidFill>
                  <a:schemeClr val="tx2"/>
                </a:solidFill>
              </a:defRPr>
            </a:pPr>
            <a:endParaRPr lang="en-US"/>
          </a:p>
        </c:txPr>
        <c:crossAx val="681610464"/>
        <c:crosses val="autoZero"/>
        <c:auto val="0"/>
        <c:lblAlgn val="ctr"/>
        <c:lblOffset val="1000"/>
        <c:noMultiLvlLbl val="0"/>
      </c:catAx>
      <c:valAx>
        <c:axId val="681610464"/>
        <c:scaling>
          <c:orientation val="minMax"/>
        </c:scaling>
        <c:delete val="1"/>
        <c:axPos val="b"/>
        <c:majorGridlines>
          <c:spPr>
            <a:ln>
              <a:noFill/>
            </a:ln>
          </c:spPr>
        </c:majorGridlines>
        <c:numFmt formatCode="&quot;£&quot;#,##0.0&quot;m&quot;;[Red]\(&quot;£&quot;#,##0.0&quot;m&quot;\)" sourceLinked="1"/>
        <c:majorTickMark val="out"/>
        <c:minorTickMark val="none"/>
        <c:tickLblPos val="nextTo"/>
        <c:crossAx val="681610072"/>
        <c:crosses val="autoZero"/>
        <c:crossBetween val="between"/>
      </c:valAx>
    </c:plotArea>
    <c:plotVisOnly val="1"/>
    <c:dispBlanksAs val="gap"/>
    <c:showDLblsOverMax val="0"/>
  </c:chart>
  <c:spPr>
    <a:ln>
      <a:noFill/>
    </a:ln>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omments/modernComment_122_0.xml><?xml version="1.0" encoding="utf-8"?>
<p188:cmLst xmlns:a="http://schemas.openxmlformats.org/drawingml/2006/main" xmlns:r="http://schemas.openxmlformats.org/officeDocument/2006/relationships" xmlns:p188="http://schemas.microsoft.com/office/powerpoint/2018/8/main">
  <p188:cm id="{189CDAEB-4720-4CB8-B02A-4D22FE4D666C}" authorId="{6D729906-6A24-9154-8367-1355E32002AD}" created="2025-06-20T06:42:22.617">
    <ac:deMkLst xmlns:ac="http://schemas.microsoft.com/office/drawing/2013/main/command">
      <pc:docMk xmlns:pc="http://schemas.microsoft.com/office/powerpoint/2013/main/command"/>
      <pc:sldMk xmlns:pc="http://schemas.microsoft.com/office/powerpoint/2013/main/command" cId="0" sldId="290"/>
      <ac:graphicFrameMk id="7" creationId="{00000000-0000-0000-0000-000000000000}"/>
    </ac:deMkLst>
    <p188:replyLst>
      <p188:reply id="{FFF2E1C2-950C-4CF2-9C31-BF70BFCF2749}" authorId="{58C2FB64-69CF-9757-3720-B34C5651BF3A}" created="2025-06-20T12:14:26.229">
        <p188:txBody>
          <a:bodyPr/>
          <a:lstStyle/>
          <a:p>
            <a:r>
              <a:rPr lang="en-GB"/>
              <a:t>[@Mihulka, Emma] can you confirm? Do you do the pension inspection too? </a:t>
            </a:r>
          </a:p>
        </p188:txBody>
      </p188:reply>
      <p188:reply id="{08AB67A4-1C02-4D20-824D-52F6B066AC03}" authorId="{0B5F9669-1DBB-BC3B-B56F-8DE4D27BB2E3}" created="2025-06-23T07:39:27.536">
        <p188:txBody>
          <a:bodyPr/>
          <a:lstStyle/>
          <a:p>
            <a:r>
              <a:rPr lang="en-US"/>
              <a:t>[@Turner, Lizzie] yes Pension Fund included on Inspection Notice.  Inspection Notice has to be displayed on 17th June to say the accounts will be available for Inspection from 1st July</a:t>
            </a:r>
          </a:p>
        </p188:txBody>
      </p188:reply>
    </p188:replyLst>
    <p188:txBody>
      <a:bodyPr/>
      <a:lstStyle/>
      <a:p>
        <a:r>
          <a:rPr lang="en-US"/>
          <a:t>Is inspection not Monday 30th June?  Can you make sure we're joining up with pension fund ones?</a:t>
        </a:r>
      </a:p>
    </p188:txBody>
  </p188:cm>
</p188:cmLst>
</file>

<file path=ppt/comments/modernComment_126_0.xml><?xml version="1.0" encoding="utf-8"?>
<p188:cmLst xmlns:a="http://schemas.openxmlformats.org/drawingml/2006/main" xmlns:r="http://schemas.openxmlformats.org/officeDocument/2006/relationships" xmlns:p188="http://schemas.microsoft.com/office/powerpoint/2018/8/main">
  <p188:cm id="{4FC716BB-7F75-4440-8D70-920E5A0C9F6B}" authorId="{58C2FB64-69CF-9757-3720-B34C5651BF3A}" created="2025-06-18T13:11:35.400">
    <pc:sldMkLst xmlns:pc="http://schemas.microsoft.com/office/powerpoint/2013/main/command">
      <pc:docMk/>
      <pc:sldMk cId="0" sldId="294"/>
    </pc:sldMkLst>
    <p188:txBody>
      <a:bodyPr/>
      <a:lstStyle/>
      <a:p>
        <a:r>
          <a:rPr lang="en-GB"/>
          <a:t>How did IFRS 16 impact on balance sheet?</a:t>
        </a:r>
      </a:p>
    </p188:txBody>
  </p188:cm>
</p188:cmLst>
</file>

<file path=ppt/comments/modernComment_127_0.xml><?xml version="1.0" encoding="utf-8"?>
<p188:cmLst xmlns:a="http://schemas.openxmlformats.org/drawingml/2006/main" xmlns:r="http://schemas.openxmlformats.org/officeDocument/2006/relationships" xmlns:p188="http://schemas.microsoft.com/office/powerpoint/2018/8/main">
  <p188:cm id="{455F14DA-B3F9-496B-B91E-5524BC25AF7A}" authorId="{6D729906-6A24-9154-8367-1355E32002AD}" created="2025-06-20T06:46:34.720">
    <ac:txMkLst xmlns:ac="http://schemas.microsoft.com/office/drawing/2013/main/command">
      <pc:docMk xmlns:pc="http://schemas.microsoft.com/office/powerpoint/2013/main/command"/>
      <pc:sldMk xmlns:pc="http://schemas.microsoft.com/office/powerpoint/2013/main/command" cId="0" sldId="295"/>
      <ac:spMk id="2" creationId="{D27A41FA-3A43-0863-4D40-2B93871C4E6D}"/>
      <ac:txMk cp="194" len="17">
        <ac:context len="594" hash="1317368182"/>
      </ac:txMk>
    </ac:txMkLst>
    <p188:pos x="6537339" y="982669"/>
    <p188:replyLst>
      <p188:reply id="{8504C7CB-6EF9-48A5-B4AF-77D2F08E98EC}" authorId="{58C2FB64-69CF-9757-3720-B34C5651BF3A}" created="2025-06-20T12:15:59.250">
        <p188:txBody>
          <a:bodyPr/>
          <a:lstStyle/>
          <a:p>
            <a:r>
              <a:rPr lang="en-GB"/>
              <a:t>[@Mihulka, Emma] any ideas? </a:t>
            </a:r>
          </a:p>
        </p188:txBody>
      </p188:reply>
      <p188:reply id="{EE410539-DA8C-4CBF-BABC-F9B52172006D}" authorId="{0B5F9669-1DBB-BC3B-B56F-8DE4D27BB2E3}" created="2025-06-23T07:57:37.290">
        <p188:txBody>
          <a:bodyPr/>
          <a:lstStyle/>
          <a:p>
            <a:r>
              <a:rPr lang="en-US"/>
              <a:t>As per the email I sent LT assets increasing because of revals/pension asset increase/ROU assets coming onto BS.  Current Liabilities increase is as a result oi increased short term borrowing.  LT Liabilities increase is a mixture of increased borrowing but also the effect of bringing the ROU assets onto balance sheet and the resultant liability.  Is that what you need?</a:t>
            </a:r>
          </a:p>
        </p188:txBody>
      </p188:reply>
      <p188:reply id="{A2A7027E-D248-4454-B3FB-2CE871969199}" authorId="{58C2FB64-69CF-9757-3720-B34C5651BF3A}" created="2025-06-23T10:57:48.821">
        <p188:txBody>
          <a:bodyPr/>
          <a:lstStyle/>
          <a:p>
            <a:r>
              <a:rPr lang="en-GB"/>
              <a:t>Its the debtors she was asking about, have you got any info on them?
</a:t>
            </a:r>
          </a:p>
        </p188:txBody>
      </p188:reply>
    </p188:replyLst>
    <p188:txBody>
      <a:bodyPr/>
      <a:lstStyle/>
      <a:p>
        <a:r>
          <a:rPr lang="en-US"/>
          <a:t>what's driving this?</a:t>
        </a:r>
      </a:p>
    </p188:txBody>
  </p188:cm>
</p188:cmLst>
</file>

<file path=ppt/comments/modernComment_12B_0.xml><?xml version="1.0" encoding="utf-8"?>
<p188:cmLst xmlns:a="http://schemas.openxmlformats.org/drawingml/2006/main" xmlns:r="http://schemas.openxmlformats.org/officeDocument/2006/relationships" xmlns:p188="http://schemas.microsoft.com/office/powerpoint/2018/8/main">
  <p188:cm id="{DE8CE319-B262-4FBC-B80E-DC8048288C7D}" authorId="{6D729906-6A24-9154-8367-1355E32002AD}" created="2024-06-20T14:07:44.054">
    <pc:sldMkLst xmlns:pc="http://schemas.microsoft.com/office/powerpoint/2013/main/command">
      <pc:docMk/>
      <pc:sldMk cId="0" sldId="299"/>
    </pc:sldMkLst>
    <p188:replyLst>
      <p188:reply id="{3ED9ABE5-C972-46C3-A5BD-9268C704C6C9}" authorId="{7CF74138-F456-FF7C-EA3B-0DB5D6C409B4}" created="2024-06-20T15:11:49.799">
        <p188:txBody>
          <a:bodyPr/>
          <a:lstStyle/>
          <a:p>
            <a:r>
              <a:rPr lang="en-US"/>
              <a:t>Not included</a:t>
            </a:r>
          </a:p>
        </p188:txBody>
      </p188:reply>
      <p188:reply id="{54E9F53A-4207-4B29-8565-81CE6FD48713}" authorId="{AD5C48DC-7691-A19B-D954-CBBA1E7463B2}" created="2024-06-20T15:28:27.087">
        <p188:txBody>
          <a:bodyPr/>
          <a:lstStyle/>
          <a:p>
            <a:r>
              <a:rPr lang="en-GB"/>
              <a:t>I think we don’t consider we have as much control over them as Jed as their independent income is higher.</a:t>
            </a:r>
          </a:p>
        </p188:txBody>
      </p188:reply>
    </p188:replyLst>
    <p188:txBody>
      <a:bodyPr/>
      <a:lstStyle/>
      <a:p>
        <a:r>
          <a:rPr lang="en-US"/>
          <a:t>What about BREST?</a:t>
        </a:r>
      </a:p>
    </p188:txBody>
  </p188:cm>
</p188:cmLst>
</file>

<file path=ppt/comments/modernComment_12F_C3901A2D.xml><?xml version="1.0" encoding="utf-8"?>
<p188:cmLst xmlns:a="http://schemas.openxmlformats.org/drawingml/2006/main" xmlns:r="http://schemas.openxmlformats.org/officeDocument/2006/relationships" xmlns:p188="http://schemas.microsoft.com/office/powerpoint/2018/8/main">
  <p188:cm id="{D8F14B5B-A696-4FA8-ACB8-E8C4EC44F13B}" authorId="{6D729906-6A24-9154-8367-1355E32002AD}" created="2025-06-20T06:38:31.608">
    <ac:txMkLst xmlns:ac="http://schemas.microsoft.com/office/drawing/2013/main/command">
      <pc:docMk xmlns:pc="http://schemas.microsoft.com/office/powerpoint/2013/main/command"/>
      <pc:sldMk xmlns:pc="http://schemas.microsoft.com/office/powerpoint/2013/main/command" cId="3281001005" sldId="303"/>
      <ac:graphicFrameMk id="7" creationId="{00000000-0000-0000-0000-000000000000}"/>
      <dc:dgmMk xmlns:dc="http://schemas.microsoft.com/office/drawing/2013/diagram/command"/>
      <dc:nodeMk xmlns:dc="http://schemas.microsoft.com/office/drawing/2013/diagram/command" id="{6D155E96-DD9D-45CD-B33C-4C64CD849627}"/>
      <ac:txMk cp="52" len="34">
        <ac:context len="87" hash="4262766367"/>
      </ac:txMk>
    </ac:txMkLst>
    <p188:replyLst>
      <p188:reply id="{F1C1AF34-6AAE-4128-A40E-F8E8AB3D585F}" authorId="{58C2FB64-69CF-9757-3720-B34C5651BF3A}" created="2025-06-20T12:13:39.176">
        <p188:txBody>
          <a:bodyPr/>
          <a:lstStyle/>
          <a:p>
            <a:r>
              <a:rPr lang="en-GB"/>
              <a:t>SBCnews release says partnership </a:t>
            </a:r>
          </a:p>
        </p188:txBody>
      </p188:reply>
    </p188:replyLst>
    <p188:txBody>
      <a:bodyPr/>
      <a:lstStyle/>
      <a:p>
        <a:r>
          <a:rPr lang="en-US"/>
          <a:t>Can we check this name - I thought it was an acronym with 4 letters?</a:t>
        </a:r>
      </a:p>
    </p188:txBody>
  </p188:cm>
</p188:cmLst>
</file>

<file path=ppt/comments/modernComment_132_7B4B040C.xml><?xml version="1.0" encoding="utf-8"?>
<p188:cmLst xmlns:a="http://schemas.openxmlformats.org/drawingml/2006/main" xmlns:r="http://schemas.openxmlformats.org/officeDocument/2006/relationships" xmlns:p188="http://schemas.microsoft.com/office/powerpoint/2018/8/main">
  <p188:cm id="{70B405D4-7CD8-48B2-906A-DBC8CA54B73B}" authorId="{6D729906-6A24-9154-8367-1355E32002AD}" created="2025-06-20T06:48:59.489">
    <ac:deMkLst xmlns:ac="http://schemas.microsoft.com/office/drawing/2013/main/command">
      <pc:docMk xmlns:pc="http://schemas.microsoft.com/office/powerpoint/2013/main/command"/>
      <pc:sldMk xmlns:pc="http://schemas.microsoft.com/office/powerpoint/2013/main/command" cId="2068513804" sldId="306"/>
      <ac:graphicFrameMk id="6" creationId="{00000000-0000-0000-0000-000000000000}"/>
    </ac:deMkLst>
    <p188:replyLst>
      <p188:reply id="{DB4D6A0E-637D-4EE3-8D6C-774BAFE96ADA}" authorId="{58C2FB64-69CF-9757-3720-B34C5651BF3A}" created="2025-06-20T12:15:40.988">
        <p188:txBody>
          <a:bodyPr/>
          <a:lstStyle/>
          <a:p>
            <a:r>
              <a:rPr lang="en-GB"/>
              <a:t>Yes that’s all right</a:t>
            </a:r>
          </a:p>
        </p188:txBody>
      </p188:reply>
    </p188:replyLst>
    <p188:txBody>
      <a:bodyPr/>
      <a:lstStyle/>
      <a:p>
        <a:r>
          <a:rPr lang="en-US"/>
          <a:t>Are we saying this slide is for info with the CG numbers absorbed in SBC accounts and separate accounts prepared for trusts but no need for audit, will come to Council following external review for trustee (member) approval in sept?</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DAD38B-45EE-47EE-856E-E1C8C0814628}" type="doc">
      <dgm:prSet loTypeId="urn:microsoft.com/office/officeart/2008/layout/VerticalCurvedList" loCatId="list" qsTypeId="urn:microsoft.com/office/officeart/2005/8/quickstyle/simple4" qsCatId="simple" csTypeId="urn:microsoft.com/office/officeart/2005/8/colors/accent1_2" csCatId="accent1" phldr="1"/>
      <dgm:spPr/>
      <dgm:t>
        <a:bodyPr/>
        <a:lstStyle/>
        <a:p>
          <a:endParaRPr lang="en-GB"/>
        </a:p>
      </dgm:t>
    </dgm:pt>
    <dgm:pt modelId="{199879F5-031E-46C0-8BCC-50BC9BED85BC}">
      <dgm:prSet phldrT="[Text]" custT="1"/>
      <dgm:spPr>
        <a:solidFill>
          <a:schemeClr val="bg1">
            <a:lumMod val="85000"/>
          </a:schemeClr>
        </a:solidFill>
      </dgm:spPr>
      <dgm:t>
        <a:bodyPr/>
        <a:lstStyle/>
        <a:p>
          <a:pPr algn="l"/>
          <a:r>
            <a:rPr lang="en-GB" sz="1800" b="0">
              <a:solidFill>
                <a:srgbClr val="3690A8"/>
              </a:solidFill>
              <a:latin typeface="+mn-lt"/>
              <a:ea typeface="Verdana"/>
            </a:rPr>
            <a:t>SBC's recycling rate remains well above the Scottish average </a:t>
          </a:r>
        </a:p>
      </dgm:t>
    </dgm:pt>
    <dgm:pt modelId="{BB2AE247-80B9-4C02-B48F-47BBC5A0A1E9}" type="parTrans" cxnId="{77D42A74-2112-48CD-A231-86269C879866}">
      <dgm:prSet/>
      <dgm:spPr/>
      <dgm:t>
        <a:bodyPr/>
        <a:lstStyle/>
        <a:p>
          <a:endParaRPr lang="en-GB">
            <a:latin typeface="+mn-lt"/>
          </a:endParaRPr>
        </a:p>
      </dgm:t>
    </dgm:pt>
    <dgm:pt modelId="{4F5185AA-1A07-4F3D-A298-B840B7346843}" type="sibTrans" cxnId="{77D42A74-2112-48CD-A231-86269C879866}">
      <dgm:prSet/>
      <dgm:spPr>
        <a:ln w="22225">
          <a:solidFill>
            <a:srgbClr val="3690A8"/>
          </a:solidFill>
        </a:ln>
      </dgm:spPr>
      <dgm:t>
        <a:bodyPr/>
        <a:lstStyle/>
        <a:p>
          <a:endParaRPr lang="en-GB">
            <a:latin typeface="+mn-lt"/>
          </a:endParaRPr>
        </a:p>
      </dgm:t>
    </dgm:pt>
    <dgm:pt modelId="{BD21E71F-65C1-40CA-AE80-65164698FEBC}">
      <dgm:prSet phldrT="[Text]" custT="1"/>
      <dgm:spPr>
        <a:solidFill>
          <a:schemeClr val="bg1">
            <a:lumMod val="85000"/>
          </a:schemeClr>
        </a:solidFill>
      </dgm:spPr>
      <dgm:t>
        <a:bodyPr/>
        <a:lstStyle/>
        <a:p>
          <a:pPr algn="l" rtl="0"/>
          <a:r>
            <a:rPr lang="en-GB" sz="1800" b="0" dirty="0">
              <a:solidFill>
                <a:srgbClr val="3690A8"/>
              </a:solidFill>
              <a:latin typeface="+mn-lt"/>
              <a:ea typeface="Verdana"/>
            </a:rPr>
            <a:t>The new Primary School in Earlston opened in February 2025</a:t>
          </a:r>
        </a:p>
      </dgm:t>
    </dgm:pt>
    <dgm:pt modelId="{645F0C60-DD0D-4749-93C8-D8955280B5A7}" type="parTrans" cxnId="{398DBEE0-0621-419B-8D28-40B93361D50E}">
      <dgm:prSet/>
      <dgm:spPr/>
      <dgm:t>
        <a:bodyPr/>
        <a:lstStyle/>
        <a:p>
          <a:endParaRPr lang="en-GB">
            <a:latin typeface="+mn-lt"/>
          </a:endParaRPr>
        </a:p>
      </dgm:t>
    </dgm:pt>
    <dgm:pt modelId="{2C53B05D-78E9-42D9-BD88-E7DB18A3E359}" type="sibTrans" cxnId="{398DBEE0-0621-419B-8D28-40B93361D50E}">
      <dgm:prSet/>
      <dgm:spPr/>
      <dgm:t>
        <a:bodyPr/>
        <a:lstStyle/>
        <a:p>
          <a:endParaRPr lang="en-GB">
            <a:latin typeface="+mn-lt"/>
          </a:endParaRPr>
        </a:p>
      </dgm:t>
    </dgm:pt>
    <dgm:pt modelId="{6D155E96-DD9D-45CD-B33C-4C64CD849627}">
      <dgm:prSet phldrT="[Text]" custT="1"/>
      <dgm:spPr>
        <a:solidFill>
          <a:schemeClr val="bg1">
            <a:lumMod val="85000"/>
          </a:schemeClr>
        </a:solidFill>
      </dgm:spPr>
      <dgm:t>
        <a:bodyPr/>
        <a:lstStyle/>
        <a:p>
          <a:pPr algn="l" rtl="0"/>
          <a:r>
            <a:rPr lang="en-GB" sz="1800" b="0" dirty="0">
              <a:solidFill>
                <a:srgbClr val="3690A8"/>
              </a:solidFill>
              <a:latin typeface="+mn-lt"/>
              <a:ea typeface="Verdana"/>
            </a:rPr>
            <a:t>UK Government confirmed £20m funding as part of the Community Regeneration Partnership</a:t>
          </a:r>
        </a:p>
      </dgm:t>
    </dgm:pt>
    <dgm:pt modelId="{32CACB7E-970A-4B41-A298-8B88E7DBACAD}" type="parTrans" cxnId="{AD57E6A4-E3A2-42C8-A38D-DF74E3AB4C25}">
      <dgm:prSet/>
      <dgm:spPr/>
      <dgm:t>
        <a:bodyPr/>
        <a:lstStyle/>
        <a:p>
          <a:endParaRPr lang="en-GB">
            <a:latin typeface="+mn-lt"/>
          </a:endParaRPr>
        </a:p>
      </dgm:t>
    </dgm:pt>
    <dgm:pt modelId="{F6A1AA6D-CFC7-4996-90DE-6870CD9B2DD5}" type="sibTrans" cxnId="{AD57E6A4-E3A2-42C8-A38D-DF74E3AB4C25}">
      <dgm:prSet/>
      <dgm:spPr/>
      <dgm:t>
        <a:bodyPr/>
        <a:lstStyle/>
        <a:p>
          <a:endParaRPr lang="en-GB">
            <a:latin typeface="+mn-lt"/>
          </a:endParaRPr>
        </a:p>
      </dgm:t>
    </dgm:pt>
    <dgm:pt modelId="{18C01C5A-63B3-4995-9F20-B629C49615A9}">
      <dgm:prSet custT="1"/>
      <dgm:spPr>
        <a:solidFill>
          <a:schemeClr val="bg1">
            <a:lumMod val="85000"/>
          </a:schemeClr>
        </a:solidFill>
      </dgm:spPr>
      <dgm:t>
        <a:bodyPr/>
        <a:lstStyle/>
        <a:p>
          <a:pPr algn="l"/>
          <a:r>
            <a:rPr lang="en-GB" sz="1800" b="0" kern="1200" dirty="0">
              <a:solidFill>
                <a:srgbClr val="3690A8"/>
              </a:solidFill>
              <a:latin typeface="Arial"/>
              <a:ea typeface="Verdana"/>
              <a:cs typeface="+mn-cs"/>
            </a:rPr>
            <a:t>P1, P4, P7 Numeracy and Literacy gap are the best in 7 years </a:t>
          </a:r>
          <a:endParaRPr lang="en-US" sz="1800" b="0" kern="1200" dirty="0">
            <a:solidFill>
              <a:srgbClr val="3690A8"/>
            </a:solidFill>
            <a:latin typeface="Arial"/>
            <a:ea typeface="Verdana"/>
            <a:cs typeface="+mn-cs"/>
          </a:endParaRPr>
        </a:p>
      </dgm:t>
    </dgm:pt>
    <dgm:pt modelId="{6E6D48E8-A686-4411-8B39-EC82C5610F7E}" type="parTrans" cxnId="{1FD60357-6D60-4040-A494-5F82B1B1307E}">
      <dgm:prSet/>
      <dgm:spPr/>
      <dgm:t>
        <a:bodyPr/>
        <a:lstStyle/>
        <a:p>
          <a:endParaRPr lang="en-US">
            <a:latin typeface="+mn-lt"/>
          </a:endParaRPr>
        </a:p>
      </dgm:t>
    </dgm:pt>
    <dgm:pt modelId="{0DBC4C53-D36D-499D-87FE-8930FA0FB5AF}" type="sibTrans" cxnId="{1FD60357-6D60-4040-A494-5F82B1B1307E}">
      <dgm:prSet/>
      <dgm:spPr/>
      <dgm:t>
        <a:bodyPr/>
        <a:lstStyle/>
        <a:p>
          <a:endParaRPr lang="en-US">
            <a:latin typeface="+mn-lt"/>
          </a:endParaRPr>
        </a:p>
      </dgm:t>
    </dgm:pt>
    <dgm:pt modelId="{72B9476A-8A03-4CE6-A486-7D92F39CDB75}">
      <dgm:prSet custT="1"/>
      <dgm:spPr>
        <a:solidFill>
          <a:schemeClr val="bg1">
            <a:lumMod val="85000"/>
          </a:schemeClr>
        </a:solidFill>
      </dgm:spPr>
      <dgm:t>
        <a:bodyPr/>
        <a:lstStyle/>
        <a:p>
          <a:pPr algn="l" rtl="0"/>
          <a:r>
            <a:rPr lang="en-GB" sz="1800" b="0">
              <a:solidFill>
                <a:srgbClr val="3690A8"/>
              </a:solidFill>
              <a:latin typeface="+mn-lt"/>
              <a:ea typeface="Verdana"/>
            </a:rPr>
            <a:t>A new Transformation Programme was approved by Council following the reporting of the success of Fit for 2024</a:t>
          </a:r>
          <a:endParaRPr lang="en-US" sz="1800" b="0">
            <a:solidFill>
              <a:srgbClr val="3690A8"/>
            </a:solidFill>
            <a:latin typeface="+mn-lt"/>
            <a:ea typeface="Verdana"/>
          </a:endParaRPr>
        </a:p>
      </dgm:t>
    </dgm:pt>
    <dgm:pt modelId="{302397EB-68A5-44E9-B3F7-99F8D915C215}" type="parTrans" cxnId="{36B83E5B-E323-47D4-99A1-A1F44E094738}">
      <dgm:prSet/>
      <dgm:spPr/>
      <dgm:t>
        <a:bodyPr/>
        <a:lstStyle/>
        <a:p>
          <a:endParaRPr lang="en-US">
            <a:latin typeface="+mn-lt"/>
          </a:endParaRPr>
        </a:p>
      </dgm:t>
    </dgm:pt>
    <dgm:pt modelId="{C88009BE-04DF-4478-9D5C-EA8F18149F6C}" type="sibTrans" cxnId="{36B83E5B-E323-47D4-99A1-A1F44E094738}">
      <dgm:prSet/>
      <dgm:spPr/>
      <dgm:t>
        <a:bodyPr/>
        <a:lstStyle/>
        <a:p>
          <a:endParaRPr lang="en-US">
            <a:latin typeface="+mn-lt"/>
          </a:endParaRPr>
        </a:p>
      </dgm:t>
    </dgm:pt>
    <dgm:pt modelId="{B22C33AC-7E5A-4306-94A4-19A0E7FAC630}" type="pres">
      <dgm:prSet presAssocID="{64DAD38B-45EE-47EE-856E-E1C8C0814628}" presName="Name0" presStyleCnt="0">
        <dgm:presLayoutVars>
          <dgm:chMax val="7"/>
          <dgm:chPref val="7"/>
          <dgm:dir/>
        </dgm:presLayoutVars>
      </dgm:prSet>
      <dgm:spPr/>
    </dgm:pt>
    <dgm:pt modelId="{C91D43F2-243E-4690-BC57-7AE2E78E384A}" type="pres">
      <dgm:prSet presAssocID="{64DAD38B-45EE-47EE-856E-E1C8C0814628}" presName="Name1" presStyleCnt="0"/>
      <dgm:spPr/>
    </dgm:pt>
    <dgm:pt modelId="{3478E8FB-8FEA-4CAD-AA22-6E1910EFFBFB}" type="pres">
      <dgm:prSet presAssocID="{64DAD38B-45EE-47EE-856E-E1C8C0814628}" presName="cycle" presStyleCnt="0"/>
      <dgm:spPr/>
    </dgm:pt>
    <dgm:pt modelId="{75A86C6C-F6EB-4CFB-945F-273A5008A5FC}" type="pres">
      <dgm:prSet presAssocID="{64DAD38B-45EE-47EE-856E-E1C8C0814628}" presName="srcNode" presStyleLbl="node1" presStyleIdx="0" presStyleCnt="5"/>
      <dgm:spPr/>
    </dgm:pt>
    <dgm:pt modelId="{CAAC3D2B-D118-45C0-98FB-EC29C50008AB}" type="pres">
      <dgm:prSet presAssocID="{64DAD38B-45EE-47EE-856E-E1C8C0814628}" presName="conn" presStyleLbl="parChTrans1D2" presStyleIdx="0" presStyleCnt="1"/>
      <dgm:spPr/>
    </dgm:pt>
    <dgm:pt modelId="{E722484D-31D1-4B78-9DA9-43A1C08445F2}" type="pres">
      <dgm:prSet presAssocID="{64DAD38B-45EE-47EE-856E-E1C8C0814628}" presName="extraNode" presStyleLbl="node1" presStyleIdx="0" presStyleCnt="5"/>
      <dgm:spPr/>
    </dgm:pt>
    <dgm:pt modelId="{6506CA8B-E432-4F30-9B91-2CB6E1D8EF46}" type="pres">
      <dgm:prSet presAssocID="{64DAD38B-45EE-47EE-856E-E1C8C0814628}" presName="dstNode" presStyleLbl="node1" presStyleIdx="0" presStyleCnt="5"/>
      <dgm:spPr/>
    </dgm:pt>
    <dgm:pt modelId="{C65C9F52-EC83-43C2-8378-B705E295E8C9}" type="pres">
      <dgm:prSet presAssocID="{199879F5-031E-46C0-8BCC-50BC9BED85BC}" presName="text_1" presStyleLbl="node1" presStyleIdx="0" presStyleCnt="5">
        <dgm:presLayoutVars>
          <dgm:bulletEnabled val="1"/>
        </dgm:presLayoutVars>
      </dgm:prSet>
      <dgm:spPr/>
    </dgm:pt>
    <dgm:pt modelId="{4FD5FABE-93E9-416F-85B4-5D876CBC9E39}" type="pres">
      <dgm:prSet presAssocID="{199879F5-031E-46C0-8BCC-50BC9BED85BC}" presName="accent_1" presStyleCnt="0"/>
      <dgm:spPr/>
    </dgm:pt>
    <dgm:pt modelId="{6F2C3D82-43E0-4E5F-BE1F-1E1FD29E8E8B}" type="pres">
      <dgm:prSet presAssocID="{199879F5-031E-46C0-8BCC-50BC9BED85BC}" presName="accentRepeatNode" presStyleLbl="solidFgAcc1" presStyleIdx="0" presStyleCnt="5"/>
      <dgm:spPr>
        <a:ln w="38100">
          <a:solidFill>
            <a:srgbClr val="3690A8"/>
          </a:solidFill>
        </a:ln>
      </dgm:spPr>
    </dgm:pt>
    <dgm:pt modelId="{5F8EBF9E-867B-4AF2-92E5-BB9C51B6AD65}" type="pres">
      <dgm:prSet presAssocID="{6D155E96-DD9D-45CD-B33C-4C64CD849627}" presName="text_2" presStyleLbl="node1" presStyleIdx="1" presStyleCnt="5">
        <dgm:presLayoutVars>
          <dgm:bulletEnabled val="1"/>
        </dgm:presLayoutVars>
      </dgm:prSet>
      <dgm:spPr/>
    </dgm:pt>
    <dgm:pt modelId="{64E1D5BE-AAEF-4904-B8F5-605AC7E39C1A}" type="pres">
      <dgm:prSet presAssocID="{6D155E96-DD9D-45CD-B33C-4C64CD849627}" presName="accent_2" presStyleCnt="0"/>
      <dgm:spPr/>
    </dgm:pt>
    <dgm:pt modelId="{CDB1FB9B-BDB8-48E6-B98F-BD82D3B8B278}" type="pres">
      <dgm:prSet presAssocID="{6D155E96-DD9D-45CD-B33C-4C64CD849627}" presName="accentRepeatNode" presStyleLbl="solidFgAcc1" presStyleIdx="1" presStyleCnt="5"/>
      <dgm:spPr>
        <a:ln w="38100">
          <a:solidFill>
            <a:srgbClr val="3690A8"/>
          </a:solidFill>
        </a:ln>
      </dgm:spPr>
    </dgm:pt>
    <dgm:pt modelId="{5B5BB6A7-2136-4715-B9C1-B456ADFCFF0C}" type="pres">
      <dgm:prSet presAssocID="{18C01C5A-63B3-4995-9F20-B629C49615A9}" presName="text_3" presStyleLbl="node1" presStyleIdx="2" presStyleCnt="5" custLinFactNeighborX="107" custLinFactNeighborY="2335">
        <dgm:presLayoutVars>
          <dgm:bulletEnabled val="1"/>
        </dgm:presLayoutVars>
      </dgm:prSet>
      <dgm:spPr/>
    </dgm:pt>
    <dgm:pt modelId="{AC0FD153-9D58-40FB-BC6F-95E93430B54E}" type="pres">
      <dgm:prSet presAssocID="{18C01C5A-63B3-4995-9F20-B629C49615A9}" presName="accent_3" presStyleCnt="0"/>
      <dgm:spPr/>
    </dgm:pt>
    <dgm:pt modelId="{DC6D4629-237F-43FC-82E3-76DAD51E19B6}" type="pres">
      <dgm:prSet presAssocID="{18C01C5A-63B3-4995-9F20-B629C49615A9}" presName="accentRepeatNode" presStyleLbl="solidFgAcc1" presStyleIdx="2" presStyleCnt="5"/>
      <dgm:spPr>
        <a:ln w="38100">
          <a:solidFill>
            <a:srgbClr val="3690A8"/>
          </a:solidFill>
        </a:ln>
      </dgm:spPr>
    </dgm:pt>
    <dgm:pt modelId="{22D52853-B5A8-413D-9080-277E95D6C973}" type="pres">
      <dgm:prSet presAssocID="{72B9476A-8A03-4CE6-A486-7D92F39CDB75}" presName="text_4" presStyleLbl="node1" presStyleIdx="3" presStyleCnt="5" custScaleY="139955">
        <dgm:presLayoutVars>
          <dgm:bulletEnabled val="1"/>
        </dgm:presLayoutVars>
      </dgm:prSet>
      <dgm:spPr/>
    </dgm:pt>
    <dgm:pt modelId="{1E8356AE-8D4B-4C24-A2FF-01347DB0434A}" type="pres">
      <dgm:prSet presAssocID="{72B9476A-8A03-4CE6-A486-7D92F39CDB75}" presName="accent_4" presStyleCnt="0"/>
      <dgm:spPr/>
    </dgm:pt>
    <dgm:pt modelId="{379B86F8-DA69-4519-BAF0-B4134FDE13FF}" type="pres">
      <dgm:prSet presAssocID="{72B9476A-8A03-4CE6-A486-7D92F39CDB75}" presName="accentRepeatNode" presStyleLbl="solidFgAcc1" presStyleIdx="3" presStyleCnt="5"/>
      <dgm:spPr>
        <a:ln w="38100">
          <a:solidFill>
            <a:srgbClr val="3690A8"/>
          </a:solidFill>
        </a:ln>
      </dgm:spPr>
    </dgm:pt>
    <dgm:pt modelId="{34F5B25C-FFCA-46EE-93F6-983FD9F74286}" type="pres">
      <dgm:prSet presAssocID="{BD21E71F-65C1-40CA-AE80-65164698FEBC}" presName="text_5" presStyleLbl="node1" presStyleIdx="4" presStyleCnt="5">
        <dgm:presLayoutVars>
          <dgm:bulletEnabled val="1"/>
        </dgm:presLayoutVars>
      </dgm:prSet>
      <dgm:spPr/>
    </dgm:pt>
    <dgm:pt modelId="{DAF81D3F-296B-4048-BA97-1D8FA9F60F92}" type="pres">
      <dgm:prSet presAssocID="{BD21E71F-65C1-40CA-AE80-65164698FEBC}" presName="accent_5" presStyleCnt="0"/>
      <dgm:spPr/>
    </dgm:pt>
    <dgm:pt modelId="{251F9C29-3273-46CB-ACBD-58C53CBBCD2E}" type="pres">
      <dgm:prSet presAssocID="{BD21E71F-65C1-40CA-AE80-65164698FEBC}" presName="accentRepeatNode" presStyleLbl="solidFgAcc1" presStyleIdx="4" presStyleCnt="5"/>
      <dgm:spPr>
        <a:ln w="38100">
          <a:solidFill>
            <a:srgbClr val="3690A8"/>
          </a:solidFill>
        </a:ln>
      </dgm:spPr>
    </dgm:pt>
  </dgm:ptLst>
  <dgm:cxnLst>
    <dgm:cxn modelId="{36B83E5B-E323-47D4-99A1-A1F44E094738}" srcId="{64DAD38B-45EE-47EE-856E-E1C8C0814628}" destId="{72B9476A-8A03-4CE6-A486-7D92F39CDB75}" srcOrd="3" destOrd="0" parTransId="{302397EB-68A5-44E9-B3F7-99F8D915C215}" sibTransId="{C88009BE-04DF-4478-9D5C-EA8F18149F6C}"/>
    <dgm:cxn modelId="{77D42A74-2112-48CD-A231-86269C879866}" srcId="{64DAD38B-45EE-47EE-856E-E1C8C0814628}" destId="{199879F5-031E-46C0-8BCC-50BC9BED85BC}" srcOrd="0" destOrd="0" parTransId="{BB2AE247-80B9-4C02-B48F-47BBC5A0A1E9}" sibTransId="{4F5185AA-1A07-4F3D-A298-B840B7346843}"/>
    <dgm:cxn modelId="{1FD60357-6D60-4040-A494-5F82B1B1307E}" srcId="{64DAD38B-45EE-47EE-856E-E1C8C0814628}" destId="{18C01C5A-63B3-4995-9F20-B629C49615A9}" srcOrd="2" destOrd="0" parTransId="{6E6D48E8-A686-4411-8B39-EC82C5610F7E}" sibTransId="{0DBC4C53-D36D-499D-87FE-8930FA0FB5AF}"/>
    <dgm:cxn modelId="{79CB33A1-0C70-4CE0-A88D-C8BAF647E901}" type="presOf" srcId="{18C01C5A-63B3-4995-9F20-B629C49615A9}" destId="{5B5BB6A7-2136-4715-B9C1-B456ADFCFF0C}" srcOrd="0" destOrd="0" presId="urn:microsoft.com/office/officeart/2008/layout/VerticalCurvedList"/>
    <dgm:cxn modelId="{AC310DA4-8510-42CD-BC01-BC2C48628EB8}" type="presOf" srcId="{BD21E71F-65C1-40CA-AE80-65164698FEBC}" destId="{34F5B25C-FFCA-46EE-93F6-983FD9F74286}" srcOrd="0" destOrd="0" presId="urn:microsoft.com/office/officeart/2008/layout/VerticalCurvedList"/>
    <dgm:cxn modelId="{AD57E6A4-E3A2-42C8-A38D-DF74E3AB4C25}" srcId="{64DAD38B-45EE-47EE-856E-E1C8C0814628}" destId="{6D155E96-DD9D-45CD-B33C-4C64CD849627}" srcOrd="1" destOrd="0" parTransId="{32CACB7E-970A-4B41-A298-8B88E7DBACAD}" sibTransId="{F6A1AA6D-CFC7-4996-90DE-6870CD9B2DD5}"/>
    <dgm:cxn modelId="{F838EEA7-FF22-4751-850C-BC3E242CEA9D}" type="presOf" srcId="{6D155E96-DD9D-45CD-B33C-4C64CD849627}" destId="{5F8EBF9E-867B-4AF2-92E5-BB9C51B6AD65}" srcOrd="0" destOrd="0" presId="urn:microsoft.com/office/officeart/2008/layout/VerticalCurvedList"/>
    <dgm:cxn modelId="{6751E9AD-5E35-4FEE-820F-C948F92FF9B3}" type="presOf" srcId="{199879F5-031E-46C0-8BCC-50BC9BED85BC}" destId="{C65C9F52-EC83-43C2-8378-B705E295E8C9}" srcOrd="0" destOrd="0" presId="urn:microsoft.com/office/officeart/2008/layout/VerticalCurvedList"/>
    <dgm:cxn modelId="{218981B3-98A8-4FC1-9FCB-10169DE76113}" type="presOf" srcId="{4F5185AA-1A07-4F3D-A298-B840B7346843}" destId="{CAAC3D2B-D118-45C0-98FB-EC29C50008AB}" srcOrd="0" destOrd="0" presId="urn:microsoft.com/office/officeart/2008/layout/VerticalCurvedList"/>
    <dgm:cxn modelId="{78A125D8-4F94-43C0-8E5B-4708A6D1C399}" type="presOf" srcId="{72B9476A-8A03-4CE6-A486-7D92F39CDB75}" destId="{22D52853-B5A8-413D-9080-277E95D6C973}" srcOrd="0" destOrd="0" presId="urn:microsoft.com/office/officeart/2008/layout/VerticalCurvedList"/>
    <dgm:cxn modelId="{398DBEE0-0621-419B-8D28-40B93361D50E}" srcId="{64DAD38B-45EE-47EE-856E-E1C8C0814628}" destId="{BD21E71F-65C1-40CA-AE80-65164698FEBC}" srcOrd="4" destOrd="0" parTransId="{645F0C60-DD0D-4749-93C8-D8955280B5A7}" sibTransId="{2C53B05D-78E9-42D9-BD88-E7DB18A3E359}"/>
    <dgm:cxn modelId="{616507F1-BEC6-44BA-ABD7-7FF29AFC6D68}" type="presOf" srcId="{64DAD38B-45EE-47EE-856E-E1C8C0814628}" destId="{B22C33AC-7E5A-4306-94A4-19A0E7FAC630}" srcOrd="0" destOrd="0" presId="urn:microsoft.com/office/officeart/2008/layout/VerticalCurvedList"/>
    <dgm:cxn modelId="{47A71837-35C2-4130-B8C4-4CAEC4D76018}" type="presParOf" srcId="{B22C33AC-7E5A-4306-94A4-19A0E7FAC630}" destId="{C91D43F2-243E-4690-BC57-7AE2E78E384A}" srcOrd="0" destOrd="0" presId="urn:microsoft.com/office/officeart/2008/layout/VerticalCurvedList"/>
    <dgm:cxn modelId="{DC6DD80B-0562-4AAF-A038-2E75A731B0B4}" type="presParOf" srcId="{C91D43F2-243E-4690-BC57-7AE2E78E384A}" destId="{3478E8FB-8FEA-4CAD-AA22-6E1910EFFBFB}" srcOrd="0" destOrd="0" presId="urn:microsoft.com/office/officeart/2008/layout/VerticalCurvedList"/>
    <dgm:cxn modelId="{B7CACEE3-87EC-4837-853A-588F667A7CFA}" type="presParOf" srcId="{3478E8FB-8FEA-4CAD-AA22-6E1910EFFBFB}" destId="{75A86C6C-F6EB-4CFB-945F-273A5008A5FC}" srcOrd="0" destOrd="0" presId="urn:microsoft.com/office/officeart/2008/layout/VerticalCurvedList"/>
    <dgm:cxn modelId="{A05BF7B3-2A03-43A3-96CE-D2DB9F454623}" type="presParOf" srcId="{3478E8FB-8FEA-4CAD-AA22-6E1910EFFBFB}" destId="{CAAC3D2B-D118-45C0-98FB-EC29C50008AB}" srcOrd="1" destOrd="0" presId="urn:microsoft.com/office/officeart/2008/layout/VerticalCurvedList"/>
    <dgm:cxn modelId="{DB390355-8AD3-4F16-B296-C0E89B2EC93B}" type="presParOf" srcId="{3478E8FB-8FEA-4CAD-AA22-6E1910EFFBFB}" destId="{E722484D-31D1-4B78-9DA9-43A1C08445F2}" srcOrd="2" destOrd="0" presId="urn:microsoft.com/office/officeart/2008/layout/VerticalCurvedList"/>
    <dgm:cxn modelId="{572A1C0F-91B4-46FA-86DE-EF4942D17931}" type="presParOf" srcId="{3478E8FB-8FEA-4CAD-AA22-6E1910EFFBFB}" destId="{6506CA8B-E432-4F30-9B91-2CB6E1D8EF46}" srcOrd="3" destOrd="0" presId="urn:microsoft.com/office/officeart/2008/layout/VerticalCurvedList"/>
    <dgm:cxn modelId="{05D7DBE1-0F7E-40EE-AC40-4311DC5D9C19}" type="presParOf" srcId="{C91D43F2-243E-4690-BC57-7AE2E78E384A}" destId="{C65C9F52-EC83-43C2-8378-B705E295E8C9}" srcOrd="1" destOrd="0" presId="urn:microsoft.com/office/officeart/2008/layout/VerticalCurvedList"/>
    <dgm:cxn modelId="{45FAD1C4-02A5-4891-9183-019DDFF92782}" type="presParOf" srcId="{C91D43F2-243E-4690-BC57-7AE2E78E384A}" destId="{4FD5FABE-93E9-416F-85B4-5D876CBC9E39}" srcOrd="2" destOrd="0" presId="urn:microsoft.com/office/officeart/2008/layout/VerticalCurvedList"/>
    <dgm:cxn modelId="{B65B64D4-B913-433A-B6A6-11510D19F8FB}" type="presParOf" srcId="{4FD5FABE-93E9-416F-85B4-5D876CBC9E39}" destId="{6F2C3D82-43E0-4E5F-BE1F-1E1FD29E8E8B}" srcOrd="0" destOrd="0" presId="urn:microsoft.com/office/officeart/2008/layout/VerticalCurvedList"/>
    <dgm:cxn modelId="{DEBBF4CB-6EE7-4727-AEA4-4317230CE54B}" type="presParOf" srcId="{C91D43F2-243E-4690-BC57-7AE2E78E384A}" destId="{5F8EBF9E-867B-4AF2-92E5-BB9C51B6AD65}" srcOrd="3" destOrd="0" presId="urn:microsoft.com/office/officeart/2008/layout/VerticalCurvedList"/>
    <dgm:cxn modelId="{7AB2C8AC-A5AD-4797-9890-192349BF09EE}" type="presParOf" srcId="{C91D43F2-243E-4690-BC57-7AE2E78E384A}" destId="{64E1D5BE-AAEF-4904-B8F5-605AC7E39C1A}" srcOrd="4" destOrd="0" presId="urn:microsoft.com/office/officeart/2008/layout/VerticalCurvedList"/>
    <dgm:cxn modelId="{72CD3022-8A4F-4027-B8BF-BAF405585185}" type="presParOf" srcId="{64E1D5BE-AAEF-4904-B8F5-605AC7E39C1A}" destId="{CDB1FB9B-BDB8-48E6-B98F-BD82D3B8B278}" srcOrd="0" destOrd="0" presId="urn:microsoft.com/office/officeart/2008/layout/VerticalCurvedList"/>
    <dgm:cxn modelId="{AC418A2B-89C4-4174-8687-A891E0C82AF2}" type="presParOf" srcId="{C91D43F2-243E-4690-BC57-7AE2E78E384A}" destId="{5B5BB6A7-2136-4715-B9C1-B456ADFCFF0C}" srcOrd="5" destOrd="0" presId="urn:microsoft.com/office/officeart/2008/layout/VerticalCurvedList"/>
    <dgm:cxn modelId="{41546A09-4E16-4A53-B9FA-F498FD14EE49}" type="presParOf" srcId="{C91D43F2-243E-4690-BC57-7AE2E78E384A}" destId="{AC0FD153-9D58-40FB-BC6F-95E93430B54E}" srcOrd="6" destOrd="0" presId="urn:microsoft.com/office/officeart/2008/layout/VerticalCurvedList"/>
    <dgm:cxn modelId="{81C80984-B75D-4C1E-B8DD-7A6BDB7549B7}" type="presParOf" srcId="{AC0FD153-9D58-40FB-BC6F-95E93430B54E}" destId="{DC6D4629-237F-43FC-82E3-76DAD51E19B6}" srcOrd="0" destOrd="0" presId="urn:microsoft.com/office/officeart/2008/layout/VerticalCurvedList"/>
    <dgm:cxn modelId="{BD15710E-6AB5-4799-AEBB-77AAA94FABE7}" type="presParOf" srcId="{C91D43F2-243E-4690-BC57-7AE2E78E384A}" destId="{22D52853-B5A8-413D-9080-277E95D6C973}" srcOrd="7" destOrd="0" presId="urn:microsoft.com/office/officeart/2008/layout/VerticalCurvedList"/>
    <dgm:cxn modelId="{D5A2660B-CDBF-4D5A-A161-6E3A7ABD597B}" type="presParOf" srcId="{C91D43F2-243E-4690-BC57-7AE2E78E384A}" destId="{1E8356AE-8D4B-4C24-A2FF-01347DB0434A}" srcOrd="8" destOrd="0" presId="urn:microsoft.com/office/officeart/2008/layout/VerticalCurvedList"/>
    <dgm:cxn modelId="{AEBD27E3-38AC-49D8-AEE5-B61B0CCB84FF}" type="presParOf" srcId="{1E8356AE-8D4B-4C24-A2FF-01347DB0434A}" destId="{379B86F8-DA69-4519-BAF0-B4134FDE13FF}" srcOrd="0" destOrd="0" presId="urn:microsoft.com/office/officeart/2008/layout/VerticalCurvedList"/>
    <dgm:cxn modelId="{3911FFC4-DF35-436A-AA79-AF6ACEBC25E5}" type="presParOf" srcId="{C91D43F2-243E-4690-BC57-7AE2E78E384A}" destId="{34F5B25C-FFCA-46EE-93F6-983FD9F74286}" srcOrd="9" destOrd="0" presId="urn:microsoft.com/office/officeart/2008/layout/VerticalCurvedList"/>
    <dgm:cxn modelId="{8F770CFC-4EAE-4B64-8096-68BBA74A2030}" type="presParOf" srcId="{C91D43F2-243E-4690-BC57-7AE2E78E384A}" destId="{DAF81D3F-296B-4048-BA97-1D8FA9F60F92}" srcOrd="10" destOrd="0" presId="urn:microsoft.com/office/officeart/2008/layout/VerticalCurvedList"/>
    <dgm:cxn modelId="{1073E7F8-DD6C-445A-A260-8DBE14AF4713}" type="presParOf" srcId="{DAF81D3F-296B-4048-BA97-1D8FA9F60F92}" destId="{251F9C29-3273-46CB-ACBD-58C53CBBCD2E}" srcOrd="0" destOrd="0" presId="urn:microsoft.com/office/officeart/2008/layout/VerticalCurvedList"/>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4DAD38B-45EE-47EE-856E-E1C8C0814628}" type="doc">
      <dgm:prSet loTypeId="urn:microsoft.com/office/officeart/2008/layout/VerticalCurvedList" loCatId="list" qsTypeId="urn:microsoft.com/office/officeart/2005/8/quickstyle/simple4" qsCatId="simple" csTypeId="urn:microsoft.com/office/officeart/2005/8/colors/accent1_2" csCatId="accent1" phldr="1"/>
      <dgm:spPr/>
      <dgm:t>
        <a:bodyPr/>
        <a:lstStyle/>
        <a:p>
          <a:endParaRPr lang="en-GB"/>
        </a:p>
      </dgm:t>
    </dgm:pt>
    <dgm:pt modelId="{199879F5-031E-46C0-8BCC-50BC9BED85BC}">
      <dgm:prSet phldrT="[Text]" custT="1"/>
      <dgm:spPr>
        <a:solidFill>
          <a:schemeClr val="bg1">
            <a:lumMod val="85000"/>
          </a:schemeClr>
        </a:solidFill>
      </dgm:spPr>
      <dgm:t>
        <a:bodyPr/>
        <a:lstStyle/>
        <a:p>
          <a:pPr algn="l"/>
          <a:r>
            <a:rPr lang="en-GB" sz="1600" b="0" dirty="0">
              <a:solidFill>
                <a:srgbClr val="3690A8"/>
              </a:solidFill>
              <a:latin typeface="Verdana" panose="020B0604030504040204" pitchFamily="34" charset="0"/>
              <a:ea typeface="Verdana" panose="020B0604030504040204" pitchFamily="34" charset="0"/>
            </a:rPr>
            <a:t>Balanced Revenue Outturn</a:t>
          </a:r>
        </a:p>
      </dgm:t>
    </dgm:pt>
    <dgm:pt modelId="{BB2AE247-80B9-4C02-B48F-47BBC5A0A1E9}" type="parTrans" cxnId="{77D42A74-2112-48CD-A231-86269C879866}">
      <dgm:prSet/>
      <dgm:spPr/>
      <dgm:t>
        <a:bodyPr/>
        <a:lstStyle/>
        <a:p>
          <a:endParaRPr lang="en-GB"/>
        </a:p>
      </dgm:t>
    </dgm:pt>
    <dgm:pt modelId="{4F5185AA-1A07-4F3D-A298-B840B7346843}" type="sibTrans" cxnId="{77D42A74-2112-48CD-A231-86269C879866}">
      <dgm:prSet/>
      <dgm:spPr>
        <a:ln w="22225">
          <a:solidFill>
            <a:srgbClr val="3690A8"/>
          </a:solidFill>
        </a:ln>
      </dgm:spPr>
      <dgm:t>
        <a:bodyPr/>
        <a:lstStyle/>
        <a:p>
          <a:endParaRPr lang="en-GB"/>
        </a:p>
      </dgm:t>
    </dgm:pt>
    <dgm:pt modelId="{BD21E71F-65C1-40CA-AE80-65164698FEBC}">
      <dgm:prSet phldrT="[Text]" custT="1"/>
      <dgm:spPr>
        <a:solidFill>
          <a:schemeClr val="bg1">
            <a:lumMod val="85000"/>
          </a:schemeClr>
        </a:solidFill>
      </dgm:spPr>
      <dgm:t>
        <a:bodyPr/>
        <a:lstStyle/>
        <a:p>
          <a:pPr algn="l"/>
          <a:r>
            <a:rPr lang="en-GB" sz="1600" b="0" dirty="0">
              <a:solidFill>
                <a:srgbClr val="3690A8"/>
              </a:solidFill>
              <a:latin typeface="Verdana" panose="020B0604030504040204" pitchFamily="34" charset="0"/>
              <a:ea typeface="Verdana" panose="020B0604030504040204" pitchFamily="34" charset="0"/>
            </a:rPr>
            <a:t>Capital Investment of £107m, the highest on record</a:t>
          </a:r>
        </a:p>
      </dgm:t>
    </dgm:pt>
    <dgm:pt modelId="{645F0C60-DD0D-4749-93C8-D8955280B5A7}" type="parTrans" cxnId="{398DBEE0-0621-419B-8D28-40B93361D50E}">
      <dgm:prSet/>
      <dgm:spPr/>
      <dgm:t>
        <a:bodyPr/>
        <a:lstStyle/>
        <a:p>
          <a:endParaRPr lang="en-GB"/>
        </a:p>
      </dgm:t>
    </dgm:pt>
    <dgm:pt modelId="{2C53B05D-78E9-42D9-BD88-E7DB18A3E359}" type="sibTrans" cxnId="{398DBEE0-0621-419B-8D28-40B93361D50E}">
      <dgm:prSet/>
      <dgm:spPr/>
      <dgm:t>
        <a:bodyPr/>
        <a:lstStyle/>
        <a:p>
          <a:endParaRPr lang="en-GB"/>
        </a:p>
      </dgm:t>
    </dgm:pt>
    <dgm:pt modelId="{6D155E96-DD9D-45CD-B33C-4C64CD849627}">
      <dgm:prSet phldrT="[Text]" custT="1"/>
      <dgm:spPr>
        <a:solidFill>
          <a:schemeClr val="bg1">
            <a:lumMod val="85000"/>
          </a:schemeClr>
        </a:solidFill>
      </dgm:spPr>
      <dgm:t>
        <a:bodyPr/>
        <a:lstStyle/>
        <a:p>
          <a:pPr algn="l" rtl="0"/>
          <a:r>
            <a:rPr lang="en-GB" sz="1600" b="0">
              <a:solidFill>
                <a:srgbClr val="3690A8"/>
              </a:solidFill>
              <a:latin typeface="Verdana"/>
              <a:ea typeface="Verdana"/>
            </a:rPr>
            <a:t>£9.3m Financial Plan Savings delivered (41% permanently)</a:t>
          </a:r>
        </a:p>
      </dgm:t>
    </dgm:pt>
    <dgm:pt modelId="{32CACB7E-970A-4B41-A298-8B88E7DBACAD}" type="parTrans" cxnId="{AD57E6A4-E3A2-42C8-A38D-DF74E3AB4C25}">
      <dgm:prSet/>
      <dgm:spPr/>
      <dgm:t>
        <a:bodyPr/>
        <a:lstStyle/>
        <a:p>
          <a:endParaRPr lang="en-GB"/>
        </a:p>
      </dgm:t>
    </dgm:pt>
    <dgm:pt modelId="{F6A1AA6D-CFC7-4996-90DE-6870CD9B2DD5}" type="sibTrans" cxnId="{AD57E6A4-E3A2-42C8-A38D-DF74E3AB4C25}">
      <dgm:prSet/>
      <dgm:spPr/>
      <dgm:t>
        <a:bodyPr/>
        <a:lstStyle/>
        <a:p>
          <a:endParaRPr lang="en-GB"/>
        </a:p>
      </dgm:t>
    </dgm:pt>
    <dgm:pt modelId="{72B9476A-8A03-4CE6-A486-7D92F39CDB75}">
      <dgm:prSet custT="1"/>
      <dgm:spPr>
        <a:solidFill>
          <a:schemeClr val="bg1">
            <a:lumMod val="85000"/>
          </a:schemeClr>
        </a:solidFill>
      </dgm:spPr>
      <dgm:t>
        <a:bodyPr/>
        <a:lstStyle/>
        <a:p>
          <a:pPr algn="l" rtl="0"/>
          <a:r>
            <a:rPr lang="en-GB" sz="1600" b="0">
              <a:solidFill>
                <a:srgbClr val="3690A8"/>
              </a:solidFill>
              <a:latin typeface="Verdana"/>
              <a:ea typeface="Verdana"/>
            </a:rPr>
            <a:t>Net Assets have increased by £61m on the Balance Sheet</a:t>
          </a:r>
          <a:endParaRPr lang="en-US" sz="1600" b="0">
            <a:solidFill>
              <a:srgbClr val="3690A8"/>
            </a:solidFill>
            <a:latin typeface="Verdana"/>
            <a:ea typeface="Verdana"/>
          </a:endParaRPr>
        </a:p>
      </dgm:t>
    </dgm:pt>
    <dgm:pt modelId="{302397EB-68A5-44E9-B3F7-99F8D915C215}" type="parTrans" cxnId="{36B83E5B-E323-47D4-99A1-A1F44E094738}">
      <dgm:prSet/>
      <dgm:spPr/>
      <dgm:t>
        <a:bodyPr/>
        <a:lstStyle/>
        <a:p>
          <a:endParaRPr lang="en-US"/>
        </a:p>
      </dgm:t>
    </dgm:pt>
    <dgm:pt modelId="{C88009BE-04DF-4478-9D5C-EA8F18149F6C}" type="sibTrans" cxnId="{36B83E5B-E323-47D4-99A1-A1F44E094738}">
      <dgm:prSet/>
      <dgm:spPr/>
      <dgm:t>
        <a:bodyPr/>
        <a:lstStyle/>
        <a:p>
          <a:endParaRPr lang="en-US"/>
        </a:p>
      </dgm:t>
    </dgm:pt>
    <dgm:pt modelId="{B22C33AC-7E5A-4306-94A4-19A0E7FAC630}" type="pres">
      <dgm:prSet presAssocID="{64DAD38B-45EE-47EE-856E-E1C8C0814628}" presName="Name0" presStyleCnt="0">
        <dgm:presLayoutVars>
          <dgm:chMax val="7"/>
          <dgm:chPref val="7"/>
          <dgm:dir/>
        </dgm:presLayoutVars>
      </dgm:prSet>
      <dgm:spPr/>
    </dgm:pt>
    <dgm:pt modelId="{C91D43F2-243E-4690-BC57-7AE2E78E384A}" type="pres">
      <dgm:prSet presAssocID="{64DAD38B-45EE-47EE-856E-E1C8C0814628}" presName="Name1" presStyleCnt="0"/>
      <dgm:spPr/>
    </dgm:pt>
    <dgm:pt modelId="{3478E8FB-8FEA-4CAD-AA22-6E1910EFFBFB}" type="pres">
      <dgm:prSet presAssocID="{64DAD38B-45EE-47EE-856E-E1C8C0814628}" presName="cycle" presStyleCnt="0"/>
      <dgm:spPr/>
    </dgm:pt>
    <dgm:pt modelId="{75A86C6C-F6EB-4CFB-945F-273A5008A5FC}" type="pres">
      <dgm:prSet presAssocID="{64DAD38B-45EE-47EE-856E-E1C8C0814628}" presName="srcNode" presStyleLbl="node1" presStyleIdx="0" presStyleCnt="4"/>
      <dgm:spPr/>
    </dgm:pt>
    <dgm:pt modelId="{CAAC3D2B-D118-45C0-98FB-EC29C50008AB}" type="pres">
      <dgm:prSet presAssocID="{64DAD38B-45EE-47EE-856E-E1C8C0814628}" presName="conn" presStyleLbl="parChTrans1D2" presStyleIdx="0" presStyleCnt="1"/>
      <dgm:spPr/>
    </dgm:pt>
    <dgm:pt modelId="{E722484D-31D1-4B78-9DA9-43A1C08445F2}" type="pres">
      <dgm:prSet presAssocID="{64DAD38B-45EE-47EE-856E-E1C8C0814628}" presName="extraNode" presStyleLbl="node1" presStyleIdx="0" presStyleCnt="4"/>
      <dgm:spPr/>
    </dgm:pt>
    <dgm:pt modelId="{6506CA8B-E432-4F30-9B91-2CB6E1D8EF46}" type="pres">
      <dgm:prSet presAssocID="{64DAD38B-45EE-47EE-856E-E1C8C0814628}" presName="dstNode" presStyleLbl="node1" presStyleIdx="0" presStyleCnt="4"/>
      <dgm:spPr/>
    </dgm:pt>
    <dgm:pt modelId="{C65C9F52-EC83-43C2-8378-B705E295E8C9}" type="pres">
      <dgm:prSet presAssocID="{199879F5-031E-46C0-8BCC-50BC9BED85BC}" presName="text_1" presStyleLbl="node1" presStyleIdx="0" presStyleCnt="4">
        <dgm:presLayoutVars>
          <dgm:bulletEnabled val="1"/>
        </dgm:presLayoutVars>
      </dgm:prSet>
      <dgm:spPr/>
    </dgm:pt>
    <dgm:pt modelId="{4FD5FABE-93E9-416F-85B4-5D876CBC9E39}" type="pres">
      <dgm:prSet presAssocID="{199879F5-031E-46C0-8BCC-50BC9BED85BC}" presName="accent_1" presStyleCnt="0"/>
      <dgm:spPr/>
    </dgm:pt>
    <dgm:pt modelId="{6F2C3D82-43E0-4E5F-BE1F-1E1FD29E8E8B}" type="pres">
      <dgm:prSet presAssocID="{199879F5-031E-46C0-8BCC-50BC9BED85BC}" presName="accentRepeatNode" presStyleLbl="solidFgAcc1" presStyleIdx="0" presStyleCnt="4"/>
      <dgm:spPr>
        <a:ln w="38100">
          <a:solidFill>
            <a:srgbClr val="3690A8"/>
          </a:solidFill>
        </a:ln>
      </dgm:spPr>
    </dgm:pt>
    <dgm:pt modelId="{5F8EBF9E-867B-4AF2-92E5-BB9C51B6AD65}" type="pres">
      <dgm:prSet presAssocID="{6D155E96-DD9D-45CD-B33C-4C64CD849627}" presName="text_2" presStyleLbl="node1" presStyleIdx="1" presStyleCnt="4">
        <dgm:presLayoutVars>
          <dgm:bulletEnabled val="1"/>
        </dgm:presLayoutVars>
      </dgm:prSet>
      <dgm:spPr/>
    </dgm:pt>
    <dgm:pt modelId="{64E1D5BE-AAEF-4904-B8F5-605AC7E39C1A}" type="pres">
      <dgm:prSet presAssocID="{6D155E96-DD9D-45CD-B33C-4C64CD849627}" presName="accent_2" presStyleCnt="0"/>
      <dgm:spPr/>
    </dgm:pt>
    <dgm:pt modelId="{CDB1FB9B-BDB8-48E6-B98F-BD82D3B8B278}" type="pres">
      <dgm:prSet presAssocID="{6D155E96-DD9D-45CD-B33C-4C64CD849627}" presName="accentRepeatNode" presStyleLbl="solidFgAcc1" presStyleIdx="1" presStyleCnt="4"/>
      <dgm:spPr>
        <a:ln w="38100">
          <a:solidFill>
            <a:srgbClr val="3690A8"/>
          </a:solidFill>
        </a:ln>
      </dgm:spPr>
    </dgm:pt>
    <dgm:pt modelId="{47DF2B88-4B51-4C29-BFC9-F94190FBD0A1}" type="pres">
      <dgm:prSet presAssocID="{72B9476A-8A03-4CE6-A486-7D92F39CDB75}" presName="text_3" presStyleLbl="node1" presStyleIdx="2" presStyleCnt="4">
        <dgm:presLayoutVars>
          <dgm:bulletEnabled val="1"/>
        </dgm:presLayoutVars>
      </dgm:prSet>
      <dgm:spPr/>
    </dgm:pt>
    <dgm:pt modelId="{029C789C-ADCE-4F30-9A63-0DED3EE13F90}" type="pres">
      <dgm:prSet presAssocID="{72B9476A-8A03-4CE6-A486-7D92F39CDB75}" presName="accent_3" presStyleCnt="0"/>
      <dgm:spPr/>
    </dgm:pt>
    <dgm:pt modelId="{379B86F8-DA69-4519-BAF0-B4134FDE13FF}" type="pres">
      <dgm:prSet presAssocID="{72B9476A-8A03-4CE6-A486-7D92F39CDB75}" presName="accentRepeatNode" presStyleLbl="solidFgAcc1" presStyleIdx="2" presStyleCnt="4"/>
      <dgm:spPr>
        <a:ln w="38100">
          <a:solidFill>
            <a:srgbClr val="3690A8"/>
          </a:solidFill>
        </a:ln>
      </dgm:spPr>
    </dgm:pt>
    <dgm:pt modelId="{438AB64B-4E0D-455B-991B-68EEA7145E5E}" type="pres">
      <dgm:prSet presAssocID="{BD21E71F-65C1-40CA-AE80-65164698FEBC}" presName="text_4" presStyleLbl="node1" presStyleIdx="3" presStyleCnt="4">
        <dgm:presLayoutVars>
          <dgm:bulletEnabled val="1"/>
        </dgm:presLayoutVars>
      </dgm:prSet>
      <dgm:spPr/>
    </dgm:pt>
    <dgm:pt modelId="{026E3328-4C5B-4B85-A090-2FD21570E205}" type="pres">
      <dgm:prSet presAssocID="{BD21E71F-65C1-40CA-AE80-65164698FEBC}" presName="accent_4" presStyleCnt="0"/>
      <dgm:spPr/>
    </dgm:pt>
    <dgm:pt modelId="{251F9C29-3273-46CB-ACBD-58C53CBBCD2E}" type="pres">
      <dgm:prSet presAssocID="{BD21E71F-65C1-40CA-AE80-65164698FEBC}" presName="accentRepeatNode" presStyleLbl="solidFgAcc1" presStyleIdx="3" presStyleCnt="4"/>
      <dgm:spPr>
        <a:ln w="38100">
          <a:solidFill>
            <a:srgbClr val="3690A8"/>
          </a:solidFill>
        </a:ln>
      </dgm:spPr>
    </dgm:pt>
  </dgm:ptLst>
  <dgm:cxnLst>
    <dgm:cxn modelId="{AF906426-8DE1-4A8D-8324-0003BF5D7FDE}" type="presOf" srcId="{BD21E71F-65C1-40CA-AE80-65164698FEBC}" destId="{438AB64B-4E0D-455B-991B-68EEA7145E5E}" srcOrd="0" destOrd="0" presId="urn:microsoft.com/office/officeart/2008/layout/VerticalCurvedList"/>
    <dgm:cxn modelId="{36B83E5B-E323-47D4-99A1-A1F44E094738}" srcId="{64DAD38B-45EE-47EE-856E-E1C8C0814628}" destId="{72B9476A-8A03-4CE6-A486-7D92F39CDB75}" srcOrd="2" destOrd="0" parTransId="{302397EB-68A5-44E9-B3F7-99F8D915C215}" sibTransId="{C88009BE-04DF-4478-9D5C-EA8F18149F6C}"/>
    <dgm:cxn modelId="{F84A7B48-FFE5-415B-9559-62E335281493}" type="presOf" srcId="{72B9476A-8A03-4CE6-A486-7D92F39CDB75}" destId="{47DF2B88-4B51-4C29-BFC9-F94190FBD0A1}" srcOrd="0" destOrd="0" presId="urn:microsoft.com/office/officeart/2008/layout/VerticalCurvedList"/>
    <dgm:cxn modelId="{77D42A74-2112-48CD-A231-86269C879866}" srcId="{64DAD38B-45EE-47EE-856E-E1C8C0814628}" destId="{199879F5-031E-46C0-8BCC-50BC9BED85BC}" srcOrd="0" destOrd="0" parTransId="{BB2AE247-80B9-4C02-B48F-47BBC5A0A1E9}" sibTransId="{4F5185AA-1A07-4F3D-A298-B840B7346843}"/>
    <dgm:cxn modelId="{AD57E6A4-E3A2-42C8-A38D-DF74E3AB4C25}" srcId="{64DAD38B-45EE-47EE-856E-E1C8C0814628}" destId="{6D155E96-DD9D-45CD-B33C-4C64CD849627}" srcOrd="1" destOrd="0" parTransId="{32CACB7E-970A-4B41-A298-8B88E7DBACAD}" sibTransId="{F6A1AA6D-CFC7-4996-90DE-6870CD9B2DD5}"/>
    <dgm:cxn modelId="{F838EEA7-FF22-4751-850C-BC3E242CEA9D}" type="presOf" srcId="{6D155E96-DD9D-45CD-B33C-4C64CD849627}" destId="{5F8EBF9E-867B-4AF2-92E5-BB9C51B6AD65}" srcOrd="0" destOrd="0" presId="urn:microsoft.com/office/officeart/2008/layout/VerticalCurvedList"/>
    <dgm:cxn modelId="{6751E9AD-5E35-4FEE-820F-C948F92FF9B3}" type="presOf" srcId="{199879F5-031E-46C0-8BCC-50BC9BED85BC}" destId="{C65C9F52-EC83-43C2-8378-B705E295E8C9}" srcOrd="0" destOrd="0" presId="urn:microsoft.com/office/officeart/2008/layout/VerticalCurvedList"/>
    <dgm:cxn modelId="{218981B3-98A8-4FC1-9FCB-10169DE76113}" type="presOf" srcId="{4F5185AA-1A07-4F3D-A298-B840B7346843}" destId="{CAAC3D2B-D118-45C0-98FB-EC29C50008AB}" srcOrd="0" destOrd="0" presId="urn:microsoft.com/office/officeart/2008/layout/VerticalCurvedList"/>
    <dgm:cxn modelId="{398DBEE0-0621-419B-8D28-40B93361D50E}" srcId="{64DAD38B-45EE-47EE-856E-E1C8C0814628}" destId="{BD21E71F-65C1-40CA-AE80-65164698FEBC}" srcOrd="3" destOrd="0" parTransId="{645F0C60-DD0D-4749-93C8-D8955280B5A7}" sibTransId="{2C53B05D-78E9-42D9-BD88-E7DB18A3E359}"/>
    <dgm:cxn modelId="{616507F1-BEC6-44BA-ABD7-7FF29AFC6D68}" type="presOf" srcId="{64DAD38B-45EE-47EE-856E-E1C8C0814628}" destId="{B22C33AC-7E5A-4306-94A4-19A0E7FAC630}" srcOrd="0" destOrd="0" presId="urn:microsoft.com/office/officeart/2008/layout/VerticalCurvedList"/>
    <dgm:cxn modelId="{47A71837-35C2-4130-B8C4-4CAEC4D76018}" type="presParOf" srcId="{B22C33AC-7E5A-4306-94A4-19A0E7FAC630}" destId="{C91D43F2-243E-4690-BC57-7AE2E78E384A}" srcOrd="0" destOrd="0" presId="urn:microsoft.com/office/officeart/2008/layout/VerticalCurvedList"/>
    <dgm:cxn modelId="{DC6DD80B-0562-4AAF-A038-2E75A731B0B4}" type="presParOf" srcId="{C91D43F2-243E-4690-BC57-7AE2E78E384A}" destId="{3478E8FB-8FEA-4CAD-AA22-6E1910EFFBFB}" srcOrd="0" destOrd="0" presId="urn:microsoft.com/office/officeart/2008/layout/VerticalCurvedList"/>
    <dgm:cxn modelId="{B7CACEE3-87EC-4837-853A-588F667A7CFA}" type="presParOf" srcId="{3478E8FB-8FEA-4CAD-AA22-6E1910EFFBFB}" destId="{75A86C6C-F6EB-4CFB-945F-273A5008A5FC}" srcOrd="0" destOrd="0" presId="urn:microsoft.com/office/officeart/2008/layout/VerticalCurvedList"/>
    <dgm:cxn modelId="{A05BF7B3-2A03-43A3-96CE-D2DB9F454623}" type="presParOf" srcId="{3478E8FB-8FEA-4CAD-AA22-6E1910EFFBFB}" destId="{CAAC3D2B-D118-45C0-98FB-EC29C50008AB}" srcOrd="1" destOrd="0" presId="urn:microsoft.com/office/officeart/2008/layout/VerticalCurvedList"/>
    <dgm:cxn modelId="{DB390355-8AD3-4F16-B296-C0E89B2EC93B}" type="presParOf" srcId="{3478E8FB-8FEA-4CAD-AA22-6E1910EFFBFB}" destId="{E722484D-31D1-4B78-9DA9-43A1C08445F2}" srcOrd="2" destOrd="0" presId="urn:microsoft.com/office/officeart/2008/layout/VerticalCurvedList"/>
    <dgm:cxn modelId="{572A1C0F-91B4-46FA-86DE-EF4942D17931}" type="presParOf" srcId="{3478E8FB-8FEA-4CAD-AA22-6E1910EFFBFB}" destId="{6506CA8B-E432-4F30-9B91-2CB6E1D8EF46}" srcOrd="3" destOrd="0" presId="urn:microsoft.com/office/officeart/2008/layout/VerticalCurvedList"/>
    <dgm:cxn modelId="{05D7DBE1-0F7E-40EE-AC40-4311DC5D9C19}" type="presParOf" srcId="{C91D43F2-243E-4690-BC57-7AE2E78E384A}" destId="{C65C9F52-EC83-43C2-8378-B705E295E8C9}" srcOrd="1" destOrd="0" presId="urn:microsoft.com/office/officeart/2008/layout/VerticalCurvedList"/>
    <dgm:cxn modelId="{45FAD1C4-02A5-4891-9183-019DDFF92782}" type="presParOf" srcId="{C91D43F2-243E-4690-BC57-7AE2E78E384A}" destId="{4FD5FABE-93E9-416F-85B4-5D876CBC9E39}" srcOrd="2" destOrd="0" presId="urn:microsoft.com/office/officeart/2008/layout/VerticalCurvedList"/>
    <dgm:cxn modelId="{B65B64D4-B913-433A-B6A6-11510D19F8FB}" type="presParOf" srcId="{4FD5FABE-93E9-416F-85B4-5D876CBC9E39}" destId="{6F2C3D82-43E0-4E5F-BE1F-1E1FD29E8E8B}" srcOrd="0" destOrd="0" presId="urn:microsoft.com/office/officeart/2008/layout/VerticalCurvedList"/>
    <dgm:cxn modelId="{DEBBF4CB-6EE7-4727-AEA4-4317230CE54B}" type="presParOf" srcId="{C91D43F2-243E-4690-BC57-7AE2E78E384A}" destId="{5F8EBF9E-867B-4AF2-92E5-BB9C51B6AD65}" srcOrd="3" destOrd="0" presId="urn:microsoft.com/office/officeart/2008/layout/VerticalCurvedList"/>
    <dgm:cxn modelId="{7AB2C8AC-A5AD-4797-9890-192349BF09EE}" type="presParOf" srcId="{C91D43F2-243E-4690-BC57-7AE2E78E384A}" destId="{64E1D5BE-AAEF-4904-B8F5-605AC7E39C1A}" srcOrd="4" destOrd="0" presId="urn:microsoft.com/office/officeart/2008/layout/VerticalCurvedList"/>
    <dgm:cxn modelId="{72CD3022-8A4F-4027-B8BF-BAF405585185}" type="presParOf" srcId="{64E1D5BE-AAEF-4904-B8F5-605AC7E39C1A}" destId="{CDB1FB9B-BDB8-48E6-B98F-BD82D3B8B278}" srcOrd="0" destOrd="0" presId="urn:microsoft.com/office/officeart/2008/layout/VerticalCurvedList"/>
    <dgm:cxn modelId="{D04F8982-263E-47C6-B896-1F099682FB21}" type="presParOf" srcId="{C91D43F2-243E-4690-BC57-7AE2E78E384A}" destId="{47DF2B88-4B51-4C29-BFC9-F94190FBD0A1}" srcOrd="5" destOrd="0" presId="urn:microsoft.com/office/officeart/2008/layout/VerticalCurvedList"/>
    <dgm:cxn modelId="{2AA2A55E-A318-4813-B6CC-C75861D4F523}" type="presParOf" srcId="{C91D43F2-243E-4690-BC57-7AE2E78E384A}" destId="{029C789C-ADCE-4F30-9A63-0DED3EE13F90}" srcOrd="6" destOrd="0" presId="urn:microsoft.com/office/officeart/2008/layout/VerticalCurvedList"/>
    <dgm:cxn modelId="{29983E4F-EF63-40DE-BAE7-F46753DC9BC3}" type="presParOf" srcId="{029C789C-ADCE-4F30-9A63-0DED3EE13F90}" destId="{379B86F8-DA69-4519-BAF0-B4134FDE13FF}" srcOrd="0" destOrd="0" presId="urn:microsoft.com/office/officeart/2008/layout/VerticalCurvedList"/>
    <dgm:cxn modelId="{41279678-B603-4663-98D2-5BAA0753F258}" type="presParOf" srcId="{C91D43F2-243E-4690-BC57-7AE2E78E384A}" destId="{438AB64B-4E0D-455B-991B-68EEA7145E5E}" srcOrd="7" destOrd="0" presId="urn:microsoft.com/office/officeart/2008/layout/VerticalCurvedList"/>
    <dgm:cxn modelId="{E2C0C9AC-E568-4C45-9570-B65C5D6EA899}" type="presParOf" srcId="{C91D43F2-243E-4690-BC57-7AE2E78E384A}" destId="{026E3328-4C5B-4B85-A090-2FD21570E205}" srcOrd="8" destOrd="0" presId="urn:microsoft.com/office/officeart/2008/layout/VerticalCurvedList"/>
    <dgm:cxn modelId="{73437ADB-CB33-45AC-A552-40C6C01D2D84}" type="presParOf" srcId="{026E3328-4C5B-4B85-A090-2FD21570E205}" destId="{251F9C29-3273-46CB-ACBD-58C53CBBCD2E}"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8096B481-A6D8-4D56-AC18-917839EE8C28}"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GB"/>
        </a:p>
      </dgm:t>
    </dgm:pt>
    <dgm:pt modelId="{12063030-3251-4EF9-B1DA-0656D27E644A}">
      <dgm:prSet phldrT="[Text]" custT="1"/>
      <dgm:spPr>
        <a:solidFill>
          <a:schemeClr val="bg1">
            <a:lumMod val="85000"/>
          </a:schemeClr>
        </a:solidFill>
      </dgm:spPr>
      <dgm:t>
        <a:bodyPr/>
        <a:lstStyle/>
        <a:p>
          <a:r>
            <a:rPr lang="en-GB" sz="2000" b="1">
              <a:solidFill>
                <a:srgbClr val="3690A8"/>
              </a:solidFill>
              <a:latin typeface="Verdana" panose="020B0604030504040204" pitchFamily="34" charset="0"/>
              <a:ea typeface="Verdana" panose="020B0604030504040204" pitchFamily="34" charset="0"/>
            </a:rPr>
            <a:t>Management Commentary</a:t>
          </a:r>
        </a:p>
      </dgm:t>
    </dgm:pt>
    <dgm:pt modelId="{6A000FCF-F9F7-419A-969A-504116C48DBA}" type="parTrans" cxnId="{52161432-F918-4CFA-AFF8-6F4BD3A3271E}">
      <dgm:prSet/>
      <dgm:spPr/>
      <dgm:t>
        <a:bodyPr/>
        <a:lstStyle/>
        <a:p>
          <a:endParaRPr lang="en-GB"/>
        </a:p>
      </dgm:t>
    </dgm:pt>
    <dgm:pt modelId="{73F0E4B3-1C49-4401-A71A-45260CC34E1C}" type="sibTrans" cxnId="{52161432-F918-4CFA-AFF8-6F4BD3A3271E}">
      <dgm:prSet/>
      <dgm:spPr/>
      <dgm:t>
        <a:bodyPr/>
        <a:lstStyle/>
        <a:p>
          <a:endParaRPr lang="en-GB"/>
        </a:p>
      </dgm:t>
    </dgm:pt>
    <dgm:pt modelId="{E04631EB-9C07-4AEE-BD83-0BB2A5404F7B}">
      <dgm:prSet phldrT="[Text]" custT="1"/>
      <dgm:spPr>
        <a:solidFill>
          <a:schemeClr val="bg1"/>
        </a:solidFill>
        <a:ln>
          <a:solidFill>
            <a:srgbClr val="3690A8"/>
          </a:solidFill>
        </a:ln>
      </dgm:spPr>
      <dgm:t>
        <a:bodyPr/>
        <a:lstStyle/>
        <a:p>
          <a:pPr algn="ctr"/>
          <a:r>
            <a:rPr lang="en-GB" sz="1400" b="1" dirty="0">
              <a:solidFill>
                <a:srgbClr val="3690A8"/>
              </a:solidFill>
              <a:latin typeface="Verdana" panose="020B0604030504040204" pitchFamily="34" charset="0"/>
              <a:ea typeface="Verdana" panose="020B0604030504040204" pitchFamily="34" charset="0"/>
            </a:rPr>
            <a:t>Statutory Guidance Issued</a:t>
          </a:r>
        </a:p>
      </dgm:t>
    </dgm:pt>
    <dgm:pt modelId="{E13A5E42-6892-4651-8952-6A2455D38BD8}" type="parTrans" cxnId="{0240F58D-D783-4F76-9A2F-CF2E061F8781}">
      <dgm:prSet/>
      <dgm:spPr/>
      <dgm:t>
        <a:bodyPr/>
        <a:lstStyle/>
        <a:p>
          <a:endParaRPr lang="en-GB"/>
        </a:p>
      </dgm:t>
    </dgm:pt>
    <dgm:pt modelId="{603523F8-3F8A-4672-B2DE-EF29F84814AD}" type="sibTrans" cxnId="{0240F58D-D783-4F76-9A2F-CF2E061F8781}">
      <dgm:prSet/>
      <dgm:spPr/>
      <dgm:t>
        <a:bodyPr/>
        <a:lstStyle/>
        <a:p>
          <a:endParaRPr lang="en-GB"/>
        </a:p>
      </dgm:t>
    </dgm:pt>
    <dgm:pt modelId="{43E402BD-E6B3-4C17-B8CE-E0C1AC4A8205}">
      <dgm:prSet phldrT="[Text]" custT="1"/>
      <dgm:spPr>
        <a:solidFill>
          <a:schemeClr val="bg1"/>
        </a:solidFill>
        <a:ln>
          <a:solidFill>
            <a:srgbClr val="3690A8"/>
          </a:solidFill>
        </a:ln>
      </dgm:spPr>
      <dgm:t>
        <a:bodyPr/>
        <a:lstStyle/>
        <a:p>
          <a:pPr algn="ctr"/>
          <a:r>
            <a:rPr lang="en-GB" sz="1200" b="1" dirty="0">
              <a:solidFill>
                <a:srgbClr val="3690A8"/>
              </a:solidFill>
              <a:latin typeface="Verdana" panose="020B0604030504040204" pitchFamily="34" charset="0"/>
              <a:ea typeface="Verdana" panose="020B0604030504040204" pitchFamily="34" charset="0"/>
            </a:rPr>
            <a:t>Strategic Management </a:t>
          </a:r>
        </a:p>
        <a:p>
          <a:pPr algn="ctr"/>
          <a:r>
            <a:rPr lang="en-GB" sz="1200" b="0" dirty="0">
              <a:solidFill>
                <a:srgbClr val="3690A8"/>
              </a:solidFill>
              <a:latin typeface="Verdana" panose="020B0604030504040204" pitchFamily="34" charset="0"/>
              <a:ea typeface="Verdana" panose="020B0604030504040204" pitchFamily="34" charset="0"/>
            </a:rPr>
            <a:t>- Strategy &amp; Objectives</a:t>
          </a:r>
        </a:p>
        <a:p>
          <a:pPr algn="ctr"/>
          <a:r>
            <a:rPr lang="en-GB" sz="1200" b="0" dirty="0">
              <a:solidFill>
                <a:srgbClr val="3690A8"/>
              </a:solidFill>
              <a:latin typeface="Verdana" panose="020B0604030504040204" pitchFamily="34" charset="0"/>
              <a:ea typeface="Verdana" panose="020B0604030504040204" pitchFamily="34" charset="0"/>
            </a:rPr>
            <a:t>- Business Model</a:t>
          </a:r>
        </a:p>
        <a:p>
          <a:pPr algn="ctr"/>
          <a:r>
            <a:rPr lang="en-GB" sz="1200" b="1" dirty="0">
              <a:solidFill>
                <a:srgbClr val="3690A8"/>
              </a:solidFill>
              <a:latin typeface="Verdana" panose="020B0604030504040204" pitchFamily="34" charset="0"/>
              <a:ea typeface="Verdana" panose="020B0604030504040204" pitchFamily="34" charset="0"/>
            </a:rPr>
            <a:t>Business Environment </a:t>
          </a:r>
        </a:p>
        <a:p>
          <a:pPr algn="ctr"/>
          <a:r>
            <a:rPr lang="en-GB" sz="1200" b="1" dirty="0">
              <a:solidFill>
                <a:srgbClr val="3690A8"/>
              </a:solidFill>
              <a:latin typeface="Verdana" panose="020B0604030504040204" pitchFamily="34" charset="0"/>
              <a:ea typeface="Verdana" panose="020B0604030504040204" pitchFamily="34" charset="0"/>
            </a:rPr>
            <a:t>Business Performance </a:t>
          </a:r>
          <a:br>
            <a:rPr lang="en-GB" sz="1200" b="1" dirty="0">
              <a:solidFill>
                <a:srgbClr val="3690A8"/>
              </a:solidFill>
              <a:latin typeface="Verdana" panose="020B0604030504040204" pitchFamily="34" charset="0"/>
              <a:ea typeface="Verdana" panose="020B0604030504040204" pitchFamily="34" charset="0"/>
            </a:rPr>
          </a:br>
          <a:r>
            <a:rPr lang="en-GB" sz="1200" b="0" dirty="0">
              <a:solidFill>
                <a:srgbClr val="3690A8"/>
              </a:solidFill>
              <a:latin typeface="Verdana" panose="020B0604030504040204" pitchFamily="34" charset="0"/>
              <a:ea typeface="Verdana" panose="020B0604030504040204" pitchFamily="34" charset="0"/>
            </a:rPr>
            <a:t>-  a Fair Review</a:t>
          </a:r>
        </a:p>
      </dgm:t>
    </dgm:pt>
    <dgm:pt modelId="{A32244C2-8891-44EF-AC5C-D494EC1FFE15}" type="parTrans" cxnId="{1DD76DF7-0E52-4EAA-A287-3A0931A60F97}">
      <dgm:prSet/>
      <dgm:spPr/>
      <dgm:t>
        <a:bodyPr/>
        <a:lstStyle/>
        <a:p>
          <a:endParaRPr lang="en-GB"/>
        </a:p>
      </dgm:t>
    </dgm:pt>
    <dgm:pt modelId="{C4FDE520-B0E1-4316-8CD2-486D341478E0}" type="sibTrans" cxnId="{1DD76DF7-0E52-4EAA-A287-3A0931A60F97}">
      <dgm:prSet/>
      <dgm:spPr/>
      <dgm:t>
        <a:bodyPr/>
        <a:lstStyle/>
        <a:p>
          <a:endParaRPr lang="en-GB"/>
        </a:p>
      </dgm:t>
    </dgm:pt>
    <dgm:pt modelId="{3DD90C0A-23F5-4E5D-9657-F54BD81869BD}">
      <dgm:prSet phldrT="[Text]" custT="1"/>
      <dgm:spPr>
        <a:solidFill>
          <a:schemeClr val="bg1">
            <a:lumMod val="85000"/>
          </a:schemeClr>
        </a:solidFill>
      </dgm:spPr>
      <dgm:t>
        <a:bodyPr/>
        <a:lstStyle/>
        <a:p>
          <a:r>
            <a:rPr lang="en-GB" sz="2000" b="1" dirty="0">
              <a:solidFill>
                <a:srgbClr val="3690A8"/>
              </a:solidFill>
              <a:latin typeface="Verdana" panose="020B0604030504040204" pitchFamily="34" charset="0"/>
              <a:ea typeface="Verdana" panose="020B0604030504040204" pitchFamily="34" charset="0"/>
            </a:rPr>
            <a:t>Sign Off Protocols</a:t>
          </a:r>
        </a:p>
      </dgm:t>
    </dgm:pt>
    <dgm:pt modelId="{B489F270-991C-49C5-A2E4-1B1C33C58FF0}" type="parTrans" cxnId="{15C977F7-AAAE-4B33-951F-ED3C23BDF828}">
      <dgm:prSet/>
      <dgm:spPr/>
      <dgm:t>
        <a:bodyPr/>
        <a:lstStyle/>
        <a:p>
          <a:endParaRPr lang="en-GB"/>
        </a:p>
      </dgm:t>
    </dgm:pt>
    <dgm:pt modelId="{A50C2974-4CC8-4393-8D67-DA8AD519ECB2}" type="sibTrans" cxnId="{15C977F7-AAAE-4B33-951F-ED3C23BDF828}">
      <dgm:prSet/>
      <dgm:spPr/>
      <dgm:t>
        <a:bodyPr/>
        <a:lstStyle/>
        <a:p>
          <a:endParaRPr lang="en-GB"/>
        </a:p>
      </dgm:t>
    </dgm:pt>
    <dgm:pt modelId="{14E48320-84B2-48E2-8400-ABAE09C07497}">
      <dgm:prSet phldrT="[Text]" custT="1"/>
      <dgm:spPr>
        <a:solidFill>
          <a:schemeClr val="bg1"/>
        </a:solidFill>
        <a:ln>
          <a:solidFill>
            <a:srgbClr val="3690A8"/>
          </a:solidFill>
        </a:ln>
      </dgm:spPr>
      <dgm:t>
        <a:bodyPr/>
        <a:lstStyle/>
        <a:p>
          <a:pPr algn="l">
            <a:spcAft>
              <a:spcPts val="0"/>
            </a:spcAft>
          </a:pPr>
          <a:r>
            <a:rPr lang="en-GB" sz="1200" b="1" dirty="0">
              <a:solidFill>
                <a:srgbClr val="3690A8"/>
              </a:solidFill>
              <a:latin typeface="Verdana" panose="020B0604030504040204" pitchFamily="34" charset="0"/>
              <a:ea typeface="Verdana" panose="020B0604030504040204" pitchFamily="34" charset="0"/>
            </a:rPr>
            <a:t>Unaudited Accounts</a:t>
          </a:r>
          <a:br>
            <a:rPr lang="en-GB" sz="1200" b="1" dirty="0">
              <a:solidFill>
                <a:srgbClr val="3690A8"/>
              </a:solidFill>
              <a:latin typeface="Verdana" panose="020B0604030504040204" pitchFamily="34" charset="0"/>
              <a:ea typeface="Verdana" panose="020B0604030504040204" pitchFamily="34" charset="0"/>
            </a:rPr>
          </a:br>
          <a:r>
            <a:rPr lang="en-GB" sz="1200" b="0" dirty="0">
              <a:solidFill>
                <a:srgbClr val="3690A8"/>
              </a:solidFill>
              <a:latin typeface="Verdana" panose="020B0604030504040204" pitchFamily="34" charset="0"/>
              <a:ea typeface="Verdana" panose="020B0604030504040204" pitchFamily="34" charset="0"/>
            </a:rPr>
            <a:t>Sign off by Director of Finance</a:t>
          </a:r>
        </a:p>
        <a:p>
          <a:pPr algn="l">
            <a:spcAft>
              <a:spcPts val="0"/>
            </a:spcAft>
          </a:pPr>
          <a:r>
            <a:rPr lang="en-GB" sz="1200" b="0" dirty="0">
              <a:solidFill>
                <a:srgbClr val="3690A8"/>
              </a:solidFill>
              <a:latin typeface="Verdana" panose="020B0604030504040204" pitchFamily="34" charset="0"/>
              <a:ea typeface="Verdana" panose="020B0604030504040204" pitchFamily="34" charset="0"/>
            </a:rPr>
            <a:t>- Statement of Responsibilities</a:t>
          </a:r>
        </a:p>
        <a:p>
          <a:pPr algn="l">
            <a:spcAft>
              <a:spcPts val="0"/>
            </a:spcAft>
          </a:pPr>
          <a:r>
            <a:rPr lang="en-GB" sz="1200" b="0" dirty="0">
              <a:solidFill>
                <a:srgbClr val="3690A8"/>
              </a:solidFill>
              <a:latin typeface="Verdana" panose="020B0604030504040204" pitchFamily="34" charset="0"/>
              <a:ea typeface="Verdana" panose="020B0604030504040204" pitchFamily="34" charset="0"/>
            </a:rPr>
            <a:t>- Financial Statements are True &amp; Fair</a:t>
          </a:r>
        </a:p>
        <a:p>
          <a:pPr algn="l">
            <a:spcAft>
              <a:spcPct val="35000"/>
            </a:spcAft>
          </a:pPr>
          <a:r>
            <a:rPr lang="en-GB" sz="1200" b="1" dirty="0">
              <a:solidFill>
                <a:srgbClr val="3690A8"/>
              </a:solidFill>
              <a:latin typeface="Verdana" panose="020B0604030504040204" pitchFamily="34" charset="0"/>
              <a:ea typeface="Verdana" panose="020B0604030504040204" pitchFamily="34" charset="0"/>
            </a:rPr>
            <a:t>By 30 June 2025</a:t>
          </a:r>
        </a:p>
      </dgm:t>
    </dgm:pt>
    <dgm:pt modelId="{785E8BB2-FE67-4EB2-AE5E-C4B44E47A1CE}" type="parTrans" cxnId="{11612E05-30A3-4745-B299-A16C4D5CFE41}">
      <dgm:prSet/>
      <dgm:spPr/>
      <dgm:t>
        <a:bodyPr/>
        <a:lstStyle/>
        <a:p>
          <a:endParaRPr lang="en-GB"/>
        </a:p>
      </dgm:t>
    </dgm:pt>
    <dgm:pt modelId="{FD958C59-D861-44F8-933D-63E13AFE6FAD}" type="sibTrans" cxnId="{11612E05-30A3-4745-B299-A16C4D5CFE41}">
      <dgm:prSet/>
      <dgm:spPr/>
      <dgm:t>
        <a:bodyPr/>
        <a:lstStyle/>
        <a:p>
          <a:endParaRPr lang="en-GB"/>
        </a:p>
      </dgm:t>
    </dgm:pt>
    <dgm:pt modelId="{E05C02A4-C8D2-4DC5-A235-25C7BFCD1FED}">
      <dgm:prSet phldrT="[Text]" custT="1"/>
      <dgm:spPr>
        <a:solidFill>
          <a:schemeClr val="bg1"/>
        </a:solidFill>
        <a:ln>
          <a:solidFill>
            <a:srgbClr val="3690A8"/>
          </a:solidFill>
        </a:ln>
      </dgm:spPr>
      <dgm:t>
        <a:bodyPr/>
        <a:lstStyle/>
        <a:p>
          <a:pPr algn="l">
            <a:spcAft>
              <a:spcPct val="35000"/>
            </a:spcAft>
          </a:pPr>
          <a:r>
            <a:rPr lang="en-GB" sz="1200" b="1" dirty="0">
              <a:solidFill>
                <a:srgbClr val="3690A8"/>
              </a:solidFill>
              <a:latin typeface="Verdana" panose="020B0604030504040204" pitchFamily="34" charset="0"/>
              <a:ea typeface="Verdana" panose="020B0604030504040204" pitchFamily="34" charset="0"/>
            </a:rPr>
            <a:t>Audit Committee responsibilities:</a:t>
          </a:r>
        </a:p>
        <a:p>
          <a:pPr algn="l">
            <a:spcAft>
              <a:spcPts val="0"/>
            </a:spcAft>
          </a:pPr>
          <a:r>
            <a:rPr lang="en-GB" sz="1200" dirty="0">
              <a:solidFill>
                <a:srgbClr val="3690A8"/>
              </a:solidFill>
              <a:latin typeface="Verdana" panose="020B0604030504040204" pitchFamily="34" charset="0"/>
              <a:ea typeface="Verdana" panose="020B0604030504040204" pitchFamily="34" charset="0"/>
            </a:rPr>
            <a:t>- Consider unaudited accounts by 31 August</a:t>
          </a:r>
        </a:p>
        <a:p>
          <a:pPr algn="l">
            <a:spcAft>
              <a:spcPts val="0"/>
            </a:spcAft>
          </a:pPr>
          <a:r>
            <a:rPr lang="en-GB" sz="1200" dirty="0">
              <a:solidFill>
                <a:srgbClr val="3690A8"/>
              </a:solidFill>
              <a:latin typeface="Verdana" panose="020B0604030504040204" pitchFamily="34" charset="0"/>
              <a:ea typeface="Verdana" panose="020B0604030504040204" pitchFamily="34" charset="0"/>
            </a:rPr>
            <a:t>- Approve audited accounts prior to sign off</a:t>
          </a:r>
        </a:p>
      </dgm:t>
    </dgm:pt>
    <dgm:pt modelId="{12E8A026-1D7F-4A70-94B3-1941651301CA}" type="parTrans" cxnId="{0C3D0E46-E5F9-4022-8487-5FA0BCA6F52D}">
      <dgm:prSet/>
      <dgm:spPr/>
      <dgm:t>
        <a:bodyPr/>
        <a:lstStyle/>
        <a:p>
          <a:endParaRPr lang="en-GB"/>
        </a:p>
      </dgm:t>
    </dgm:pt>
    <dgm:pt modelId="{8416BBA1-460F-4B52-98B9-93A5CCB8EF70}" type="sibTrans" cxnId="{0C3D0E46-E5F9-4022-8487-5FA0BCA6F52D}">
      <dgm:prSet/>
      <dgm:spPr/>
      <dgm:t>
        <a:bodyPr/>
        <a:lstStyle/>
        <a:p>
          <a:endParaRPr lang="en-GB"/>
        </a:p>
      </dgm:t>
    </dgm:pt>
    <dgm:pt modelId="{EBD5405B-9B2F-4D94-8B67-BC21E42D9735}">
      <dgm:prSet phldrT="[Text]" custT="1"/>
      <dgm:spPr>
        <a:solidFill>
          <a:schemeClr val="bg1">
            <a:lumMod val="85000"/>
          </a:schemeClr>
        </a:solidFill>
      </dgm:spPr>
      <dgm:t>
        <a:bodyPr/>
        <a:lstStyle/>
        <a:p>
          <a:r>
            <a:rPr lang="en-GB" sz="2000" b="1">
              <a:solidFill>
                <a:srgbClr val="3690A8"/>
              </a:solidFill>
              <a:latin typeface="Verdana" panose="020B0604030504040204" pitchFamily="34" charset="0"/>
              <a:ea typeface="Verdana" panose="020B0604030504040204" pitchFamily="34" charset="0"/>
            </a:rPr>
            <a:t>Publicising</a:t>
          </a:r>
        </a:p>
      </dgm:t>
    </dgm:pt>
    <dgm:pt modelId="{5DCE2413-A421-4C75-9030-38A1675D5EDD}" type="parTrans" cxnId="{949C9455-B7AC-4688-900B-67387179A188}">
      <dgm:prSet/>
      <dgm:spPr/>
      <dgm:t>
        <a:bodyPr/>
        <a:lstStyle/>
        <a:p>
          <a:endParaRPr lang="en-GB"/>
        </a:p>
      </dgm:t>
    </dgm:pt>
    <dgm:pt modelId="{876522DC-56BC-4098-933E-98F78DF2CFDF}" type="sibTrans" cxnId="{949C9455-B7AC-4688-900B-67387179A188}">
      <dgm:prSet/>
      <dgm:spPr/>
      <dgm:t>
        <a:bodyPr/>
        <a:lstStyle/>
        <a:p>
          <a:endParaRPr lang="en-GB"/>
        </a:p>
      </dgm:t>
    </dgm:pt>
    <dgm:pt modelId="{D4BC4AFB-F7D0-484A-A570-1EC06AB05FA2}">
      <dgm:prSet phldrT="[Text]" custT="1"/>
      <dgm:spPr>
        <a:solidFill>
          <a:schemeClr val="bg1"/>
        </a:solidFill>
        <a:ln>
          <a:solidFill>
            <a:srgbClr val="3690A8"/>
          </a:solidFill>
        </a:ln>
      </dgm:spPr>
      <dgm:t>
        <a:bodyPr/>
        <a:lstStyle/>
        <a:p>
          <a:pPr algn="l"/>
          <a:r>
            <a:rPr lang="en-GB" sz="1200" dirty="0">
              <a:solidFill>
                <a:srgbClr val="3690A8"/>
              </a:solidFill>
              <a:latin typeface="Verdana" panose="020B0604030504040204" pitchFamily="34" charset="0"/>
              <a:ea typeface="Verdana" panose="020B0604030504040204" pitchFamily="34" charset="0"/>
            </a:rPr>
            <a:t>Unaudited Accounts to be published on website when submitted to Auditor</a:t>
          </a:r>
        </a:p>
      </dgm:t>
    </dgm:pt>
    <dgm:pt modelId="{DB1A1C29-7338-4A73-ABF0-50D3B0F7A272}" type="parTrans" cxnId="{8173CAF7-B1D4-4042-B271-57854D85D5DF}">
      <dgm:prSet/>
      <dgm:spPr/>
      <dgm:t>
        <a:bodyPr/>
        <a:lstStyle/>
        <a:p>
          <a:endParaRPr lang="en-GB"/>
        </a:p>
      </dgm:t>
    </dgm:pt>
    <dgm:pt modelId="{6839AE2E-9E44-42D8-8E93-2A1FBC8673C7}" type="sibTrans" cxnId="{8173CAF7-B1D4-4042-B271-57854D85D5DF}">
      <dgm:prSet/>
      <dgm:spPr/>
      <dgm:t>
        <a:bodyPr/>
        <a:lstStyle/>
        <a:p>
          <a:endParaRPr lang="en-GB"/>
        </a:p>
      </dgm:t>
    </dgm:pt>
    <dgm:pt modelId="{D41C31D2-3643-426D-9EED-C18B0F5F1ED5}">
      <dgm:prSet phldrT="[Text]" custT="1"/>
      <dgm:spPr>
        <a:solidFill>
          <a:schemeClr val="bg1"/>
        </a:solidFill>
        <a:ln>
          <a:solidFill>
            <a:srgbClr val="3690A8"/>
          </a:solidFill>
        </a:ln>
      </dgm:spPr>
      <dgm:t>
        <a:bodyPr/>
        <a:lstStyle/>
        <a:p>
          <a:pPr algn="l"/>
          <a:r>
            <a:rPr lang="en-GB" sz="1200" b="1" dirty="0">
              <a:solidFill>
                <a:srgbClr val="3690A8"/>
              </a:solidFill>
              <a:latin typeface="Verdana" panose="020B0604030504040204" pitchFamily="34" charset="0"/>
              <a:ea typeface="Verdana" panose="020B0604030504040204" pitchFamily="34" charset="0"/>
            </a:rPr>
            <a:t>Inspection: </a:t>
          </a:r>
          <a:br>
            <a:rPr lang="en-GB" sz="1200" b="1" dirty="0">
              <a:solidFill>
                <a:srgbClr val="3690A8"/>
              </a:solidFill>
              <a:latin typeface="Verdana" panose="020B0604030504040204" pitchFamily="34" charset="0"/>
              <a:ea typeface="Verdana" panose="020B0604030504040204" pitchFamily="34" charset="0"/>
            </a:rPr>
          </a:br>
          <a:r>
            <a:rPr lang="en-GB" sz="1200" dirty="0">
              <a:solidFill>
                <a:srgbClr val="3690A8"/>
              </a:solidFill>
              <a:latin typeface="Verdana" panose="020B0604030504040204" pitchFamily="34" charset="0"/>
              <a:ea typeface="Verdana" panose="020B0604030504040204" pitchFamily="34" charset="0"/>
            </a:rPr>
            <a:t>- Notice 17th June</a:t>
          </a:r>
        </a:p>
        <a:p>
          <a:pPr algn="l"/>
          <a:r>
            <a:rPr lang="en-GB" sz="1200" dirty="0">
              <a:solidFill>
                <a:srgbClr val="3690A8"/>
              </a:solidFill>
              <a:latin typeface="Verdana" panose="020B0604030504040204" pitchFamily="34" charset="0"/>
              <a:ea typeface="Verdana" panose="020B0604030504040204" pitchFamily="34" charset="0"/>
            </a:rPr>
            <a:t>- Period starts 1 July for 14 working days</a:t>
          </a:r>
        </a:p>
      </dgm:t>
    </dgm:pt>
    <dgm:pt modelId="{F42FD9D9-309A-463F-90C3-3C2B718C08A1}" type="parTrans" cxnId="{E2A09901-B1C9-4159-977F-9ABF812E20CF}">
      <dgm:prSet/>
      <dgm:spPr/>
      <dgm:t>
        <a:bodyPr/>
        <a:lstStyle/>
        <a:p>
          <a:endParaRPr lang="en-GB"/>
        </a:p>
      </dgm:t>
    </dgm:pt>
    <dgm:pt modelId="{578257B1-DA0D-4CF8-9851-6E44535B1790}" type="sibTrans" cxnId="{E2A09901-B1C9-4159-977F-9ABF812E20CF}">
      <dgm:prSet/>
      <dgm:spPr/>
      <dgm:t>
        <a:bodyPr/>
        <a:lstStyle/>
        <a:p>
          <a:endParaRPr lang="en-GB"/>
        </a:p>
      </dgm:t>
    </dgm:pt>
    <dgm:pt modelId="{49C08A8B-51DF-4B52-A875-DA85AD99215A}">
      <dgm:prSet phldrT="[Text]" custT="1"/>
      <dgm:spPr>
        <a:solidFill>
          <a:schemeClr val="bg1"/>
        </a:solidFill>
        <a:ln>
          <a:solidFill>
            <a:srgbClr val="3690A8"/>
          </a:solidFill>
        </a:ln>
      </dgm:spPr>
      <dgm:t>
        <a:bodyPr/>
        <a:lstStyle/>
        <a:p>
          <a:pPr algn="l">
            <a:spcAft>
              <a:spcPts val="0"/>
            </a:spcAft>
          </a:pPr>
          <a:r>
            <a:rPr lang="en-GB" sz="1200" b="1" dirty="0">
              <a:solidFill>
                <a:srgbClr val="3690A8"/>
              </a:solidFill>
              <a:latin typeface="Verdana" panose="020B0604030504040204" pitchFamily="34" charset="0"/>
              <a:ea typeface="Verdana" panose="020B0604030504040204" pitchFamily="34" charset="0"/>
            </a:rPr>
            <a:t>Audited Accounts </a:t>
          </a:r>
          <a:br>
            <a:rPr lang="en-GB" sz="1200" b="1" dirty="0">
              <a:solidFill>
                <a:srgbClr val="3690A8"/>
              </a:solidFill>
              <a:latin typeface="Verdana" panose="020B0604030504040204" pitchFamily="34" charset="0"/>
              <a:ea typeface="Verdana" panose="020B0604030504040204" pitchFamily="34" charset="0"/>
            </a:rPr>
          </a:br>
          <a:r>
            <a:rPr lang="en-GB" sz="1200" dirty="0">
              <a:solidFill>
                <a:srgbClr val="3690A8"/>
              </a:solidFill>
              <a:latin typeface="Verdana" panose="020B0604030504040204" pitchFamily="34" charset="0"/>
              <a:ea typeface="Verdana" panose="020B0604030504040204" pitchFamily="34" charset="0"/>
            </a:rPr>
            <a:t>Sign Off – various sections by Leader, Chief Executive and Director of Finance when audit is complete</a:t>
          </a:r>
        </a:p>
      </dgm:t>
    </dgm:pt>
    <dgm:pt modelId="{70342329-B6BD-4568-A887-A62ED93FD60D}" type="parTrans" cxnId="{DF4A775E-2B89-4B78-A1E5-2A432913762A}">
      <dgm:prSet/>
      <dgm:spPr/>
      <dgm:t>
        <a:bodyPr/>
        <a:lstStyle/>
        <a:p>
          <a:endParaRPr lang="en-GB"/>
        </a:p>
      </dgm:t>
    </dgm:pt>
    <dgm:pt modelId="{320EE45B-4116-4005-898D-6E8E797ED500}" type="sibTrans" cxnId="{DF4A775E-2B89-4B78-A1E5-2A432913762A}">
      <dgm:prSet/>
      <dgm:spPr/>
      <dgm:t>
        <a:bodyPr/>
        <a:lstStyle/>
        <a:p>
          <a:endParaRPr lang="en-GB"/>
        </a:p>
      </dgm:t>
    </dgm:pt>
    <dgm:pt modelId="{C072AC36-310C-4C5D-908C-5725C5EE6493}">
      <dgm:prSet phldrT="[Text]" custT="1"/>
      <dgm:spPr>
        <a:solidFill>
          <a:schemeClr val="bg1"/>
        </a:solidFill>
        <a:ln>
          <a:solidFill>
            <a:srgbClr val="3690A8"/>
          </a:solidFill>
        </a:ln>
      </dgm:spPr>
      <dgm:t>
        <a:bodyPr/>
        <a:lstStyle/>
        <a:p>
          <a:pPr algn="l"/>
          <a:r>
            <a:rPr lang="en-GB" sz="1200" dirty="0">
              <a:solidFill>
                <a:srgbClr val="3690A8"/>
              </a:solidFill>
              <a:latin typeface="Verdana" panose="020B0604030504040204" pitchFamily="34" charset="0"/>
              <a:ea typeface="Verdana" panose="020B0604030504040204" pitchFamily="34" charset="0"/>
            </a:rPr>
            <a:t>Audited Accounts published by 30 September</a:t>
          </a:r>
        </a:p>
      </dgm:t>
    </dgm:pt>
    <dgm:pt modelId="{1B32BF0C-E70D-4B04-8894-D83D47436C6F}" type="parTrans" cxnId="{8C6AEEE8-0BAA-4139-8F5F-5B5086267ADC}">
      <dgm:prSet/>
      <dgm:spPr/>
      <dgm:t>
        <a:bodyPr/>
        <a:lstStyle/>
        <a:p>
          <a:endParaRPr lang="en-GB"/>
        </a:p>
      </dgm:t>
    </dgm:pt>
    <dgm:pt modelId="{1F646E41-C8EC-46CC-9AB1-E0B262A6C7E4}" type="sibTrans" cxnId="{8C6AEEE8-0BAA-4139-8F5F-5B5086267ADC}">
      <dgm:prSet/>
      <dgm:spPr/>
      <dgm:t>
        <a:bodyPr/>
        <a:lstStyle/>
        <a:p>
          <a:endParaRPr lang="en-GB"/>
        </a:p>
      </dgm:t>
    </dgm:pt>
    <dgm:pt modelId="{E684881D-FBCE-4415-BABC-05AF3D521A16}" type="pres">
      <dgm:prSet presAssocID="{8096B481-A6D8-4D56-AC18-917839EE8C28}" presName="theList" presStyleCnt="0">
        <dgm:presLayoutVars>
          <dgm:dir/>
          <dgm:animLvl val="lvl"/>
          <dgm:resizeHandles val="exact"/>
        </dgm:presLayoutVars>
      </dgm:prSet>
      <dgm:spPr/>
    </dgm:pt>
    <dgm:pt modelId="{18D1A07E-84D6-4A35-8121-67AB648D1EF7}" type="pres">
      <dgm:prSet presAssocID="{12063030-3251-4EF9-B1DA-0656D27E644A}" presName="compNode" presStyleCnt="0"/>
      <dgm:spPr/>
    </dgm:pt>
    <dgm:pt modelId="{E1BAC7D2-BB6B-4F7C-929F-1C42AF3711D4}" type="pres">
      <dgm:prSet presAssocID="{12063030-3251-4EF9-B1DA-0656D27E644A}" presName="aNode" presStyleLbl="bgShp" presStyleIdx="0" presStyleCnt="3"/>
      <dgm:spPr/>
    </dgm:pt>
    <dgm:pt modelId="{A167E09F-A2F2-4190-A876-1C83BD2F8584}" type="pres">
      <dgm:prSet presAssocID="{12063030-3251-4EF9-B1DA-0656D27E644A}" presName="textNode" presStyleLbl="bgShp" presStyleIdx="0" presStyleCnt="3"/>
      <dgm:spPr/>
    </dgm:pt>
    <dgm:pt modelId="{65B27289-1B68-402D-AA1F-5E756FDBFD61}" type="pres">
      <dgm:prSet presAssocID="{12063030-3251-4EF9-B1DA-0656D27E644A}" presName="compChildNode" presStyleCnt="0"/>
      <dgm:spPr/>
    </dgm:pt>
    <dgm:pt modelId="{3B2B4FBE-2D3B-4206-AEC7-E1AA77038F72}" type="pres">
      <dgm:prSet presAssocID="{12063030-3251-4EF9-B1DA-0656D27E644A}" presName="theInnerList" presStyleCnt="0"/>
      <dgm:spPr/>
    </dgm:pt>
    <dgm:pt modelId="{889D78F8-A2AD-4C58-992F-4E846C9E6D2B}" type="pres">
      <dgm:prSet presAssocID="{E04631EB-9C07-4AEE-BD83-0BB2A5404F7B}" presName="childNode" presStyleLbl="node1" presStyleIdx="0" presStyleCnt="8" custScaleX="110229" custScaleY="54356">
        <dgm:presLayoutVars>
          <dgm:bulletEnabled val="1"/>
        </dgm:presLayoutVars>
      </dgm:prSet>
      <dgm:spPr/>
    </dgm:pt>
    <dgm:pt modelId="{86C93DEC-DD99-46D7-A6B2-DF29323C4A70}" type="pres">
      <dgm:prSet presAssocID="{E04631EB-9C07-4AEE-BD83-0BB2A5404F7B}" presName="aSpace2" presStyleCnt="0"/>
      <dgm:spPr/>
    </dgm:pt>
    <dgm:pt modelId="{579DB62D-DB27-4415-B0E2-8F83CAF4F603}" type="pres">
      <dgm:prSet presAssocID="{43E402BD-E6B3-4C17-B8CE-E0C1AC4A8205}" presName="childNode" presStyleLbl="node1" presStyleIdx="1" presStyleCnt="8" custScaleX="110229">
        <dgm:presLayoutVars>
          <dgm:bulletEnabled val="1"/>
        </dgm:presLayoutVars>
      </dgm:prSet>
      <dgm:spPr/>
    </dgm:pt>
    <dgm:pt modelId="{7A0BA00D-F47B-4830-BF2F-39E766CE2218}" type="pres">
      <dgm:prSet presAssocID="{12063030-3251-4EF9-B1DA-0656D27E644A}" presName="aSpace" presStyleCnt="0"/>
      <dgm:spPr/>
    </dgm:pt>
    <dgm:pt modelId="{62025B02-42FE-4C88-A195-EF78CD13A6E6}" type="pres">
      <dgm:prSet presAssocID="{3DD90C0A-23F5-4E5D-9657-F54BD81869BD}" presName="compNode" presStyleCnt="0"/>
      <dgm:spPr/>
    </dgm:pt>
    <dgm:pt modelId="{53A720CD-86A0-4324-A92F-1B174A280C4B}" type="pres">
      <dgm:prSet presAssocID="{3DD90C0A-23F5-4E5D-9657-F54BD81869BD}" presName="aNode" presStyleLbl="bgShp" presStyleIdx="1" presStyleCnt="3" custLinFactNeighborY="-5"/>
      <dgm:spPr/>
    </dgm:pt>
    <dgm:pt modelId="{C10727DE-5A87-4F17-B59F-E3C4D053B1E9}" type="pres">
      <dgm:prSet presAssocID="{3DD90C0A-23F5-4E5D-9657-F54BD81869BD}" presName="textNode" presStyleLbl="bgShp" presStyleIdx="1" presStyleCnt="3"/>
      <dgm:spPr/>
    </dgm:pt>
    <dgm:pt modelId="{62F13310-D8AA-45FB-A5F5-045CA4080C22}" type="pres">
      <dgm:prSet presAssocID="{3DD90C0A-23F5-4E5D-9657-F54BD81869BD}" presName="compChildNode" presStyleCnt="0"/>
      <dgm:spPr/>
    </dgm:pt>
    <dgm:pt modelId="{9917140C-7326-46C4-B12F-BF04FB80DC8F}" type="pres">
      <dgm:prSet presAssocID="{3DD90C0A-23F5-4E5D-9657-F54BD81869BD}" presName="theInnerList" presStyleCnt="0"/>
      <dgm:spPr/>
    </dgm:pt>
    <dgm:pt modelId="{0C0497E9-5904-4317-AF81-0782EE15FADB}" type="pres">
      <dgm:prSet presAssocID="{14E48320-84B2-48E2-8400-ABAE09C07497}" presName="childNode" presStyleLbl="node1" presStyleIdx="2" presStyleCnt="8" custScaleX="120450" custScaleY="468691" custLinFactY="-17891" custLinFactNeighborX="0" custLinFactNeighborY="-100000">
        <dgm:presLayoutVars>
          <dgm:bulletEnabled val="1"/>
        </dgm:presLayoutVars>
      </dgm:prSet>
      <dgm:spPr/>
    </dgm:pt>
    <dgm:pt modelId="{A2261E51-894C-4DBC-AD6A-6F574C6562D0}" type="pres">
      <dgm:prSet presAssocID="{14E48320-84B2-48E2-8400-ABAE09C07497}" presName="aSpace2" presStyleCnt="0"/>
      <dgm:spPr/>
    </dgm:pt>
    <dgm:pt modelId="{5B706D39-C606-4024-9282-5B566D438DCA}" type="pres">
      <dgm:prSet presAssocID="{E05C02A4-C8D2-4DC5-A235-25C7BFCD1FED}" presName="childNode" presStyleLbl="node1" presStyleIdx="3" presStyleCnt="8" custScaleX="115432" custScaleY="458976" custLinFactNeighborX="-868" custLinFactNeighborY="-86691">
        <dgm:presLayoutVars>
          <dgm:bulletEnabled val="1"/>
        </dgm:presLayoutVars>
      </dgm:prSet>
      <dgm:spPr/>
    </dgm:pt>
    <dgm:pt modelId="{FD75D4E5-7A00-4E6C-84DC-DBED5BCF7194}" type="pres">
      <dgm:prSet presAssocID="{E05C02A4-C8D2-4DC5-A235-25C7BFCD1FED}" presName="aSpace2" presStyleCnt="0"/>
      <dgm:spPr/>
    </dgm:pt>
    <dgm:pt modelId="{7AD20BDF-EFDD-43D2-BC75-6F5DC7748972}" type="pres">
      <dgm:prSet presAssocID="{49C08A8B-51DF-4B52-A875-DA85AD99215A}" presName="childNode" presStyleLbl="node1" presStyleIdx="4" presStyleCnt="8" custScaleX="117168" custScaleY="341174">
        <dgm:presLayoutVars>
          <dgm:bulletEnabled val="1"/>
        </dgm:presLayoutVars>
      </dgm:prSet>
      <dgm:spPr/>
    </dgm:pt>
    <dgm:pt modelId="{FE256CF1-8C8B-4665-B2A7-DD3AF0351954}" type="pres">
      <dgm:prSet presAssocID="{3DD90C0A-23F5-4E5D-9657-F54BD81869BD}" presName="aSpace" presStyleCnt="0"/>
      <dgm:spPr/>
    </dgm:pt>
    <dgm:pt modelId="{A1039E62-42FF-4ABC-A0BF-4EDE4F50CAE4}" type="pres">
      <dgm:prSet presAssocID="{EBD5405B-9B2F-4D94-8B67-BC21E42D9735}" presName="compNode" presStyleCnt="0"/>
      <dgm:spPr/>
    </dgm:pt>
    <dgm:pt modelId="{40D29E71-8B34-4112-AB7F-5110D55363AC}" type="pres">
      <dgm:prSet presAssocID="{EBD5405B-9B2F-4D94-8B67-BC21E42D9735}" presName="aNode" presStyleLbl="bgShp" presStyleIdx="2" presStyleCnt="3"/>
      <dgm:spPr/>
    </dgm:pt>
    <dgm:pt modelId="{6C2F954C-C426-43F8-9435-F751D0EAFAFB}" type="pres">
      <dgm:prSet presAssocID="{EBD5405B-9B2F-4D94-8B67-BC21E42D9735}" presName="textNode" presStyleLbl="bgShp" presStyleIdx="2" presStyleCnt="3"/>
      <dgm:spPr/>
    </dgm:pt>
    <dgm:pt modelId="{61BC898E-6BC8-491C-B0BA-C1D1C66F6A1F}" type="pres">
      <dgm:prSet presAssocID="{EBD5405B-9B2F-4D94-8B67-BC21E42D9735}" presName="compChildNode" presStyleCnt="0"/>
      <dgm:spPr/>
    </dgm:pt>
    <dgm:pt modelId="{A84B3BB3-99D0-4769-AD1F-79CAA11EF3B2}" type="pres">
      <dgm:prSet presAssocID="{EBD5405B-9B2F-4D94-8B67-BC21E42D9735}" presName="theInnerList" presStyleCnt="0"/>
      <dgm:spPr/>
    </dgm:pt>
    <dgm:pt modelId="{35AFDB52-1E44-40F9-8957-C9C972188E63}" type="pres">
      <dgm:prSet presAssocID="{D4BC4AFB-F7D0-484A-A570-1EC06AB05FA2}" presName="childNode" presStyleLbl="node1" presStyleIdx="5" presStyleCnt="8" custScaleX="110263" custScaleY="33685" custLinFactNeighborX="-1732" custLinFactNeighborY="8311">
        <dgm:presLayoutVars>
          <dgm:bulletEnabled val="1"/>
        </dgm:presLayoutVars>
      </dgm:prSet>
      <dgm:spPr/>
    </dgm:pt>
    <dgm:pt modelId="{8DC07C89-9856-480C-8C08-4C155CBAEEAC}" type="pres">
      <dgm:prSet presAssocID="{D4BC4AFB-F7D0-484A-A570-1EC06AB05FA2}" presName="aSpace2" presStyleCnt="0"/>
      <dgm:spPr/>
    </dgm:pt>
    <dgm:pt modelId="{A6D389DA-1CC6-4502-8BF6-F7B25D389D32}" type="pres">
      <dgm:prSet presAssocID="{D41C31D2-3643-426D-9EED-C18B0F5F1ED5}" presName="childNode" presStyleLbl="node1" presStyleIdx="6" presStyleCnt="8" custScaleX="110322" custScaleY="38298" custLinFactNeighborX="46" custLinFactNeighborY="-34645">
        <dgm:presLayoutVars>
          <dgm:bulletEnabled val="1"/>
        </dgm:presLayoutVars>
      </dgm:prSet>
      <dgm:spPr/>
    </dgm:pt>
    <dgm:pt modelId="{3075024C-A288-4AC1-BE4D-347F98C31A49}" type="pres">
      <dgm:prSet presAssocID="{D41C31D2-3643-426D-9EED-C18B0F5F1ED5}" presName="aSpace2" presStyleCnt="0"/>
      <dgm:spPr/>
    </dgm:pt>
    <dgm:pt modelId="{56221158-CA46-493E-84C6-8F07A4EDF478}" type="pres">
      <dgm:prSet presAssocID="{C072AC36-310C-4C5D-908C-5725C5EE6493}" presName="childNode" presStyleLbl="node1" presStyleIdx="7" presStyleCnt="8" custScaleX="110229" custScaleY="31884" custLinFactNeighborX="0" custLinFactNeighborY="-48971">
        <dgm:presLayoutVars>
          <dgm:bulletEnabled val="1"/>
        </dgm:presLayoutVars>
      </dgm:prSet>
      <dgm:spPr/>
    </dgm:pt>
  </dgm:ptLst>
  <dgm:cxnLst>
    <dgm:cxn modelId="{E2A09901-B1C9-4159-977F-9ABF812E20CF}" srcId="{EBD5405B-9B2F-4D94-8B67-BC21E42D9735}" destId="{D41C31D2-3643-426D-9EED-C18B0F5F1ED5}" srcOrd="1" destOrd="0" parTransId="{F42FD9D9-309A-463F-90C3-3C2B718C08A1}" sibTransId="{578257B1-DA0D-4CF8-9851-6E44535B1790}"/>
    <dgm:cxn modelId="{11612E05-30A3-4745-B299-A16C4D5CFE41}" srcId="{3DD90C0A-23F5-4E5D-9657-F54BD81869BD}" destId="{14E48320-84B2-48E2-8400-ABAE09C07497}" srcOrd="0" destOrd="0" parTransId="{785E8BB2-FE67-4EB2-AE5E-C4B44E47A1CE}" sibTransId="{FD958C59-D861-44F8-933D-63E13AFE6FAD}"/>
    <dgm:cxn modelId="{09240509-6D1B-47F9-A513-3D9CE7C3ACA4}" type="presOf" srcId="{8096B481-A6D8-4D56-AC18-917839EE8C28}" destId="{E684881D-FBCE-4415-BABC-05AF3D521A16}" srcOrd="0" destOrd="0" presId="urn:microsoft.com/office/officeart/2005/8/layout/lProcess2"/>
    <dgm:cxn modelId="{8C86B312-FB61-425C-9E8C-E76F2E2B15F4}" type="presOf" srcId="{3DD90C0A-23F5-4E5D-9657-F54BD81869BD}" destId="{53A720CD-86A0-4324-A92F-1B174A280C4B}" srcOrd="0" destOrd="0" presId="urn:microsoft.com/office/officeart/2005/8/layout/lProcess2"/>
    <dgm:cxn modelId="{52161432-F918-4CFA-AFF8-6F4BD3A3271E}" srcId="{8096B481-A6D8-4D56-AC18-917839EE8C28}" destId="{12063030-3251-4EF9-B1DA-0656D27E644A}" srcOrd="0" destOrd="0" parTransId="{6A000FCF-F9F7-419A-969A-504116C48DBA}" sibTransId="{73F0E4B3-1C49-4401-A71A-45260CC34E1C}"/>
    <dgm:cxn modelId="{DF4A775E-2B89-4B78-A1E5-2A432913762A}" srcId="{3DD90C0A-23F5-4E5D-9657-F54BD81869BD}" destId="{49C08A8B-51DF-4B52-A875-DA85AD99215A}" srcOrd="2" destOrd="0" parTransId="{70342329-B6BD-4568-A887-A62ED93FD60D}" sibTransId="{320EE45B-4116-4005-898D-6E8E797ED500}"/>
    <dgm:cxn modelId="{0C94B360-607B-45DC-B732-310FAC044507}" type="presOf" srcId="{EBD5405B-9B2F-4D94-8B67-BC21E42D9735}" destId="{40D29E71-8B34-4112-AB7F-5110D55363AC}" srcOrd="0" destOrd="0" presId="urn:microsoft.com/office/officeart/2005/8/layout/lProcess2"/>
    <dgm:cxn modelId="{ADFECC41-29B4-47E8-A1FC-0DA2A35F92EF}" type="presOf" srcId="{E04631EB-9C07-4AEE-BD83-0BB2A5404F7B}" destId="{889D78F8-A2AD-4C58-992F-4E846C9E6D2B}" srcOrd="0" destOrd="0" presId="urn:microsoft.com/office/officeart/2005/8/layout/lProcess2"/>
    <dgm:cxn modelId="{5C728343-E346-41B6-8F4C-8170CA90DEFE}" type="presOf" srcId="{EBD5405B-9B2F-4D94-8B67-BC21E42D9735}" destId="{6C2F954C-C426-43F8-9435-F751D0EAFAFB}" srcOrd="1" destOrd="0" presId="urn:microsoft.com/office/officeart/2005/8/layout/lProcess2"/>
    <dgm:cxn modelId="{0C3D0E46-E5F9-4022-8487-5FA0BCA6F52D}" srcId="{3DD90C0A-23F5-4E5D-9657-F54BD81869BD}" destId="{E05C02A4-C8D2-4DC5-A235-25C7BFCD1FED}" srcOrd="1" destOrd="0" parTransId="{12E8A026-1D7F-4A70-94B3-1941651301CA}" sibTransId="{8416BBA1-460F-4B52-98B9-93A5CCB8EF70}"/>
    <dgm:cxn modelId="{4FE87970-5A82-4C84-A921-DE6B6FBBDD48}" type="presOf" srcId="{C072AC36-310C-4C5D-908C-5725C5EE6493}" destId="{56221158-CA46-493E-84C6-8F07A4EDF478}" srcOrd="0" destOrd="0" presId="urn:microsoft.com/office/officeart/2005/8/layout/lProcess2"/>
    <dgm:cxn modelId="{949C9455-B7AC-4688-900B-67387179A188}" srcId="{8096B481-A6D8-4D56-AC18-917839EE8C28}" destId="{EBD5405B-9B2F-4D94-8B67-BC21E42D9735}" srcOrd="2" destOrd="0" parTransId="{5DCE2413-A421-4C75-9030-38A1675D5EDD}" sibTransId="{876522DC-56BC-4098-933E-98F78DF2CFDF}"/>
    <dgm:cxn modelId="{EFB1CF77-D24F-425A-8D41-336134B9950C}" type="presOf" srcId="{E05C02A4-C8D2-4DC5-A235-25C7BFCD1FED}" destId="{5B706D39-C606-4024-9282-5B566D438DCA}" srcOrd="0" destOrd="0" presId="urn:microsoft.com/office/officeart/2005/8/layout/lProcess2"/>
    <dgm:cxn modelId="{768A1480-6C92-4DE3-98E0-52CCF1F6A1CF}" type="presOf" srcId="{12063030-3251-4EF9-B1DA-0656D27E644A}" destId="{E1BAC7D2-BB6B-4F7C-929F-1C42AF3711D4}" srcOrd="0" destOrd="0" presId="urn:microsoft.com/office/officeart/2005/8/layout/lProcess2"/>
    <dgm:cxn modelId="{DFB6BE89-FDA4-426D-BFE3-0F5F71501B0A}" type="presOf" srcId="{3DD90C0A-23F5-4E5D-9657-F54BD81869BD}" destId="{C10727DE-5A87-4F17-B59F-E3C4D053B1E9}" srcOrd="1" destOrd="0" presId="urn:microsoft.com/office/officeart/2005/8/layout/lProcess2"/>
    <dgm:cxn modelId="{0240F58D-D783-4F76-9A2F-CF2E061F8781}" srcId="{12063030-3251-4EF9-B1DA-0656D27E644A}" destId="{E04631EB-9C07-4AEE-BD83-0BB2A5404F7B}" srcOrd="0" destOrd="0" parTransId="{E13A5E42-6892-4651-8952-6A2455D38BD8}" sibTransId="{603523F8-3F8A-4672-B2DE-EF29F84814AD}"/>
    <dgm:cxn modelId="{28CE0A9B-2A2F-4D98-970D-D437FB777564}" type="presOf" srcId="{D41C31D2-3643-426D-9EED-C18B0F5F1ED5}" destId="{A6D389DA-1CC6-4502-8BF6-F7B25D389D32}" srcOrd="0" destOrd="0" presId="urn:microsoft.com/office/officeart/2005/8/layout/lProcess2"/>
    <dgm:cxn modelId="{2D125DC8-EB34-4BD0-9044-C7B498C717DB}" type="presOf" srcId="{43E402BD-E6B3-4C17-B8CE-E0C1AC4A8205}" destId="{579DB62D-DB27-4415-B0E2-8F83CAF4F603}" srcOrd="0" destOrd="0" presId="urn:microsoft.com/office/officeart/2005/8/layout/lProcess2"/>
    <dgm:cxn modelId="{BCFAC7D0-B57C-4CA4-BE78-6849C5D6530E}" type="presOf" srcId="{D4BC4AFB-F7D0-484A-A570-1EC06AB05FA2}" destId="{35AFDB52-1E44-40F9-8957-C9C972188E63}" srcOrd="0" destOrd="0" presId="urn:microsoft.com/office/officeart/2005/8/layout/lProcess2"/>
    <dgm:cxn modelId="{443722D3-3734-436A-BEE3-8EC5F83480E0}" type="presOf" srcId="{14E48320-84B2-48E2-8400-ABAE09C07497}" destId="{0C0497E9-5904-4317-AF81-0782EE15FADB}" srcOrd="0" destOrd="0" presId="urn:microsoft.com/office/officeart/2005/8/layout/lProcess2"/>
    <dgm:cxn modelId="{C1EDD0DE-020A-4B64-945C-AD6E3ACC87C3}" type="presOf" srcId="{49C08A8B-51DF-4B52-A875-DA85AD99215A}" destId="{7AD20BDF-EFDD-43D2-BC75-6F5DC7748972}" srcOrd="0" destOrd="0" presId="urn:microsoft.com/office/officeart/2005/8/layout/lProcess2"/>
    <dgm:cxn modelId="{23B036E7-3A48-46AF-9C9E-49E7B5FBC097}" type="presOf" srcId="{12063030-3251-4EF9-B1DA-0656D27E644A}" destId="{A167E09F-A2F2-4190-A876-1C83BD2F8584}" srcOrd="1" destOrd="0" presId="urn:microsoft.com/office/officeart/2005/8/layout/lProcess2"/>
    <dgm:cxn modelId="{8C6AEEE8-0BAA-4139-8F5F-5B5086267ADC}" srcId="{EBD5405B-9B2F-4D94-8B67-BC21E42D9735}" destId="{C072AC36-310C-4C5D-908C-5725C5EE6493}" srcOrd="2" destOrd="0" parTransId="{1B32BF0C-E70D-4B04-8894-D83D47436C6F}" sibTransId="{1F646E41-C8EC-46CC-9AB1-E0B262A6C7E4}"/>
    <dgm:cxn modelId="{1DD76DF7-0E52-4EAA-A287-3A0931A60F97}" srcId="{12063030-3251-4EF9-B1DA-0656D27E644A}" destId="{43E402BD-E6B3-4C17-B8CE-E0C1AC4A8205}" srcOrd="1" destOrd="0" parTransId="{A32244C2-8891-44EF-AC5C-D494EC1FFE15}" sibTransId="{C4FDE520-B0E1-4316-8CD2-486D341478E0}"/>
    <dgm:cxn modelId="{15C977F7-AAAE-4B33-951F-ED3C23BDF828}" srcId="{8096B481-A6D8-4D56-AC18-917839EE8C28}" destId="{3DD90C0A-23F5-4E5D-9657-F54BD81869BD}" srcOrd="1" destOrd="0" parTransId="{B489F270-991C-49C5-A2E4-1B1C33C58FF0}" sibTransId="{A50C2974-4CC8-4393-8D67-DA8AD519ECB2}"/>
    <dgm:cxn modelId="{8173CAF7-B1D4-4042-B271-57854D85D5DF}" srcId="{EBD5405B-9B2F-4D94-8B67-BC21E42D9735}" destId="{D4BC4AFB-F7D0-484A-A570-1EC06AB05FA2}" srcOrd="0" destOrd="0" parTransId="{DB1A1C29-7338-4A73-ABF0-50D3B0F7A272}" sibTransId="{6839AE2E-9E44-42D8-8E93-2A1FBC8673C7}"/>
    <dgm:cxn modelId="{056154D5-BF79-4E92-8A5F-8764864BE325}" type="presParOf" srcId="{E684881D-FBCE-4415-BABC-05AF3D521A16}" destId="{18D1A07E-84D6-4A35-8121-67AB648D1EF7}" srcOrd="0" destOrd="0" presId="urn:microsoft.com/office/officeart/2005/8/layout/lProcess2"/>
    <dgm:cxn modelId="{606E8710-C366-4BFD-B1B1-AFABC98AD187}" type="presParOf" srcId="{18D1A07E-84D6-4A35-8121-67AB648D1EF7}" destId="{E1BAC7D2-BB6B-4F7C-929F-1C42AF3711D4}" srcOrd="0" destOrd="0" presId="urn:microsoft.com/office/officeart/2005/8/layout/lProcess2"/>
    <dgm:cxn modelId="{83B10A7E-0B26-4C6C-80D4-3CD2C2C0C601}" type="presParOf" srcId="{18D1A07E-84D6-4A35-8121-67AB648D1EF7}" destId="{A167E09F-A2F2-4190-A876-1C83BD2F8584}" srcOrd="1" destOrd="0" presId="urn:microsoft.com/office/officeart/2005/8/layout/lProcess2"/>
    <dgm:cxn modelId="{84806000-51DE-418B-BFF7-673F1A222589}" type="presParOf" srcId="{18D1A07E-84D6-4A35-8121-67AB648D1EF7}" destId="{65B27289-1B68-402D-AA1F-5E756FDBFD61}" srcOrd="2" destOrd="0" presId="urn:microsoft.com/office/officeart/2005/8/layout/lProcess2"/>
    <dgm:cxn modelId="{D3D09AA1-4C6B-4A3C-A52F-FF2E503C77F0}" type="presParOf" srcId="{65B27289-1B68-402D-AA1F-5E756FDBFD61}" destId="{3B2B4FBE-2D3B-4206-AEC7-E1AA77038F72}" srcOrd="0" destOrd="0" presId="urn:microsoft.com/office/officeart/2005/8/layout/lProcess2"/>
    <dgm:cxn modelId="{7AC6CD96-333B-4B30-B282-A775A7D49731}" type="presParOf" srcId="{3B2B4FBE-2D3B-4206-AEC7-E1AA77038F72}" destId="{889D78F8-A2AD-4C58-992F-4E846C9E6D2B}" srcOrd="0" destOrd="0" presId="urn:microsoft.com/office/officeart/2005/8/layout/lProcess2"/>
    <dgm:cxn modelId="{D593EE05-77C0-4220-B845-00FBD2A9E012}" type="presParOf" srcId="{3B2B4FBE-2D3B-4206-AEC7-E1AA77038F72}" destId="{86C93DEC-DD99-46D7-A6B2-DF29323C4A70}" srcOrd="1" destOrd="0" presId="urn:microsoft.com/office/officeart/2005/8/layout/lProcess2"/>
    <dgm:cxn modelId="{D4DA421E-6BFC-4FD9-9B8B-394A68D68AE2}" type="presParOf" srcId="{3B2B4FBE-2D3B-4206-AEC7-E1AA77038F72}" destId="{579DB62D-DB27-4415-B0E2-8F83CAF4F603}" srcOrd="2" destOrd="0" presId="urn:microsoft.com/office/officeart/2005/8/layout/lProcess2"/>
    <dgm:cxn modelId="{E3F0CAFF-0192-4DAD-BD1C-7D84145441BE}" type="presParOf" srcId="{E684881D-FBCE-4415-BABC-05AF3D521A16}" destId="{7A0BA00D-F47B-4830-BF2F-39E766CE2218}" srcOrd="1" destOrd="0" presId="urn:microsoft.com/office/officeart/2005/8/layout/lProcess2"/>
    <dgm:cxn modelId="{19F8C37D-7C05-4EE7-8A0B-E3BF08B8EC04}" type="presParOf" srcId="{E684881D-FBCE-4415-BABC-05AF3D521A16}" destId="{62025B02-42FE-4C88-A195-EF78CD13A6E6}" srcOrd="2" destOrd="0" presId="urn:microsoft.com/office/officeart/2005/8/layout/lProcess2"/>
    <dgm:cxn modelId="{8A84AC0C-F71D-4CE0-B7A8-584ED3F7A819}" type="presParOf" srcId="{62025B02-42FE-4C88-A195-EF78CD13A6E6}" destId="{53A720CD-86A0-4324-A92F-1B174A280C4B}" srcOrd="0" destOrd="0" presId="urn:microsoft.com/office/officeart/2005/8/layout/lProcess2"/>
    <dgm:cxn modelId="{3F09D8B6-1CEF-4D69-8A70-FC8315DE5C1F}" type="presParOf" srcId="{62025B02-42FE-4C88-A195-EF78CD13A6E6}" destId="{C10727DE-5A87-4F17-B59F-E3C4D053B1E9}" srcOrd="1" destOrd="0" presId="urn:microsoft.com/office/officeart/2005/8/layout/lProcess2"/>
    <dgm:cxn modelId="{E2CA4E21-1F6C-49A5-BD53-126213E8C3FA}" type="presParOf" srcId="{62025B02-42FE-4C88-A195-EF78CD13A6E6}" destId="{62F13310-D8AA-45FB-A5F5-045CA4080C22}" srcOrd="2" destOrd="0" presId="urn:microsoft.com/office/officeart/2005/8/layout/lProcess2"/>
    <dgm:cxn modelId="{83984D4F-2F3D-455B-8252-CE9BFC81417E}" type="presParOf" srcId="{62F13310-D8AA-45FB-A5F5-045CA4080C22}" destId="{9917140C-7326-46C4-B12F-BF04FB80DC8F}" srcOrd="0" destOrd="0" presId="urn:microsoft.com/office/officeart/2005/8/layout/lProcess2"/>
    <dgm:cxn modelId="{247278D2-C891-47BC-A3D8-D23886B9E649}" type="presParOf" srcId="{9917140C-7326-46C4-B12F-BF04FB80DC8F}" destId="{0C0497E9-5904-4317-AF81-0782EE15FADB}" srcOrd="0" destOrd="0" presId="urn:microsoft.com/office/officeart/2005/8/layout/lProcess2"/>
    <dgm:cxn modelId="{A0D9A14A-BCC8-464C-9F64-0F6009A501A0}" type="presParOf" srcId="{9917140C-7326-46C4-B12F-BF04FB80DC8F}" destId="{A2261E51-894C-4DBC-AD6A-6F574C6562D0}" srcOrd="1" destOrd="0" presId="urn:microsoft.com/office/officeart/2005/8/layout/lProcess2"/>
    <dgm:cxn modelId="{805A1E4D-D12E-4AE4-9B80-43B99502DB91}" type="presParOf" srcId="{9917140C-7326-46C4-B12F-BF04FB80DC8F}" destId="{5B706D39-C606-4024-9282-5B566D438DCA}" srcOrd="2" destOrd="0" presId="urn:microsoft.com/office/officeart/2005/8/layout/lProcess2"/>
    <dgm:cxn modelId="{C04C4C8B-FF27-45C8-BF1C-2A6EE09B3A6C}" type="presParOf" srcId="{9917140C-7326-46C4-B12F-BF04FB80DC8F}" destId="{FD75D4E5-7A00-4E6C-84DC-DBED5BCF7194}" srcOrd="3" destOrd="0" presId="urn:microsoft.com/office/officeart/2005/8/layout/lProcess2"/>
    <dgm:cxn modelId="{6651DBAE-EE51-410D-884B-174DBA22024D}" type="presParOf" srcId="{9917140C-7326-46C4-B12F-BF04FB80DC8F}" destId="{7AD20BDF-EFDD-43D2-BC75-6F5DC7748972}" srcOrd="4" destOrd="0" presId="urn:microsoft.com/office/officeart/2005/8/layout/lProcess2"/>
    <dgm:cxn modelId="{4D4A4FEE-E162-43E3-938B-9F17AD0A963B}" type="presParOf" srcId="{E684881D-FBCE-4415-BABC-05AF3D521A16}" destId="{FE256CF1-8C8B-4665-B2A7-DD3AF0351954}" srcOrd="3" destOrd="0" presId="urn:microsoft.com/office/officeart/2005/8/layout/lProcess2"/>
    <dgm:cxn modelId="{612DC641-7BE6-4F14-85D7-3882D37F148D}" type="presParOf" srcId="{E684881D-FBCE-4415-BABC-05AF3D521A16}" destId="{A1039E62-42FF-4ABC-A0BF-4EDE4F50CAE4}" srcOrd="4" destOrd="0" presId="urn:microsoft.com/office/officeart/2005/8/layout/lProcess2"/>
    <dgm:cxn modelId="{ADFCD0DA-BCD3-45A0-9CC6-7BBA9778A808}" type="presParOf" srcId="{A1039E62-42FF-4ABC-A0BF-4EDE4F50CAE4}" destId="{40D29E71-8B34-4112-AB7F-5110D55363AC}" srcOrd="0" destOrd="0" presId="urn:microsoft.com/office/officeart/2005/8/layout/lProcess2"/>
    <dgm:cxn modelId="{FBB075D8-3C8E-4960-B6DC-B7BD769A54DC}" type="presParOf" srcId="{A1039E62-42FF-4ABC-A0BF-4EDE4F50CAE4}" destId="{6C2F954C-C426-43F8-9435-F751D0EAFAFB}" srcOrd="1" destOrd="0" presId="urn:microsoft.com/office/officeart/2005/8/layout/lProcess2"/>
    <dgm:cxn modelId="{1A0417D7-F5F2-43C2-ADF7-8BE75166963F}" type="presParOf" srcId="{A1039E62-42FF-4ABC-A0BF-4EDE4F50CAE4}" destId="{61BC898E-6BC8-491C-B0BA-C1D1C66F6A1F}" srcOrd="2" destOrd="0" presId="urn:microsoft.com/office/officeart/2005/8/layout/lProcess2"/>
    <dgm:cxn modelId="{FFD4810E-0469-4914-A465-8D0661031D83}" type="presParOf" srcId="{61BC898E-6BC8-491C-B0BA-C1D1C66F6A1F}" destId="{A84B3BB3-99D0-4769-AD1F-79CAA11EF3B2}" srcOrd="0" destOrd="0" presId="urn:microsoft.com/office/officeart/2005/8/layout/lProcess2"/>
    <dgm:cxn modelId="{80630D80-B7BF-4FC1-8FE4-EC51AC570654}" type="presParOf" srcId="{A84B3BB3-99D0-4769-AD1F-79CAA11EF3B2}" destId="{35AFDB52-1E44-40F9-8957-C9C972188E63}" srcOrd="0" destOrd="0" presId="urn:microsoft.com/office/officeart/2005/8/layout/lProcess2"/>
    <dgm:cxn modelId="{FE7360F4-9828-4DFD-A6F4-2D7DA9F46E34}" type="presParOf" srcId="{A84B3BB3-99D0-4769-AD1F-79CAA11EF3B2}" destId="{8DC07C89-9856-480C-8C08-4C155CBAEEAC}" srcOrd="1" destOrd="0" presId="urn:microsoft.com/office/officeart/2005/8/layout/lProcess2"/>
    <dgm:cxn modelId="{4D3C8E56-7850-48D0-9395-861D39ED7FAC}" type="presParOf" srcId="{A84B3BB3-99D0-4769-AD1F-79CAA11EF3B2}" destId="{A6D389DA-1CC6-4502-8BF6-F7B25D389D32}" srcOrd="2" destOrd="0" presId="urn:microsoft.com/office/officeart/2005/8/layout/lProcess2"/>
    <dgm:cxn modelId="{E7FC5242-1C3D-4310-8C74-4FE45ED6807A}" type="presParOf" srcId="{A84B3BB3-99D0-4769-AD1F-79CAA11EF3B2}" destId="{3075024C-A288-4AC1-BE4D-347F98C31A49}" srcOrd="3" destOrd="0" presId="urn:microsoft.com/office/officeart/2005/8/layout/lProcess2"/>
    <dgm:cxn modelId="{0D977E4E-4FA4-420A-ADBE-0C221E7A7BD3}" type="presParOf" srcId="{A84B3BB3-99D0-4769-AD1F-79CAA11EF3B2}" destId="{56221158-CA46-493E-84C6-8F07A4EDF478}" srcOrd="4"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D47AD2-5732-4E98-B80A-F8B0D7677EA9}"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GB"/>
        </a:p>
      </dgm:t>
    </dgm:pt>
    <dgm:pt modelId="{A552233E-EBAC-4C6F-8FBA-F3274651A96C}">
      <dgm:prSet phldrT="[Text]"/>
      <dgm:spPr>
        <a:solidFill>
          <a:srgbClr val="3690A8"/>
        </a:solidFill>
      </dgm:spPr>
      <dgm:t>
        <a:bodyPr/>
        <a:lstStyle/>
        <a:p>
          <a:r>
            <a:rPr lang="en-GB" dirty="0">
              <a:solidFill>
                <a:schemeClr val="bg1"/>
              </a:solidFill>
              <a:latin typeface="+mn-lt"/>
              <a:ea typeface="Verdana" panose="020B0604030504040204" pitchFamily="34" charset="0"/>
            </a:rPr>
            <a:t>Common</a:t>
          </a:r>
          <a:r>
            <a:rPr lang="en-GB" dirty="0">
              <a:solidFill>
                <a:schemeClr val="tx1">
                  <a:lumMod val="65000"/>
                  <a:lumOff val="35000"/>
                </a:schemeClr>
              </a:solidFill>
              <a:latin typeface="+mn-lt"/>
              <a:ea typeface="Verdana" panose="020B0604030504040204" pitchFamily="34" charset="0"/>
            </a:rPr>
            <a:t> </a:t>
          </a:r>
          <a:r>
            <a:rPr lang="en-GB" dirty="0">
              <a:solidFill>
                <a:schemeClr val="bg1"/>
              </a:solidFill>
              <a:latin typeface="+mn-lt"/>
              <a:ea typeface="Verdana" panose="020B0604030504040204" pitchFamily="34" charset="0"/>
            </a:rPr>
            <a:t>Good</a:t>
          </a:r>
          <a:r>
            <a:rPr lang="en-GB" dirty="0">
              <a:solidFill>
                <a:schemeClr val="tx1">
                  <a:lumMod val="65000"/>
                  <a:lumOff val="35000"/>
                </a:schemeClr>
              </a:solidFill>
              <a:latin typeface="+mn-lt"/>
              <a:ea typeface="Verdana" panose="020B0604030504040204" pitchFamily="34" charset="0"/>
            </a:rPr>
            <a:t> </a:t>
          </a:r>
          <a:r>
            <a:rPr lang="en-GB" dirty="0">
              <a:solidFill>
                <a:schemeClr val="bg1"/>
              </a:solidFill>
              <a:latin typeface="+mn-lt"/>
              <a:ea typeface="Verdana" panose="020B0604030504040204" pitchFamily="34" charset="0"/>
            </a:rPr>
            <a:t>Funds</a:t>
          </a:r>
        </a:p>
      </dgm:t>
    </dgm:pt>
    <dgm:pt modelId="{C6B8CC8E-91A3-4E0F-9F7A-A5CF05E34D0E}" type="parTrans" cxnId="{6DF1E0B4-43BE-4A0F-9815-B41A02F30504}">
      <dgm:prSet/>
      <dgm:spPr/>
      <dgm:t>
        <a:bodyPr/>
        <a:lstStyle/>
        <a:p>
          <a:endParaRPr lang="en-GB">
            <a:solidFill>
              <a:schemeClr val="tx1">
                <a:lumMod val="65000"/>
                <a:lumOff val="35000"/>
              </a:schemeClr>
            </a:solidFill>
            <a:latin typeface="+mn-lt"/>
          </a:endParaRPr>
        </a:p>
      </dgm:t>
    </dgm:pt>
    <dgm:pt modelId="{844E8D06-C82B-4FD4-B34B-E280EE773B09}" type="sibTrans" cxnId="{6DF1E0B4-43BE-4A0F-9815-B41A02F30504}">
      <dgm:prSet/>
      <dgm:spPr/>
      <dgm:t>
        <a:bodyPr/>
        <a:lstStyle/>
        <a:p>
          <a:endParaRPr lang="en-GB">
            <a:solidFill>
              <a:schemeClr val="tx1">
                <a:lumMod val="65000"/>
                <a:lumOff val="35000"/>
              </a:schemeClr>
            </a:solidFill>
            <a:latin typeface="+mn-lt"/>
          </a:endParaRPr>
        </a:p>
      </dgm:t>
    </dgm:pt>
    <dgm:pt modelId="{99CDB698-158B-4070-89B3-F3E8AEF7E92B}">
      <dgm:prSet phldrT="[Text]" custT="1"/>
      <dgm:spPr>
        <a:solidFill>
          <a:schemeClr val="bg1">
            <a:lumMod val="85000"/>
            <a:alpha val="90000"/>
          </a:schemeClr>
        </a:solidFill>
      </dgm:spPr>
      <dgm:t>
        <a:bodyPr/>
        <a:lstStyle/>
        <a:p>
          <a:pPr marL="0" indent="0" algn="l"/>
          <a:endParaRPr lang="en-GB" sz="1600" dirty="0">
            <a:solidFill>
              <a:schemeClr val="tx1">
                <a:lumMod val="65000"/>
                <a:lumOff val="35000"/>
              </a:schemeClr>
            </a:solidFill>
            <a:latin typeface="+mn-lt"/>
          </a:endParaRPr>
        </a:p>
        <a:p>
          <a:pPr marL="0" indent="0" algn="l"/>
          <a:r>
            <a:rPr lang="en-GB" sz="1600" dirty="0">
              <a:solidFill>
                <a:schemeClr val="tx1">
                  <a:lumMod val="65000"/>
                  <a:lumOff val="35000"/>
                </a:schemeClr>
              </a:solidFill>
              <a:latin typeface="+mn-lt"/>
              <a:ea typeface="Verdana" panose="020B0604030504040204" pitchFamily="34" charset="0"/>
            </a:rPr>
            <a:t>12 Funds </a:t>
          </a:r>
        </a:p>
        <a:p>
          <a:pPr algn="l"/>
          <a:endParaRPr lang="en-GB" sz="1400" dirty="0">
            <a:solidFill>
              <a:schemeClr val="tx1">
                <a:lumMod val="65000"/>
                <a:lumOff val="35000"/>
              </a:schemeClr>
            </a:solidFill>
            <a:latin typeface="+mn-lt"/>
          </a:endParaRPr>
        </a:p>
      </dgm:t>
    </dgm:pt>
    <dgm:pt modelId="{C1C260F5-9204-4791-9F8A-A761381581CE}" type="parTrans" cxnId="{24A302DB-1560-462E-9894-F0BA6D433B5E}">
      <dgm:prSet/>
      <dgm:spPr/>
      <dgm:t>
        <a:bodyPr/>
        <a:lstStyle/>
        <a:p>
          <a:endParaRPr lang="en-GB">
            <a:solidFill>
              <a:schemeClr val="tx1">
                <a:lumMod val="65000"/>
                <a:lumOff val="35000"/>
              </a:schemeClr>
            </a:solidFill>
            <a:latin typeface="+mn-lt"/>
          </a:endParaRPr>
        </a:p>
      </dgm:t>
    </dgm:pt>
    <dgm:pt modelId="{EE5E398B-1DAF-4D3F-BCA4-CDF39C006C7D}" type="sibTrans" cxnId="{24A302DB-1560-462E-9894-F0BA6D433B5E}">
      <dgm:prSet/>
      <dgm:spPr/>
      <dgm:t>
        <a:bodyPr/>
        <a:lstStyle/>
        <a:p>
          <a:endParaRPr lang="en-GB">
            <a:solidFill>
              <a:schemeClr val="tx1">
                <a:lumMod val="65000"/>
                <a:lumOff val="35000"/>
              </a:schemeClr>
            </a:solidFill>
            <a:latin typeface="+mn-lt"/>
          </a:endParaRPr>
        </a:p>
      </dgm:t>
    </dgm:pt>
    <dgm:pt modelId="{65F08007-FBCD-4357-B5B7-FE18DC68A1CE}">
      <dgm:prSet phldrT="[Text]" custT="1"/>
      <dgm:spPr>
        <a:solidFill>
          <a:schemeClr val="bg1">
            <a:lumMod val="85000"/>
            <a:alpha val="90000"/>
          </a:schemeClr>
        </a:solidFill>
      </dgm:spPr>
      <dgm:t>
        <a:bodyPr/>
        <a:lstStyle/>
        <a:p>
          <a:r>
            <a:rPr lang="en-GB" sz="1400" dirty="0">
              <a:solidFill>
                <a:schemeClr val="tx1">
                  <a:lumMod val="65000"/>
                  <a:lumOff val="35000"/>
                </a:schemeClr>
              </a:solidFill>
              <a:latin typeface="+mn-lt"/>
              <a:ea typeface="Verdana" panose="020B0604030504040204" pitchFamily="34" charset="0"/>
            </a:rPr>
            <a:t>Total Net Assets £20.3m</a:t>
          </a:r>
        </a:p>
        <a:p>
          <a:r>
            <a:rPr lang="en-GB" sz="1400" dirty="0">
              <a:solidFill>
                <a:schemeClr val="tx1">
                  <a:lumMod val="65000"/>
                  <a:lumOff val="35000"/>
                </a:schemeClr>
              </a:solidFill>
              <a:latin typeface="+mn-lt"/>
              <a:ea typeface="Verdana" panose="020B0604030504040204" pitchFamily="34" charset="0"/>
            </a:rPr>
            <a:t>Fixed Assets £17.5m</a:t>
          </a:r>
        </a:p>
        <a:p>
          <a:r>
            <a:rPr lang="en-GB" sz="1400" dirty="0">
              <a:solidFill>
                <a:schemeClr val="tx1">
                  <a:lumMod val="65000"/>
                  <a:lumOff val="35000"/>
                </a:schemeClr>
              </a:solidFill>
              <a:latin typeface="+mn-lt"/>
              <a:ea typeface="Verdana" panose="020B0604030504040204" pitchFamily="34" charset="0"/>
            </a:rPr>
            <a:t>Investments £2.7m</a:t>
          </a:r>
        </a:p>
      </dgm:t>
    </dgm:pt>
    <dgm:pt modelId="{D0C9AD4B-8839-4CC5-992D-74EC4B4339F7}" type="parTrans" cxnId="{2BA51C44-8A31-4BB8-81FA-C3C694D09525}">
      <dgm:prSet/>
      <dgm:spPr/>
      <dgm:t>
        <a:bodyPr/>
        <a:lstStyle/>
        <a:p>
          <a:endParaRPr lang="en-GB">
            <a:solidFill>
              <a:schemeClr val="tx1">
                <a:lumMod val="65000"/>
                <a:lumOff val="35000"/>
              </a:schemeClr>
            </a:solidFill>
            <a:latin typeface="+mn-lt"/>
          </a:endParaRPr>
        </a:p>
      </dgm:t>
    </dgm:pt>
    <dgm:pt modelId="{47C46579-AAF9-4738-93E5-825646ECDB8D}" type="sibTrans" cxnId="{2BA51C44-8A31-4BB8-81FA-C3C694D09525}">
      <dgm:prSet/>
      <dgm:spPr/>
      <dgm:t>
        <a:bodyPr/>
        <a:lstStyle/>
        <a:p>
          <a:endParaRPr lang="en-GB">
            <a:solidFill>
              <a:schemeClr val="tx1">
                <a:lumMod val="65000"/>
                <a:lumOff val="35000"/>
              </a:schemeClr>
            </a:solidFill>
            <a:latin typeface="+mn-lt"/>
          </a:endParaRPr>
        </a:p>
      </dgm:t>
    </dgm:pt>
    <dgm:pt modelId="{91EBF763-BAE4-4CE2-ACC8-C2619B4142BA}">
      <dgm:prSet phldrT="[Text]"/>
      <dgm:spPr>
        <a:solidFill>
          <a:srgbClr val="3690A8"/>
        </a:solidFill>
      </dgm:spPr>
      <dgm:t>
        <a:bodyPr/>
        <a:lstStyle/>
        <a:p>
          <a:r>
            <a:rPr lang="en-GB" dirty="0">
              <a:solidFill>
                <a:schemeClr val="bg1"/>
              </a:solidFill>
              <a:latin typeface="+mn-lt"/>
              <a:ea typeface="Verdana" panose="020B0604030504040204" pitchFamily="34" charset="0"/>
            </a:rPr>
            <a:t>Trust</a:t>
          </a:r>
          <a:r>
            <a:rPr lang="en-GB" dirty="0">
              <a:solidFill>
                <a:schemeClr val="tx1">
                  <a:lumMod val="65000"/>
                  <a:lumOff val="35000"/>
                </a:schemeClr>
              </a:solidFill>
              <a:latin typeface="+mn-lt"/>
              <a:ea typeface="Verdana" panose="020B0604030504040204" pitchFamily="34" charset="0"/>
            </a:rPr>
            <a:t> </a:t>
          </a:r>
          <a:r>
            <a:rPr lang="en-GB" dirty="0">
              <a:solidFill>
                <a:schemeClr val="bg1"/>
              </a:solidFill>
              <a:latin typeface="+mn-lt"/>
              <a:ea typeface="Verdana" panose="020B0604030504040204" pitchFamily="34" charset="0"/>
            </a:rPr>
            <a:t>Funds</a:t>
          </a:r>
        </a:p>
      </dgm:t>
    </dgm:pt>
    <dgm:pt modelId="{FADE7516-3E76-4E56-80B6-7FE9C939DB57}" type="parTrans" cxnId="{EE182220-82B7-4B87-9C19-753ED75C2A4C}">
      <dgm:prSet/>
      <dgm:spPr/>
      <dgm:t>
        <a:bodyPr/>
        <a:lstStyle/>
        <a:p>
          <a:endParaRPr lang="en-GB">
            <a:solidFill>
              <a:schemeClr val="tx1">
                <a:lumMod val="65000"/>
                <a:lumOff val="35000"/>
              </a:schemeClr>
            </a:solidFill>
            <a:latin typeface="+mn-lt"/>
          </a:endParaRPr>
        </a:p>
      </dgm:t>
    </dgm:pt>
    <dgm:pt modelId="{64752FC7-6590-4F26-B864-0DB5E9F55BB4}" type="sibTrans" cxnId="{EE182220-82B7-4B87-9C19-753ED75C2A4C}">
      <dgm:prSet/>
      <dgm:spPr/>
      <dgm:t>
        <a:bodyPr/>
        <a:lstStyle/>
        <a:p>
          <a:endParaRPr lang="en-GB">
            <a:solidFill>
              <a:schemeClr val="tx1">
                <a:lumMod val="65000"/>
                <a:lumOff val="35000"/>
              </a:schemeClr>
            </a:solidFill>
            <a:latin typeface="+mn-lt"/>
          </a:endParaRPr>
        </a:p>
      </dgm:t>
    </dgm:pt>
    <dgm:pt modelId="{3E5CB4A2-A71B-4264-B330-630E0B496B6A}">
      <dgm:prSet phldrT="[Text]" custT="1"/>
      <dgm:spPr>
        <a:solidFill>
          <a:schemeClr val="bg1">
            <a:lumMod val="85000"/>
            <a:alpha val="90000"/>
          </a:schemeClr>
        </a:solidFill>
      </dgm:spPr>
      <dgm:t>
        <a:bodyPr/>
        <a:lstStyle/>
        <a:p>
          <a:pPr algn="l"/>
          <a:r>
            <a:rPr lang="en-GB" sz="1400" dirty="0">
              <a:solidFill>
                <a:schemeClr val="tx1">
                  <a:lumMod val="65000"/>
                  <a:lumOff val="35000"/>
                </a:schemeClr>
              </a:solidFill>
              <a:latin typeface="+mn-lt"/>
              <a:ea typeface="Verdana" panose="020B0604030504040204" pitchFamily="34" charset="0"/>
            </a:rPr>
            <a:t>	4 Charities</a:t>
          </a:r>
        </a:p>
        <a:p>
          <a:pPr algn="l"/>
          <a:r>
            <a:rPr lang="en-GB" sz="1400" dirty="0">
              <a:solidFill>
                <a:schemeClr val="tx1">
                  <a:lumMod val="65000"/>
                  <a:lumOff val="35000"/>
                </a:schemeClr>
              </a:solidFill>
              <a:latin typeface="+mn-lt"/>
              <a:ea typeface="Verdana" panose="020B0604030504040204" pitchFamily="34" charset="0"/>
            </a:rPr>
            <a:t>1 set of Accounts consolidating the 4 OSCR registered Charities</a:t>
          </a:r>
        </a:p>
        <a:p>
          <a:pPr algn="l"/>
          <a:r>
            <a:rPr lang="en-GB" sz="1400" dirty="0">
              <a:solidFill>
                <a:schemeClr val="tx1">
                  <a:lumMod val="65000"/>
                  <a:lumOff val="35000"/>
                </a:schemeClr>
              </a:solidFill>
              <a:latin typeface="+mn-lt"/>
              <a:ea typeface="Verdana" panose="020B0604030504040204" pitchFamily="34" charset="0"/>
            </a:rPr>
            <a:t>40 Non-Registered Funds included in the Group Accounts</a:t>
          </a:r>
        </a:p>
      </dgm:t>
    </dgm:pt>
    <dgm:pt modelId="{5A325ACA-8993-4595-86AC-4701976410CB}" type="parTrans" cxnId="{5E0AD3AC-D59F-4C47-B7D7-3E81DA493418}">
      <dgm:prSet/>
      <dgm:spPr/>
      <dgm:t>
        <a:bodyPr/>
        <a:lstStyle/>
        <a:p>
          <a:endParaRPr lang="en-GB">
            <a:solidFill>
              <a:schemeClr val="tx1">
                <a:lumMod val="65000"/>
                <a:lumOff val="35000"/>
              </a:schemeClr>
            </a:solidFill>
            <a:latin typeface="+mn-lt"/>
          </a:endParaRPr>
        </a:p>
      </dgm:t>
    </dgm:pt>
    <dgm:pt modelId="{85D84AE5-32AB-41DD-A2E3-5F0E5F8723A7}" type="sibTrans" cxnId="{5E0AD3AC-D59F-4C47-B7D7-3E81DA493418}">
      <dgm:prSet/>
      <dgm:spPr/>
      <dgm:t>
        <a:bodyPr/>
        <a:lstStyle/>
        <a:p>
          <a:endParaRPr lang="en-GB">
            <a:solidFill>
              <a:schemeClr val="tx1">
                <a:lumMod val="65000"/>
                <a:lumOff val="35000"/>
              </a:schemeClr>
            </a:solidFill>
            <a:latin typeface="+mn-lt"/>
          </a:endParaRPr>
        </a:p>
      </dgm:t>
    </dgm:pt>
    <dgm:pt modelId="{E1952D3B-A8FE-47F0-97AD-720C544A7A19}">
      <dgm:prSet phldrT="[Text]" custT="1"/>
      <dgm:spPr>
        <a:solidFill>
          <a:schemeClr val="bg1">
            <a:lumMod val="85000"/>
            <a:alpha val="90000"/>
          </a:schemeClr>
        </a:solidFill>
      </dgm:spPr>
      <dgm:t>
        <a:bodyPr/>
        <a:lstStyle/>
        <a:p>
          <a:r>
            <a:rPr lang="en-GB" sz="1400" dirty="0">
              <a:solidFill>
                <a:schemeClr val="tx1">
                  <a:lumMod val="65000"/>
                  <a:lumOff val="35000"/>
                </a:schemeClr>
              </a:solidFill>
              <a:latin typeface="+mn-lt"/>
              <a:ea typeface="Verdana" panose="020B0604030504040204" pitchFamily="34" charset="0"/>
            </a:rPr>
            <a:t>Total Net Assets £5.9m</a:t>
          </a:r>
        </a:p>
        <a:p>
          <a:r>
            <a:rPr lang="en-GB" sz="1400" dirty="0">
              <a:solidFill>
                <a:schemeClr val="tx1">
                  <a:lumMod val="65000"/>
                  <a:lumOff val="35000"/>
                </a:schemeClr>
              </a:solidFill>
              <a:latin typeface="+mn-lt"/>
              <a:ea typeface="Verdana" panose="020B0604030504040204" pitchFamily="34" charset="0"/>
            </a:rPr>
            <a:t>Fixed Assets £2.7m </a:t>
          </a:r>
          <a:br>
            <a:rPr lang="en-GB" sz="1400" dirty="0">
              <a:solidFill>
                <a:schemeClr val="tx1">
                  <a:lumMod val="65000"/>
                  <a:lumOff val="35000"/>
                </a:schemeClr>
              </a:solidFill>
              <a:latin typeface="+mn-lt"/>
              <a:ea typeface="Verdana" panose="020B0604030504040204" pitchFamily="34" charset="0"/>
            </a:rPr>
          </a:br>
          <a:r>
            <a:rPr lang="en-GB" sz="1400" i="1" dirty="0">
              <a:solidFill>
                <a:schemeClr val="tx1">
                  <a:lumMod val="65000"/>
                  <a:lumOff val="35000"/>
                </a:schemeClr>
              </a:solidFill>
              <a:latin typeface="+mn-lt"/>
              <a:ea typeface="Verdana" panose="020B0604030504040204" pitchFamily="34" charset="0"/>
            </a:rPr>
            <a:t>(mainly Ormiston &amp; Chambers Institutions)</a:t>
          </a:r>
        </a:p>
        <a:p>
          <a:r>
            <a:rPr lang="en-GB" sz="1400" dirty="0">
              <a:solidFill>
                <a:schemeClr val="tx1">
                  <a:lumMod val="65000"/>
                  <a:lumOff val="35000"/>
                </a:schemeClr>
              </a:solidFill>
              <a:latin typeface="+mn-lt"/>
              <a:ea typeface="Verdana" panose="020B0604030504040204" pitchFamily="34" charset="0"/>
            </a:rPr>
            <a:t>Investments £2.5m</a:t>
          </a:r>
        </a:p>
        <a:p>
          <a:r>
            <a:rPr lang="en-GB" sz="1400" dirty="0">
              <a:solidFill>
                <a:schemeClr val="tx1">
                  <a:lumMod val="65000"/>
                  <a:lumOff val="35000"/>
                </a:schemeClr>
              </a:solidFill>
              <a:latin typeface="+mn-lt"/>
              <a:ea typeface="Verdana" panose="020B0604030504040204" pitchFamily="34" charset="0"/>
            </a:rPr>
            <a:t>Cash with SBC £0.7m</a:t>
          </a:r>
        </a:p>
      </dgm:t>
    </dgm:pt>
    <dgm:pt modelId="{5655BBBD-09F7-4AC2-9D56-C39334402734}" type="parTrans" cxnId="{9A84EF46-2495-419A-9D28-E36BFADCDD22}">
      <dgm:prSet/>
      <dgm:spPr/>
      <dgm:t>
        <a:bodyPr/>
        <a:lstStyle/>
        <a:p>
          <a:endParaRPr lang="en-GB">
            <a:solidFill>
              <a:schemeClr val="tx1">
                <a:lumMod val="65000"/>
                <a:lumOff val="35000"/>
              </a:schemeClr>
            </a:solidFill>
            <a:latin typeface="+mn-lt"/>
          </a:endParaRPr>
        </a:p>
      </dgm:t>
    </dgm:pt>
    <dgm:pt modelId="{3CB26C34-36AE-4576-85C5-56AA51EBD54A}" type="sibTrans" cxnId="{9A84EF46-2495-419A-9D28-E36BFADCDD22}">
      <dgm:prSet/>
      <dgm:spPr/>
      <dgm:t>
        <a:bodyPr/>
        <a:lstStyle/>
        <a:p>
          <a:endParaRPr lang="en-GB">
            <a:solidFill>
              <a:schemeClr val="tx1">
                <a:lumMod val="65000"/>
                <a:lumOff val="35000"/>
              </a:schemeClr>
            </a:solidFill>
            <a:latin typeface="+mn-lt"/>
          </a:endParaRPr>
        </a:p>
      </dgm:t>
    </dgm:pt>
    <dgm:pt modelId="{833CF5F7-34B6-436D-9FE8-1B0FB55270CD}" type="pres">
      <dgm:prSet presAssocID="{35D47AD2-5732-4E98-B80A-F8B0D7677EA9}" presName="list" presStyleCnt="0">
        <dgm:presLayoutVars>
          <dgm:dir/>
          <dgm:animLvl val="lvl"/>
        </dgm:presLayoutVars>
      </dgm:prSet>
      <dgm:spPr/>
    </dgm:pt>
    <dgm:pt modelId="{306C3F2A-28DF-46D3-9575-08345A34510D}" type="pres">
      <dgm:prSet presAssocID="{A552233E-EBAC-4C6F-8FBA-F3274651A96C}" presName="posSpace" presStyleCnt="0"/>
      <dgm:spPr/>
    </dgm:pt>
    <dgm:pt modelId="{E3DBB2B6-7971-4450-944E-C044E8460368}" type="pres">
      <dgm:prSet presAssocID="{A552233E-EBAC-4C6F-8FBA-F3274651A96C}" presName="vertFlow" presStyleCnt="0"/>
      <dgm:spPr/>
    </dgm:pt>
    <dgm:pt modelId="{7AC4F324-D01B-4A4F-B4D8-58597F811430}" type="pres">
      <dgm:prSet presAssocID="{A552233E-EBAC-4C6F-8FBA-F3274651A96C}" presName="topSpace" presStyleCnt="0"/>
      <dgm:spPr/>
    </dgm:pt>
    <dgm:pt modelId="{D3D92A9E-60AF-410D-B672-29AB8D7138D7}" type="pres">
      <dgm:prSet presAssocID="{A552233E-EBAC-4C6F-8FBA-F3274651A96C}" presName="firstComp" presStyleCnt="0"/>
      <dgm:spPr/>
    </dgm:pt>
    <dgm:pt modelId="{D7F826E0-FBDE-499E-8FB4-793607CC7408}" type="pres">
      <dgm:prSet presAssocID="{A552233E-EBAC-4C6F-8FBA-F3274651A96C}" presName="firstChild" presStyleLbl="bgAccFollowNode1" presStyleIdx="0" presStyleCnt="4" custScaleX="116323" custScaleY="86470" custLinFactNeighborX="-187" custLinFactNeighborY="3567"/>
      <dgm:spPr/>
    </dgm:pt>
    <dgm:pt modelId="{628A7B6F-DE9C-4DD5-9B0B-29CA5CD8BAD5}" type="pres">
      <dgm:prSet presAssocID="{A552233E-EBAC-4C6F-8FBA-F3274651A96C}" presName="firstChildTx" presStyleLbl="bgAccFollowNode1" presStyleIdx="0" presStyleCnt="4">
        <dgm:presLayoutVars>
          <dgm:bulletEnabled val="1"/>
        </dgm:presLayoutVars>
      </dgm:prSet>
      <dgm:spPr/>
    </dgm:pt>
    <dgm:pt modelId="{D21C996F-1A11-4A72-9F4B-C59EB351CB93}" type="pres">
      <dgm:prSet presAssocID="{65F08007-FBCD-4357-B5B7-FE18DC68A1CE}" presName="comp" presStyleCnt="0"/>
      <dgm:spPr/>
    </dgm:pt>
    <dgm:pt modelId="{5E0827B4-183A-4ACA-B4E3-0BAB430F6985}" type="pres">
      <dgm:prSet presAssocID="{65F08007-FBCD-4357-B5B7-FE18DC68A1CE}" presName="child" presStyleLbl="bgAccFollowNode1" presStyleIdx="1" presStyleCnt="4" custScaleX="116304" custScaleY="90489" custLinFactNeighborX="-218" custLinFactNeighborY="12204"/>
      <dgm:spPr/>
    </dgm:pt>
    <dgm:pt modelId="{917DD937-6C72-4091-8DDC-E238735BB0EB}" type="pres">
      <dgm:prSet presAssocID="{65F08007-FBCD-4357-B5B7-FE18DC68A1CE}" presName="childTx" presStyleLbl="bgAccFollowNode1" presStyleIdx="1" presStyleCnt="4">
        <dgm:presLayoutVars>
          <dgm:bulletEnabled val="1"/>
        </dgm:presLayoutVars>
      </dgm:prSet>
      <dgm:spPr/>
    </dgm:pt>
    <dgm:pt modelId="{85738FA2-A32B-425D-B661-41F46288517C}" type="pres">
      <dgm:prSet presAssocID="{A552233E-EBAC-4C6F-8FBA-F3274651A96C}" presName="negSpace" presStyleCnt="0"/>
      <dgm:spPr/>
    </dgm:pt>
    <dgm:pt modelId="{32D68A49-51C7-4B1C-9B8C-BFBF91F960E3}" type="pres">
      <dgm:prSet presAssocID="{A552233E-EBAC-4C6F-8FBA-F3274651A96C}" presName="circle" presStyleLbl="node1" presStyleIdx="0" presStyleCnt="2" custLinFactNeighborX="-11627" custLinFactNeighborY="-35700"/>
      <dgm:spPr/>
    </dgm:pt>
    <dgm:pt modelId="{257DC15A-9326-4DDE-8910-1969F80F5707}" type="pres">
      <dgm:prSet presAssocID="{844E8D06-C82B-4FD4-B34B-E280EE773B09}" presName="transSpace" presStyleCnt="0"/>
      <dgm:spPr/>
    </dgm:pt>
    <dgm:pt modelId="{C5C6F12C-EC54-4FAE-A3D4-BF09D471192C}" type="pres">
      <dgm:prSet presAssocID="{91EBF763-BAE4-4CE2-ACC8-C2619B4142BA}" presName="posSpace" presStyleCnt="0"/>
      <dgm:spPr/>
    </dgm:pt>
    <dgm:pt modelId="{6B59FF25-21D2-4162-99CE-CFE3339C31F1}" type="pres">
      <dgm:prSet presAssocID="{91EBF763-BAE4-4CE2-ACC8-C2619B4142BA}" presName="vertFlow" presStyleCnt="0"/>
      <dgm:spPr/>
    </dgm:pt>
    <dgm:pt modelId="{49DEBE51-AD70-4E7B-B46C-F94FF342A1AF}" type="pres">
      <dgm:prSet presAssocID="{91EBF763-BAE4-4CE2-ACC8-C2619B4142BA}" presName="topSpace" presStyleCnt="0"/>
      <dgm:spPr/>
    </dgm:pt>
    <dgm:pt modelId="{B6A7A979-BE1D-4C6E-B3C8-C9971593AE9F}" type="pres">
      <dgm:prSet presAssocID="{91EBF763-BAE4-4CE2-ACC8-C2619B4142BA}" presName="firstComp" presStyleCnt="0"/>
      <dgm:spPr/>
    </dgm:pt>
    <dgm:pt modelId="{AA01CE46-0BAE-4CF1-A981-115EA3F9EA09}" type="pres">
      <dgm:prSet presAssocID="{91EBF763-BAE4-4CE2-ACC8-C2619B4142BA}" presName="firstChild" presStyleLbl="bgAccFollowNode1" presStyleIdx="2" presStyleCnt="4" custScaleX="120046" custScaleY="87806" custLinFactNeighborX="-23004" custLinFactNeighborY="2087"/>
      <dgm:spPr/>
    </dgm:pt>
    <dgm:pt modelId="{0687574E-774C-494B-B0D3-6D6D7868FD8A}" type="pres">
      <dgm:prSet presAssocID="{91EBF763-BAE4-4CE2-ACC8-C2619B4142BA}" presName="firstChildTx" presStyleLbl="bgAccFollowNode1" presStyleIdx="2" presStyleCnt="4">
        <dgm:presLayoutVars>
          <dgm:bulletEnabled val="1"/>
        </dgm:presLayoutVars>
      </dgm:prSet>
      <dgm:spPr/>
    </dgm:pt>
    <dgm:pt modelId="{2BFB9536-41EB-4046-BE09-39897A379FFB}" type="pres">
      <dgm:prSet presAssocID="{E1952D3B-A8FE-47F0-97AD-720C544A7A19}" presName="comp" presStyleCnt="0"/>
      <dgm:spPr/>
    </dgm:pt>
    <dgm:pt modelId="{D2237D50-7016-417D-B5C1-8AAA6C32576F}" type="pres">
      <dgm:prSet presAssocID="{E1952D3B-A8FE-47F0-97AD-720C544A7A19}" presName="child" presStyleLbl="bgAccFollowNode1" presStyleIdx="3" presStyleCnt="4" custScaleX="114488" custScaleY="98060" custLinFactNeighborX="-23235" custLinFactNeighborY="12214"/>
      <dgm:spPr/>
    </dgm:pt>
    <dgm:pt modelId="{7253AC66-7B9C-4A57-80D9-6D7B990620D4}" type="pres">
      <dgm:prSet presAssocID="{E1952D3B-A8FE-47F0-97AD-720C544A7A19}" presName="childTx" presStyleLbl="bgAccFollowNode1" presStyleIdx="3" presStyleCnt="4">
        <dgm:presLayoutVars>
          <dgm:bulletEnabled val="1"/>
        </dgm:presLayoutVars>
      </dgm:prSet>
      <dgm:spPr/>
    </dgm:pt>
    <dgm:pt modelId="{72DD9D7B-6557-43A1-BE42-D86D39DBA15F}" type="pres">
      <dgm:prSet presAssocID="{91EBF763-BAE4-4CE2-ACC8-C2619B4142BA}" presName="negSpace" presStyleCnt="0"/>
      <dgm:spPr/>
    </dgm:pt>
    <dgm:pt modelId="{E96E2D1D-ECC0-41FD-8570-BBD735B2F350}" type="pres">
      <dgm:prSet presAssocID="{91EBF763-BAE4-4CE2-ACC8-C2619B4142BA}" presName="circle" presStyleLbl="node1" presStyleIdx="1" presStyleCnt="2" custLinFactNeighborX="-29093" custLinFactNeighborY="-40087"/>
      <dgm:spPr/>
    </dgm:pt>
  </dgm:ptLst>
  <dgm:cxnLst>
    <dgm:cxn modelId="{F6362A09-EB82-49AF-98A2-55034459624C}" type="presOf" srcId="{99CDB698-158B-4070-89B3-F3E8AEF7E92B}" destId="{D7F826E0-FBDE-499E-8FB4-793607CC7408}" srcOrd="0" destOrd="0" presId="urn:microsoft.com/office/officeart/2005/8/layout/hList9"/>
    <dgm:cxn modelId="{EE182220-82B7-4B87-9C19-753ED75C2A4C}" srcId="{35D47AD2-5732-4E98-B80A-F8B0D7677EA9}" destId="{91EBF763-BAE4-4CE2-ACC8-C2619B4142BA}" srcOrd="1" destOrd="0" parTransId="{FADE7516-3E76-4E56-80B6-7FE9C939DB57}" sibTransId="{64752FC7-6590-4F26-B864-0DB5E9F55BB4}"/>
    <dgm:cxn modelId="{096D8037-3F26-4046-97CD-14CADD38BAE8}" type="presOf" srcId="{E1952D3B-A8FE-47F0-97AD-720C544A7A19}" destId="{7253AC66-7B9C-4A57-80D9-6D7B990620D4}" srcOrd="1" destOrd="0" presId="urn:microsoft.com/office/officeart/2005/8/layout/hList9"/>
    <dgm:cxn modelId="{75E98063-D8BB-4DA4-B68D-D0F42C7CAFD6}" type="presOf" srcId="{65F08007-FBCD-4357-B5B7-FE18DC68A1CE}" destId="{917DD937-6C72-4091-8DDC-E238735BB0EB}" srcOrd="1" destOrd="0" presId="urn:microsoft.com/office/officeart/2005/8/layout/hList9"/>
    <dgm:cxn modelId="{A9F3CE63-C340-4694-83F3-C2CFC0C787C7}" type="presOf" srcId="{91EBF763-BAE4-4CE2-ACC8-C2619B4142BA}" destId="{E96E2D1D-ECC0-41FD-8570-BBD735B2F350}" srcOrd="0" destOrd="0" presId="urn:microsoft.com/office/officeart/2005/8/layout/hList9"/>
    <dgm:cxn modelId="{2BA51C44-8A31-4BB8-81FA-C3C694D09525}" srcId="{A552233E-EBAC-4C6F-8FBA-F3274651A96C}" destId="{65F08007-FBCD-4357-B5B7-FE18DC68A1CE}" srcOrd="1" destOrd="0" parTransId="{D0C9AD4B-8839-4CC5-992D-74EC4B4339F7}" sibTransId="{47C46579-AAF9-4738-93E5-825646ECDB8D}"/>
    <dgm:cxn modelId="{9A84EF46-2495-419A-9D28-E36BFADCDD22}" srcId="{91EBF763-BAE4-4CE2-ACC8-C2619B4142BA}" destId="{E1952D3B-A8FE-47F0-97AD-720C544A7A19}" srcOrd="1" destOrd="0" parTransId="{5655BBBD-09F7-4AC2-9D56-C39334402734}" sibTransId="{3CB26C34-36AE-4576-85C5-56AA51EBD54A}"/>
    <dgm:cxn modelId="{AAEE9970-F66D-4D7B-939A-A08D943791B5}" type="presOf" srcId="{3E5CB4A2-A71B-4264-B330-630E0B496B6A}" destId="{0687574E-774C-494B-B0D3-6D6D7868FD8A}" srcOrd="1" destOrd="0" presId="urn:microsoft.com/office/officeart/2005/8/layout/hList9"/>
    <dgm:cxn modelId="{4443DC7B-819F-486D-9FD5-F1D770636DFD}" type="presOf" srcId="{35D47AD2-5732-4E98-B80A-F8B0D7677EA9}" destId="{833CF5F7-34B6-436D-9FE8-1B0FB55270CD}" srcOrd="0" destOrd="0" presId="urn:microsoft.com/office/officeart/2005/8/layout/hList9"/>
    <dgm:cxn modelId="{F9AC0797-1B28-407B-8078-37E0B9B408B6}" type="presOf" srcId="{A552233E-EBAC-4C6F-8FBA-F3274651A96C}" destId="{32D68A49-51C7-4B1C-9B8C-BFBF91F960E3}" srcOrd="0" destOrd="0" presId="urn:microsoft.com/office/officeart/2005/8/layout/hList9"/>
    <dgm:cxn modelId="{9242899B-F342-43EE-B55B-146BC24FE855}" type="presOf" srcId="{65F08007-FBCD-4357-B5B7-FE18DC68A1CE}" destId="{5E0827B4-183A-4ACA-B4E3-0BAB430F6985}" srcOrd="0" destOrd="0" presId="urn:microsoft.com/office/officeart/2005/8/layout/hList9"/>
    <dgm:cxn modelId="{5E0AD3AC-D59F-4C47-B7D7-3E81DA493418}" srcId="{91EBF763-BAE4-4CE2-ACC8-C2619B4142BA}" destId="{3E5CB4A2-A71B-4264-B330-630E0B496B6A}" srcOrd="0" destOrd="0" parTransId="{5A325ACA-8993-4595-86AC-4701976410CB}" sibTransId="{85D84AE5-32AB-41DD-A2E3-5F0E5F8723A7}"/>
    <dgm:cxn modelId="{6DF1E0B4-43BE-4A0F-9815-B41A02F30504}" srcId="{35D47AD2-5732-4E98-B80A-F8B0D7677EA9}" destId="{A552233E-EBAC-4C6F-8FBA-F3274651A96C}" srcOrd="0" destOrd="0" parTransId="{C6B8CC8E-91A3-4E0F-9F7A-A5CF05E34D0E}" sibTransId="{844E8D06-C82B-4FD4-B34B-E280EE773B09}"/>
    <dgm:cxn modelId="{A4EAA8BE-FF83-421C-8039-49E29F292DB7}" type="presOf" srcId="{99CDB698-158B-4070-89B3-F3E8AEF7E92B}" destId="{628A7B6F-DE9C-4DD5-9B0B-29CA5CD8BAD5}" srcOrd="1" destOrd="0" presId="urn:microsoft.com/office/officeart/2005/8/layout/hList9"/>
    <dgm:cxn modelId="{41131BCF-BB53-4A7C-AFC7-2FFBCB84C7F0}" type="presOf" srcId="{E1952D3B-A8FE-47F0-97AD-720C544A7A19}" destId="{D2237D50-7016-417D-B5C1-8AAA6C32576F}" srcOrd="0" destOrd="0" presId="urn:microsoft.com/office/officeart/2005/8/layout/hList9"/>
    <dgm:cxn modelId="{24A302DB-1560-462E-9894-F0BA6D433B5E}" srcId="{A552233E-EBAC-4C6F-8FBA-F3274651A96C}" destId="{99CDB698-158B-4070-89B3-F3E8AEF7E92B}" srcOrd="0" destOrd="0" parTransId="{C1C260F5-9204-4791-9F8A-A761381581CE}" sibTransId="{EE5E398B-1DAF-4D3F-BCA4-CDF39C006C7D}"/>
    <dgm:cxn modelId="{19F795E0-49BB-4423-8450-44592CC75A2C}" type="presOf" srcId="{3E5CB4A2-A71B-4264-B330-630E0B496B6A}" destId="{AA01CE46-0BAE-4CF1-A981-115EA3F9EA09}" srcOrd="0" destOrd="0" presId="urn:microsoft.com/office/officeart/2005/8/layout/hList9"/>
    <dgm:cxn modelId="{9ECC3D16-7BDB-4DE8-8F64-FF2C2AACDB98}" type="presParOf" srcId="{833CF5F7-34B6-436D-9FE8-1B0FB55270CD}" destId="{306C3F2A-28DF-46D3-9575-08345A34510D}" srcOrd="0" destOrd="0" presId="urn:microsoft.com/office/officeart/2005/8/layout/hList9"/>
    <dgm:cxn modelId="{1DB5F84B-4750-4D5E-88AA-0935C1BF5932}" type="presParOf" srcId="{833CF5F7-34B6-436D-9FE8-1B0FB55270CD}" destId="{E3DBB2B6-7971-4450-944E-C044E8460368}" srcOrd="1" destOrd="0" presId="urn:microsoft.com/office/officeart/2005/8/layout/hList9"/>
    <dgm:cxn modelId="{1C5593A4-F9AA-479D-85FA-F62BE947A7F0}" type="presParOf" srcId="{E3DBB2B6-7971-4450-944E-C044E8460368}" destId="{7AC4F324-D01B-4A4F-B4D8-58597F811430}" srcOrd="0" destOrd="0" presId="urn:microsoft.com/office/officeart/2005/8/layout/hList9"/>
    <dgm:cxn modelId="{D7CBE73F-C60F-4E0D-B015-EC782BC9734E}" type="presParOf" srcId="{E3DBB2B6-7971-4450-944E-C044E8460368}" destId="{D3D92A9E-60AF-410D-B672-29AB8D7138D7}" srcOrd="1" destOrd="0" presId="urn:microsoft.com/office/officeart/2005/8/layout/hList9"/>
    <dgm:cxn modelId="{6288ACF4-A066-4B3F-9BE0-EFD172F9A82E}" type="presParOf" srcId="{D3D92A9E-60AF-410D-B672-29AB8D7138D7}" destId="{D7F826E0-FBDE-499E-8FB4-793607CC7408}" srcOrd="0" destOrd="0" presId="urn:microsoft.com/office/officeart/2005/8/layout/hList9"/>
    <dgm:cxn modelId="{FDCFCEBE-09EA-4B12-8B1F-123D7606DE6E}" type="presParOf" srcId="{D3D92A9E-60AF-410D-B672-29AB8D7138D7}" destId="{628A7B6F-DE9C-4DD5-9B0B-29CA5CD8BAD5}" srcOrd="1" destOrd="0" presId="urn:microsoft.com/office/officeart/2005/8/layout/hList9"/>
    <dgm:cxn modelId="{D0B4C83D-87CD-44CE-B709-4E5799100AF3}" type="presParOf" srcId="{E3DBB2B6-7971-4450-944E-C044E8460368}" destId="{D21C996F-1A11-4A72-9F4B-C59EB351CB93}" srcOrd="2" destOrd="0" presId="urn:microsoft.com/office/officeart/2005/8/layout/hList9"/>
    <dgm:cxn modelId="{D3481475-3EE3-4D82-B20E-056F165819B3}" type="presParOf" srcId="{D21C996F-1A11-4A72-9F4B-C59EB351CB93}" destId="{5E0827B4-183A-4ACA-B4E3-0BAB430F6985}" srcOrd="0" destOrd="0" presId="urn:microsoft.com/office/officeart/2005/8/layout/hList9"/>
    <dgm:cxn modelId="{67786F63-D85E-4814-BE83-91221719DF96}" type="presParOf" srcId="{D21C996F-1A11-4A72-9F4B-C59EB351CB93}" destId="{917DD937-6C72-4091-8DDC-E238735BB0EB}" srcOrd="1" destOrd="0" presId="urn:microsoft.com/office/officeart/2005/8/layout/hList9"/>
    <dgm:cxn modelId="{A47FBDC0-6AF9-4E32-B67D-5A9441CFBF0D}" type="presParOf" srcId="{833CF5F7-34B6-436D-9FE8-1B0FB55270CD}" destId="{85738FA2-A32B-425D-B661-41F46288517C}" srcOrd="2" destOrd="0" presId="urn:microsoft.com/office/officeart/2005/8/layout/hList9"/>
    <dgm:cxn modelId="{6C190D51-F7A4-4811-9724-BC31A747F34F}" type="presParOf" srcId="{833CF5F7-34B6-436D-9FE8-1B0FB55270CD}" destId="{32D68A49-51C7-4B1C-9B8C-BFBF91F960E3}" srcOrd="3" destOrd="0" presId="urn:microsoft.com/office/officeart/2005/8/layout/hList9"/>
    <dgm:cxn modelId="{A63EA82A-AC0C-4BEE-81E3-D6206E69B555}" type="presParOf" srcId="{833CF5F7-34B6-436D-9FE8-1B0FB55270CD}" destId="{257DC15A-9326-4DDE-8910-1969F80F5707}" srcOrd="4" destOrd="0" presId="urn:microsoft.com/office/officeart/2005/8/layout/hList9"/>
    <dgm:cxn modelId="{ACA95359-18EF-4B0C-9476-F9547A272009}" type="presParOf" srcId="{833CF5F7-34B6-436D-9FE8-1B0FB55270CD}" destId="{C5C6F12C-EC54-4FAE-A3D4-BF09D471192C}" srcOrd="5" destOrd="0" presId="urn:microsoft.com/office/officeart/2005/8/layout/hList9"/>
    <dgm:cxn modelId="{08FAED00-5E54-4E2B-8EA7-5FE49C38ED2D}" type="presParOf" srcId="{833CF5F7-34B6-436D-9FE8-1B0FB55270CD}" destId="{6B59FF25-21D2-4162-99CE-CFE3339C31F1}" srcOrd="6" destOrd="0" presId="urn:microsoft.com/office/officeart/2005/8/layout/hList9"/>
    <dgm:cxn modelId="{F002A487-9415-43AA-AB28-0A0F242FC94D}" type="presParOf" srcId="{6B59FF25-21D2-4162-99CE-CFE3339C31F1}" destId="{49DEBE51-AD70-4E7B-B46C-F94FF342A1AF}" srcOrd="0" destOrd="0" presId="urn:microsoft.com/office/officeart/2005/8/layout/hList9"/>
    <dgm:cxn modelId="{1D91EC8A-30EA-498E-A9BE-11C27097DCF5}" type="presParOf" srcId="{6B59FF25-21D2-4162-99CE-CFE3339C31F1}" destId="{B6A7A979-BE1D-4C6E-B3C8-C9971593AE9F}" srcOrd="1" destOrd="0" presId="urn:microsoft.com/office/officeart/2005/8/layout/hList9"/>
    <dgm:cxn modelId="{17D577E0-85B6-4EAD-9DCC-332DDEB8982B}" type="presParOf" srcId="{B6A7A979-BE1D-4C6E-B3C8-C9971593AE9F}" destId="{AA01CE46-0BAE-4CF1-A981-115EA3F9EA09}" srcOrd="0" destOrd="0" presId="urn:microsoft.com/office/officeart/2005/8/layout/hList9"/>
    <dgm:cxn modelId="{95B90987-9161-4544-BA17-8757EE2E2F8D}" type="presParOf" srcId="{B6A7A979-BE1D-4C6E-B3C8-C9971593AE9F}" destId="{0687574E-774C-494B-B0D3-6D6D7868FD8A}" srcOrd="1" destOrd="0" presId="urn:microsoft.com/office/officeart/2005/8/layout/hList9"/>
    <dgm:cxn modelId="{646372D5-C45E-485A-A59D-1CC987322DA1}" type="presParOf" srcId="{6B59FF25-21D2-4162-99CE-CFE3339C31F1}" destId="{2BFB9536-41EB-4046-BE09-39897A379FFB}" srcOrd="2" destOrd="0" presId="urn:microsoft.com/office/officeart/2005/8/layout/hList9"/>
    <dgm:cxn modelId="{A162BAE2-5398-4FC6-B282-4CC3AD85B368}" type="presParOf" srcId="{2BFB9536-41EB-4046-BE09-39897A379FFB}" destId="{D2237D50-7016-417D-B5C1-8AAA6C32576F}" srcOrd="0" destOrd="0" presId="urn:microsoft.com/office/officeart/2005/8/layout/hList9"/>
    <dgm:cxn modelId="{B9566291-6C60-4B82-BC51-0DB3544A2E60}" type="presParOf" srcId="{2BFB9536-41EB-4046-BE09-39897A379FFB}" destId="{7253AC66-7B9C-4A57-80D9-6D7B990620D4}" srcOrd="1" destOrd="0" presId="urn:microsoft.com/office/officeart/2005/8/layout/hList9"/>
    <dgm:cxn modelId="{F78A4958-33F6-4AEA-8647-F7DFD388CA7D}" type="presParOf" srcId="{833CF5F7-34B6-436D-9FE8-1B0FB55270CD}" destId="{72DD9D7B-6557-43A1-BE42-D86D39DBA15F}" srcOrd="7" destOrd="0" presId="urn:microsoft.com/office/officeart/2005/8/layout/hList9"/>
    <dgm:cxn modelId="{288611E3-5778-4580-AC27-9D4C2A7C1221}" type="presParOf" srcId="{833CF5F7-34B6-436D-9FE8-1B0FB55270CD}" destId="{E96E2D1D-ECC0-41FD-8570-BBD735B2F350}" srcOrd="8" destOrd="0" presId="urn:microsoft.com/office/officeart/2005/8/layout/hList9"/>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AC3D2B-D118-45C0-98FB-EC29C50008AB}">
      <dsp:nvSpPr>
        <dsp:cNvPr id="0" name=""/>
        <dsp:cNvSpPr/>
      </dsp:nvSpPr>
      <dsp:spPr>
        <a:xfrm>
          <a:off x="-6106540" y="-934303"/>
          <a:ext cx="7269206" cy="7269206"/>
        </a:xfrm>
        <a:prstGeom prst="blockArc">
          <a:avLst>
            <a:gd name="adj1" fmla="val 18900000"/>
            <a:gd name="adj2" fmla="val 2700000"/>
            <a:gd name="adj3" fmla="val 297"/>
          </a:avLst>
        </a:prstGeom>
        <a:noFill/>
        <a:ln w="22225" cap="flat" cmpd="sng" algn="ctr">
          <a:solidFill>
            <a:srgbClr val="3690A8"/>
          </a:solidFill>
          <a:prstDash val="solid"/>
        </a:ln>
        <a:effectLst/>
      </dsp:spPr>
      <dsp:style>
        <a:lnRef idx="1">
          <a:scrgbClr r="0" g="0" b="0"/>
        </a:lnRef>
        <a:fillRef idx="0">
          <a:scrgbClr r="0" g="0" b="0"/>
        </a:fillRef>
        <a:effectRef idx="0">
          <a:scrgbClr r="0" g="0" b="0"/>
        </a:effectRef>
        <a:fontRef idx="minor"/>
      </dsp:style>
    </dsp:sp>
    <dsp:sp modelId="{C65C9F52-EC83-43C2-8378-B705E295E8C9}">
      <dsp:nvSpPr>
        <dsp:cNvPr id="0" name=""/>
        <dsp:cNvSpPr/>
      </dsp:nvSpPr>
      <dsp:spPr>
        <a:xfrm>
          <a:off x="508048" y="337429"/>
          <a:ext cx="7984607" cy="675291"/>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6012"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a:solidFill>
                <a:srgbClr val="3690A8"/>
              </a:solidFill>
              <a:latin typeface="+mn-lt"/>
              <a:ea typeface="Verdana"/>
            </a:rPr>
            <a:t>SBC's recycling rate remains well above the Scottish average </a:t>
          </a:r>
        </a:p>
      </dsp:txBody>
      <dsp:txXfrm>
        <a:off x="508048" y="337429"/>
        <a:ext cx="7984607" cy="675291"/>
      </dsp:txXfrm>
    </dsp:sp>
    <dsp:sp modelId="{6F2C3D82-43E0-4E5F-BE1F-1E1FD29E8E8B}">
      <dsp:nvSpPr>
        <dsp:cNvPr id="0" name=""/>
        <dsp:cNvSpPr/>
      </dsp:nvSpPr>
      <dsp:spPr>
        <a:xfrm>
          <a:off x="85991" y="253018"/>
          <a:ext cx="844113" cy="844113"/>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5F8EBF9E-867B-4AF2-92E5-BB9C51B6AD65}">
      <dsp:nvSpPr>
        <dsp:cNvPr id="0" name=""/>
        <dsp:cNvSpPr/>
      </dsp:nvSpPr>
      <dsp:spPr>
        <a:xfrm>
          <a:off x="991941" y="1350041"/>
          <a:ext cx="7500713" cy="675291"/>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6012" tIns="45720" rIns="45720" bIns="45720" numCol="1" spcCol="1270" anchor="ctr" anchorCtr="0">
          <a:noAutofit/>
        </a:bodyPr>
        <a:lstStyle/>
        <a:p>
          <a:pPr marL="0" lvl="0" indent="0" algn="l" defTabSz="800100" rtl="0">
            <a:lnSpc>
              <a:spcPct val="90000"/>
            </a:lnSpc>
            <a:spcBef>
              <a:spcPct val="0"/>
            </a:spcBef>
            <a:spcAft>
              <a:spcPct val="35000"/>
            </a:spcAft>
            <a:buNone/>
          </a:pPr>
          <a:r>
            <a:rPr lang="en-GB" sz="1800" b="0" kern="1200" dirty="0">
              <a:solidFill>
                <a:srgbClr val="3690A8"/>
              </a:solidFill>
              <a:latin typeface="+mn-lt"/>
              <a:ea typeface="Verdana"/>
            </a:rPr>
            <a:t>UK Government confirmed £20m funding as part of the Community Regeneration Partnership</a:t>
          </a:r>
        </a:p>
      </dsp:txBody>
      <dsp:txXfrm>
        <a:off x="991941" y="1350041"/>
        <a:ext cx="7500713" cy="675291"/>
      </dsp:txXfrm>
    </dsp:sp>
    <dsp:sp modelId="{CDB1FB9B-BDB8-48E6-B98F-BD82D3B8B278}">
      <dsp:nvSpPr>
        <dsp:cNvPr id="0" name=""/>
        <dsp:cNvSpPr/>
      </dsp:nvSpPr>
      <dsp:spPr>
        <a:xfrm>
          <a:off x="569885" y="1265630"/>
          <a:ext cx="844113" cy="844113"/>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5B5BB6A7-2136-4715-B9C1-B456ADFCFF0C}">
      <dsp:nvSpPr>
        <dsp:cNvPr id="0" name=""/>
        <dsp:cNvSpPr/>
      </dsp:nvSpPr>
      <dsp:spPr>
        <a:xfrm>
          <a:off x="1148325" y="2378422"/>
          <a:ext cx="7352196" cy="675291"/>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6012"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dirty="0">
              <a:solidFill>
                <a:srgbClr val="3690A8"/>
              </a:solidFill>
              <a:latin typeface="Arial"/>
              <a:ea typeface="Verdana"/>
              <a:cs typeface="+mn-cs"/>
            </a:rPr>
            <a:t>P1, P4, P7 Numeracy and Literacy gap are the best in 7 years </a:t>
          </a:r>
          <a:endParaRPr lang="en-US" sz="1800" b="0" kern="1200" dirty="0">
            <a:solidFill>
              <a:srgbClr val="3690A8"/>
            </a:solidFill>
            <a:latin typeface="Arial"/>
            <a:ea typeface="Verdana"/>
            <a:cs typeface="+mn-cs"/>
          </a:endParaRPr>
        </a:p>
      </dsp:txBody>
      <dsp:txXfrm>
        <a:off x="1148325" y="2378422"/>
        <a:ext cx="7352196" cy="675291"/>
      </dsp:txXfrm>
    </dsp:sp>
    <dsp:sp modelId="{DC6D4629-237F-43FC-82E3-76DAD51E19B6}">
      <dsp:nvSpPr>
        <dsp:cNvPr id="0" name=""/>
        <dsp:cNvSpPr/>
      </dsp:nvSpPr>
      <dsp:spPr>
        <a:xfrm>
          <a:off x="718401" y="2278243"/>
          <a:ext cx="844113" cy="844113"/>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22D52853-B5A8-413D-9080-277E95D6C973}">
      <dsp:nvSpPr>
        <dsp:cNvPr id="0" name=""/>
        <dsp:cNvSpPr/>
      </dsp:nvSpPr>
      <dsp:spPr>
        <a:xfrm>
          <a:off x="991941" y="3240360"/>
          <a:ext cx="7500713" cy="945103"/>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6012" tIns="45720" rIns="45720" bIns="45720" numCol="1" spcCol="1270" anchor="ctr" anchorCtr="0">
          <a:noAutofit/>
        </a:bodyPr>
        <a:lstStyle/>
        <a:p>
          <a:pPr marL="0" lvl="0" indent="0" algn="l" defTabSz="800100" rtl="0">
            <a:lnSpc>
              <a:spcPct val="90000"/>
            </a:lnSpc>
            <a:spcBef>
              <a:spcPct val="0"/>
            </a:spcBef>
            <a:spcAft>
              <a:spcPct val="35000"/>
            </a:spcAft>
            <a:buNone/>
          </a:pPr>
          <a:r>
            <a:rPr lang="en-GB" sz="1800" b="0" kern="1200">
              <a:solidFill>
                <a:srgbClr val="3690A8"/>
              </a:solidFill>
              <a:latin typeface="+mn-lt"/>
              <a:ea typeface="Verdana"/>
            </a:rPr>
            <a:t>A new Transformation Programme was approved by Council following the reporting of the success of Fit for 2024</a:t>
          </a:r>
          <a:endParaRPr lang="en-US" sz="1800" b="0" kern="1200">
            <a:solidFill>
              <a:srgbClr val="3690A8"/>
            </a:solidFill>
            <a:latin typeface="+mn-lt"/>
            <a:ea typeface="Verdana"/>
          </a:endParaRPr>
        </a:p>
      </dsp:txBody>
      <dsp:txXfrm>
        <a:off x="991941" y="3240360"/>
        <a:ext cx="7500713" cy="945103"/>
      </dsp:txXfrm>
    </dsp:sp>
    <dsp:sp modelId="{379B86F8-DA69-4519-BAF0-B4134FDE13FF}">
      <dsp:nvSpPr>
        <dsp:cNvPr id="0" name=""/>
        <dsp:cNvSpPr/>
      </dsp:nvSpPr>
      <dsp:spPr>
        <a:xfrm>
          <a:off x="569885" y="3290855"/>
          <a:ext cx="844113" cy="844113"/>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34F5B25C-FFCA-46EE-93F6-983FD9F74286}">
      <dsp:nvSpPr>
        <dsp:cNvPr id="0" name=""/>
        <dsp:cNvSpPr/>
      </dsp:nvSpPr>
      <dsp:spPr>
        <a:xfrm>
          <a:off x="508048" y="4387879"/>
          <a:ext cx="7984607" cy="675291"/>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6012" tIns="45720" rIns="45720" bIns="45720" numCol="1" spcCol="1270" anchor="ctr" anchorCtr="0">
          <a:noAutofit/>
        </a:bodyPr>
        <a:lstStyle/>
        <a:p>
          <a:pPr marL="0" lvl="0" indent="0" algn="l" defTabSz="800100" rtl="0">
            <a:lnSpc>
              <a:spcPct val="90000"/>
            </a:lnSpc>
            <a:spcBef>
              <a:spcPct val="0"/>
            </a:spcBef>
            <a:spcAft>
              <a:spcPct val="35000"/>
            </a:spcAft>
            <a:buNone/>
          </a:pPr>
          <a:r>
            <a:rPr lang="en-GB" sz="1800" b="0" kern="1200" dirty="0">
              <a:solidFill>
                <a:srgbClr val="3690A8"/>
              </a:solidFill>
              <a:latin typeface="+mn-lt"/>
              <a:ea typeface="Verdana"/>
            </a:rPr>
            <a:t>The new Primary School in Earlston opened in February 2025</a:t>
          </a:r>
        </a:p>
      </dsp:txBody>
      <dsp:txXfrm>
        <a:off x="508048" y="4387879"/>
        <a:ext cx="7984607" cy="675291"/>
      </dsp:txXfrm>
    </dsp:sp>
    <dsp:sp modelId="{251F9C29-3273-46CB-ACBD-58C53CBBCD2E}">
      <dsp:nvSpPr>
        <dsp:cNvPr id="0" name=""/>
        <dsp:cNvSpPr/>
      </dsp:nvSpPr>
      <dsp:spPr>
        <a:xfrm>
          <a:off x="85991" y="4303468"/>
          <a:ext cx="844113" cy="844113"/>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AC3D2B-D118-45C0-98FB-EC29C50008AB}">
      <dsp:nvSpPr>
        <dsp:cNvPr id="0" name=""/>
        <dsp:cNvSpPr/>
      </dsp:nvSpPr>
      <dsp:spPr>
        <a:xfrm>
          <a:off x="-6106540" y="-934303"/>
          <a:ext cx="7269206" cy="7269206"/>
        </a:xfrm>
        <a:prstGeom prst="blockArc">
          <a:avLst>
            <a:gd name="adj1" fmla="val 18900000"/>
            <a:gd name="adj2" fmla="val 2700000"/>
            <a:gd name="adj3" fmla="val 297"/>
          </a:avLst>
        </a:prstGeom>
        <a:noFill/>
        <a:ln w="22225" cap="flat" cmpd="sng" algn="ctr">
          <a:solidFill>
            <a:srgbClr val="3690A8"/>
          </a:solidFill>
          <a:prstDash val="solid"/>
        </a:ln>
        <a:effectLst/>
      </dsp:spPr>
      <dsp:style>
        <a:lnRef idx="1">
          <a:scrgbClr r="0" g="0" b="0"/>
        </a:lnRef>
        <a:fillRef idx="0">
          <a:scrgbClr r="0" g="0" b="0"/>
        </a:fillRef>
        <a:effectRef idx="0">
          <a:scrgbClr r="0" g="0" b="0"/>
        </a:effectRef>
        <a:fontRef idx="minor"/>
      </dsp:style>
    </dsp:sp>
    <dsp:sp modelId="{C65C9F52-EC83-43C2-8378-B705E295E8C9}">
      <dsp:nvSpPr>
        <dsp:cNvPr id="0" name=""/>
        <dsp:cNvSpPr/>
      </dsp:nvSpPr>
      <dsp:spPr>
        <a:xfrm>
          <a:off x="608499" y="415198"/>
          <a:ext cx="7884155" cy="830828"/>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59470" tIns="40640" rIns="40640" bIns="40640" numCol="1" spcCol="1270" anchor="ctr" anchorCtr="0">
          <a:noAutofit/>
        </a:bodyPr>
        <a:lstStyle/>
        <a:p>
          <a:pPr marL="0" lvl="0" indent="0" algn="l" defTabSz="711200">
            <a:lnSpc>
              <a:spcPct val="90000"/>
            </a:lnSpc>
            <a:spcBef>
              <a:spcPct val="0"/>
            </a:spcBef>
            <a:spcAft>
              <a:spcPct val="35000"/>
            </a:spcAft>
            <a:buNone/>
          </a:pPr>
          <a:r>
            <a:rPr lang="en-GB" sz="1600" b="0" kern="1200" dirty="0">
              <a:solidFill>
                <a:srgbClr val="3690A8"/>
              </a:solidFill>
              <a:latin typeface="Verdana" panose="020B0604030504040204" pitchFamily="34" charset="0"/>
              <a:ea typeface="Verdana" panose="020B0604030504040204" pitchFamily="34" charset="0"/>
            </a:rPr>
            <a:t>Balanced Revenue Outturn</a:t>
          </a:r>
        </a:p>
      </dsp:txBody>
      <dsp:txXfrm>
        <a:off x="608499" y="415198"/>
        <a:ext cx="7884155" cy="830828"/>
      </dsp:txXfrm>
    </dsp:sp>
    <dsp:sp modelId="{6F2C3D82-43E0-4E5F-BE1F-1E1FD29E8E8B}">
      <dsp:nvSpPr>
        <dsp:cNvPr id="0" name=""/>
        <dsp:cNvSpPr/>
      </dsp:nvSpPr>
      <dsp:spPr>
        <a:xfrm>
          <a:off x="89231" y="311344"/>
          <a:ext cx="1038535" cy="1038535"/>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5F8EBF9E-867B-4AF2-92E5-BB9C51B6AD65}">
      <dsp:nvSpPr>
        <dsp:cNvPr id="0" name=""/>
        <dsp:cNvSpPr/>
      </dsp:nvSpPr>
      <dsp:spPr>
        <a:xfrm>
          <a:off x="1084832" y="1661656"/>
          <a:ext cx="7407823" cy="830828"/>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59470" tIns="40640" rIns="40640" bIns="40640" numCol="1" spcCol="1270" anchor="ctr" anchorCtr="0">
          <a:noAutofit/>
        </a:bodyPr>
        <a:lstStyle/>
        <a:p>
          <a:pPr marL="0" lvl="0" indent="0" algn="l" defTabSz="711200" rtl="0">
            <a:lnSpc>
              <a:spcPct val="90000"/>
            </a:lnSpc>
            <a:spcBef>
              <a:spcPct val="0"/>
            </a:spcBef>
            <a:spcAft>
              <a:spcPct val="35000"/>
            </a:spcAft>
            <a:buNone/>
          </a:pPr>
          <a:r>
            <a:rPr lang="en-GB" sz="1600" b="0" kern="1200">
              <a:solidFill>
                <a:srgbClr val="3690A8"/>
              </a:solidFill>
              <a:latin typeface="Verdana"/>
              <a:ea typeface="Verdana"/>
            </a:rPr>
            <a:t>£9.3m Financial Plan Savings delivered (41% permanently)</a:t>
          </a:r>
        </a:p>
      </dsp:txBody>
      <dsp:txXfrm>
        <a:off x="1084832" y="1661656"/>
        <a:ext cx="7407823" cy="830828"/>
      </dsp:txXfrm>
    </dsp:sp>
    <dsp:sp modelId="{CDB1FB9B-BDB8-48E6-B98F-BD82D3B8B278}">
      <dsp:nvSpPr>
        <dsp:cNvPr id="0" name=""/>
        <dsp:cNvSpPr/>
      </dsp:nvSpPr>
      <dsp:spPr>
        <a:xfrm>
          <a:off x="565564" y="1557803"/>
          <a:ext cx="1038535" cy="1038535"/>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47DF2B88-4B51-4C29-BFC9-F94190FBD0A1}">
      <dsp:nvSpPr>
        <dsp:cNvPr id="0" name=""/>
        <dsp:cNvSpPr/>
      </dsp:nvSpPr>
      <dsp:spPr>
        <a:xfrm>
          <a:off x="1084832" y="2908115"/>
          <a:ext cx="7407823" cy="830828"/>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59470" tIns="40640" rIns="40640" bIns="40640" numCol="1" spcCol="1270" anchor="ctr" anchorCtr="0">
          <a:noAutofit/>
        </a:bodyPr>
        <a:lstStyle/>
        <a:p>
          <a:pPr marL="0" lvl="0" indent="0" algn="l" defTabSz="711200" rtl="0">
            <a:lnSpc>
              <a:spcPct val="90000"/>
            </a:lnSpc>
            <a:spcBef>
              <a:spcPct val="0"/>
            </a:spcBef>
            <a:spcAft>
              <a:spcPct val="35000"/>
            </a:spcAft>
            <a:buNone/>
          </a:pPr>
          <a:r>
            <a:rPr lang="en-GB" sz="1600" b="0" kern="1200">
              <a:solidFill>
                <a:srgbClr val="3690A8"/>
              </a:solidFill>
              <a:latin typeface="Verdana"/>
              <a:ea typeface="Verdana"/>
            </a:rPr>
            <a:t>Net Assets have increased by £61m on the Balance Sheet</a:t>
          </a:r>
          <a:endParaRPr lang="en-US" sz="1600" b="0" kern="1200">
            <a:solidFill>
              <a:srgbClr val="3690A8"/>
            </a:solidFill>
            <a:latin typeface="Verdana"/>
            <a:ea typeface="Verdana"/>
          </a:endParaRPr>
        </a:p>
      </dsp:txBody>
      <dsp:txXfrm>
        <a:off x="1084832" y="2908115"/>
        <a:ext cx="7407823" cy="830828"/>
      </dsp:txXfrm>
    </dsp:sp>
    <dsp:sp modelId="{379B86F8-DA69-4519-BAF0-B4134FDE13FF}">
      <dsp:nvSpPr>
        <dsp:cNvPr id="0" name=""/>
        <dsp:cNvSpPr/>
      </dsp:nvSpPr>
      <dsp:spPr>
        <a:xfrm>
          <a:off x="565564" y="2804261"/>
          <a:ext cx="1038535" cy="1038535"/>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 modelId="{438AB64B-4E0D-455B-991B-68EEA7145E5E}">
      <dsp:nvSpPr>
        <dsp:cNvPr id="0" name=""/>
        <dsp:cNvSpPr/>
      </dsp:nvSpPr>
      <dsp:spPr>
        <a:xfrm>
          <a:off x="608499" y="4154573"/>
          <a:ext cx="7884155" cy="830828"/>
        </a:xfrm>
        <a:prstGeom prst="rect">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59470" tIns="40640" rIns="40640" bIns="40640" numCol="1" spcCol="1270" anchor="ctr" anchorCtr="0">
          <a:noAutofit/>
        </a:bodyPr>
        <a:lstStyle/>
        <a:p>
          <a:pPr marL="0" lvl="0" indent="0" algn="l" defTabSz="711200">
            <a:lnSpc>
              <a:spcPct val="90000"/>
            </a:lnSpc>
            <a:spcBef>
              <a:spcPct val="0"/>
            </a:spcBef>
            <a:spcAft>
              <a:spcPct val="35000"/>
            </a:spcAft>
            <a:buNone/>
          </a:pPr>
          <a:r>
            <a:rPr lang="en-GB" sz="1600" b="0" kern="1200" dirty="0">
              <a:solidFill>
                <a:srgbClr val="3690A8"/>
              </a:solidFill>
              <a:latin typeface="Verdana" panose="020B0604030504040204" pitchFamily="34" charset="0"/>
              <a:ea typeface="Verdana" panose="020B0604030504040204" pitchFamily="34" charset="0"/>
            </a:rPr>
            <a:t>Capital Investment of £107m, the highest on record</a:t>
          </a:r>
        </a:p>
      </dsp:txBody>
      <dsp:txXfrm>
        <a:off x="608499" y="4154573"/>
        <a:ext cx="7884155" cy="830828"/>
      </dsp:txXfrm>
    </dsp:sp>
    <dsp:sp modelId="{251F9C29-3273-46CB-ACBD-58C53CBBCD2E}">
      <dsp:nvSpPr>
        <dsp:cNvPr id="0" name=""/>
        <dsp:cNvSpPr/>
      </dsp:nvSpPr>
      <dsp:spPr>
        <a:xfrm>
          <a:off x="89231" y="4050720"/>
          <a:ext cx="1038535" cy="1038535"/>
        </a:xfrm>
        <a:prstGeom prst="ellipse">
          <a:avLst/>
        </a:prstGeom>
        <a:solidFill>
          <a:schemeClr val="lt1">
            <a:hueOff val="0"/>
            <a:satOff val="0"/>
            <a:lumOff val="0"/>
            <a:alphaOff val="0"/>
          </a:schemeClr>
        </a:solidFill>
        <a:ln w="38100" cap="flat" cmpd="sng" algn="ctr">
          <a:solidFill>
            <a:srgbClr val="3690A8"/>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BAC7D2-BB6B-4F7C-929F-1C42AF3711D4}">
      <dsp:nvSpPr>
        <dsp:cNvPr id="0" name=""/>
        <dsp:cNvSpPr/>
      </dsp:nvSpPr>
      <dsp:spPr>
        <a:xfrm>
          <a:off x="1004" y="0"/>
          <a:ext cx="2611933" cy="4929188"/>
        </a:xfrm>
        <a:prstGeom prst="roundRect">
          <a:avLst>
            <a:gd name="adj" fmla="val 10000"/>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a:solidFill>
                <a:srgbClr val="3690A8"/>
              </a:solidFill>
              <a:latin typeface="Verdana" panose="020B0604030504040204" pitchFamily="34" charset="0"/>
              <a:ea typeface="Verdana" panose="020B0604030504040204" pitchFamily="34" charset="0"/>
            </a:rPr>
            <a:t>Management Commentary</a:t>
          </a:r>
        </a:p>
      </dsp:txBody>
      <dsp:txXfrm>
        <a:off x="1004" y="0"/>
        <a:ext cx="2611933" cy="1478756"/>
      </dsp:txXfrm>
    </dsp:sp>
    <dsp:sp modelId="{889D78F8-A2AD-4C58-992F-4E846C9E6D2B}">
      <dsp:nvSpPr>
        <dsp:cNvPr id="0" name=""/>
        <dsp:cNvSpPr/>
      </dsp:nvSpPr>
      <dsp:spPr>
        <a:xfrm>
          <a:off x="155328" y="1479482"/>
          <a:ext cx="2303286" cy="1025542"/>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rgbClr val="3690A8"/>
              </a:solidFill>
              <a:latin typeface="Verdana" panose="020B0604030504040204" pitchFamily="34" charset="0"/>
              <a:ea typeface="Verdana" panose="020B0604030504040204" pitchFamily="34" charset="0"/>
            </a:rPr>
            <a:t>Statutory Guidance Issued</a:t>
          </a:r>
        </a:p>
      </dsp:txBody>
      <dsp:txXfrm>
        <a:off x="185365" y="1509519"/>
        <a:ext cx="2243212" cy="965468"/>
      </dsp:txXfrm>
    </dsp:sp>
    <dsp:sp modelId="{579DB62D-DB27-4415-B0E2-8F83CAF4F603}">
      <dsp:nvSpPr>
        <dsp:cNvPr id="0" name=""/>
        <dsp:cNvSpPr/>
      </dsp:nvSpPr>
      <dsp:spPr>
        <a:xfrm>
          <a:off x="155328" y="2795288"/>
          <a:ext cx="2303286" cy="1886714"/>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Strategic Management </a:t>
          </a:r>
        </a:p>
        <a:p>
          <a:pPr marL="0" lvl="0" indent="0" algn="ctr" defTabSz="533400">
            <a:lnSpc>
              <a:spcPct val="90000"/>
            </a:lnSpc>
            <a:spcBef>
              <a:spcPct val="0"/>
            </a:spcBef>
            <a:spcAft>
              <a:spcPct val="35000"/>
            </a:spcAft>
            <a:buNone/>
          </a:pPr>
          <a:r>
            <a:rPr lang="en-GB" sz="1200" b="0" kern="1200" dirty="0">
              <a:solidFill>
                <a:srgbClr val="3690A8"/>
              </a:solidFill>
              <a:latin typeface="Verdana" panose="020B0604030504040204" pitchFamily="34" charset="0"/>
              <a:ea typeface="Verdana" panose="020B0604030504040204" pitchFamily="34" charset="0"/>
            </a:rPr>
            <a:t>- Strategy &amp; Objectives</a:t>
          </a:r>
        </a:p>
        <a:p>
          <a:pPr marL="0" lvl="0" indent="0" algn="ctr" defTabSz="533400">
            <a:lnSpc>
              <a:spcPct val="90000"/>
            </a:lnSpc>
            <a:spcBef>
              <a:spcPct val="0"/>
            </a:spcBef>
            <a:spcAft>
              <a:spcPct val="35000"/>
            </a:spcAft>
            <a:buNone/>
          </a:pPr>
          <a:r>
            <a:rPr lang="en-GB" sz="1200" b="0" kern="1200" dirty="0">
              <a:solidFill>
                <a:srgbClr val="3690A8"/>
              </a:solidFill>
              <a:latin typeface="Verdana" panose="020B0604030504040204" pitchFamily="34" charset="0"/>
              <a:ea typeface="Verdana" panose="020B0604030504040204" pitchFamily="34" charset="0"/>
            </a:rPr>
            <a:t>- Business Model</a:t>
          </a:r>
        </a:p>
        <a:p>
          <a:pPr marL="0" lvl="0" indent="0" algn="ctr"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Business Environment </a:t>
          </a:r>
        </a:p>
        <a:p>
          <a:pPr marL="0" lvl="0" indent="0" algn="ctr"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Business Performance </a:t>
          </a:r>
          <a:br>
            <a:rPr lang="en-GB" sz="1200" b="1" kern="1200" dirty="0">
              <a:solidFill>
                <a:srgbClr val="3690A8"/>
              </a:solidFill>
              <a:latin typeface="Verdana" panose="020B0604030504040204" pitchFamily="34" charset="0"/>
              <a:ea typeface="Verdana" panose="020B0604030504040204" pitchFamily="34" charset="0"/>
            </a:rPr>
          </a:br>
          <a:r>
            <a:rPr lang="en-GB" sz="1200" b="0" kern="1200" dirty="0">
              <a:solidFill>
                <a:srgbClr val="3690A8"/>
              </a:solidFill>
              <a:latin typeface="Verdana" panose="020B0604030504040204" pitchFamily="34" charset="0"/>
              <a:ea typeface="Verdana" panose="020B0604030504040204" pitchFamily="34" charset="0"/>
            </a:rPr>
            <a:t>-  a Fair Review</a:t>
          </a:r>
        </a:p>
      </dsp:txBody>
      <dsp:txXfrm>
        <a:off x="210588" y="2850548"/>
        <a:ext cx="2192766" cy="1776194"/>
      </dsp:txXfrm>
    </dsp:sp>
    <dsp:sp modelId="{53A720CD-86A0-4324-A92F-1B174A280C4B}">
      <dsp:nvSpPr>
        <dsp:cNvPr id="0" name=""/>
        <dsp:cNvSpPr/>
      </dsp:nvSpPr>
      <dsp:spPr>
        <a:xfrm>
          <a:off x="2808833" y="0"/>
          <a:ext cx="2611933" cy="4929188"/>
        </a:xfrm>
        <a:prstGeom prst="roundRect">
          <a:avLst>
            <a:gd name="adj" fmla="val 10000"/>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3690A8"/>
              </a:solidFill>
              <a:latin typeface="Verdana" panose="020B0604030504040204" pitchFamily="34" charset="0"/>
              <a:ea typeface="Verdana" panose="020B0604030504040204" pitchFamily="34" charset="0"/>
            </a:rPr>
            <a:t>Sign Off Protocols</a:t>
          </a:r>
        </a:p>
      </dsp:txBody>
      <dsp:txXfrm>
        <a:off x="2808833" y="0"/>
        <a:ext cx="2611933" cy="1478756"/>
      </dsp:txXfrm>
    </dsp:sp>
    <dsp:sp modelId="{0C0497E9-5904-4317-AF81-0782EE15FADB}">
      <dsp:nvSpPr>
        <dsp:cNvPr id="0" name=""/>
        <dsp:cNvSpPr/>
      </dsp:nvSpPr>
      <dsp:spPr>
        <a:xfrm>
          <a:off x="2856370" y="1397636"/>
          <a:ext cx="2516859" cy="1154851"/>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ts val="0"/>
            </a:spcAft>
            <a:buNone/>
          </a:pPr>
          <a:r>
            <a:rPr lang="en-GB" sz="1200" b="1" kern="1200" dirty="0">
              <a:solidFill>
                <a:srgbClr val="3690A8"/>
              </a:solidFill>
              <a:latin typeface="Verdana" panose="020B0604030504040204" pitchFamily="34" charset="0"/>
              <a:ea typeface="Verdana" panose="020B0604030504040204" pitchFamily="34" charset="0"/>
            </a:rPr>
            <a:t>Unaudited Accounts</a:t>
          </a:r>
          <a:br>
            <a:rPr lang="en-GB" sz="1200" b="1" kern="1200" dirty="0">
              <a:solidFill>
                <a:srgbClr val="3690A8"/>
              </a:solidFill>
              <a:latin typeface="Verdana" panose="020B0604030504040204" pitchFamily="34" charset="0"/>
              <a:ea typeface="Verdana" panose="020B0604030504040204" pitchFamily="34" charset="0"/>
            </a:rPr>
          </a:br>
          <a:r>
            <a:rPr lang="en-GB" sz="1200" b="0" kern="1200" dirty="0">
              <a:solidFill>
                <a:srgbClr val="3690A8"/>
              </a:solidFill>
              <a:latin typeface="Verdana" panose="020B0604030504040204" pitchFamily="34" charset="0"/>
              <a:ea typeface="Verdana" panose="020B0604030504040204" pitchFamily="34" charset="0"/>
            </a:rPr>
            <a:t>Sign off by Director of Finance</a:t>
          </a:r>
        </a:p>
        <a:p>
          <a:pPr marL="0" lvl="0" indent="0" algn="l" defTabSz="533400">
            <a:lnSpc>
              <a:spcPct val="90000"/>
            </a:lnSpc>
            <a:spcBef>
              <a:spcPct val="0"/>
            </a:spcBef>
            <a:spcAft>
              <a:spcPts val="0"/>
            </a:spcAft>
            <a:buNone/>
          </a:pPr>
          <a:r>
            <a:rPr lang="en-GB" sz="1200" b="0" kern="1200" dirty="0">
              <a:solidFill>
                <a:srgbClr val="3690A8"/>
              </a:solidFill>
              <a:latin typeface="Verdana" panose="020B0604030504040204" pitchFamily="34" charset="0"/>
              <a:ea typeface="Verdana" panose="020B0604030504040204" pitchFamily="34" charset="0"/>
            </a:rPr>
            <a:t>- Statement of Responsibilities</a:t>
          </a:r>
        </a:p>
        <a:p>
          <a:pPr marL="0" lvl="0" indent="0" algn="l" defTabSz="533400">
            <a:lnSpc>
              <a:spcPct val="90000"/>
            </a:lnSpc>
            <a:spcBef>
              <a:spcPct val="0"/>
            </a:spcBef>
            <a:spcAft>
              <a:spcPts val="0"/>
            </a:spcAft>
            <a:buNone/>
          </a:pPr>
          <a:r>
            <a:rPr lang="en-GB" sz="1200" b="0" kern="1200" dirty="0">
              <a:solidFill>
                <a:srgbClr val="3690A8"/>
              </a:solidFill>
              <a:latin typeface="Verdana" panose="020B0604030504040204" pitchFamily="34" charset="0"/>
              <a:ea typeface="Verdana" panose="020B0604030504040204" pitchFamily="34" charset="0"/>
            </a:rPr>
            <a:t>- Financial Statements are True &amp; Fair</a:t>
          </a:r>
        </a:p>
        <a:p>
          <a:pPr marL="0" lvl="0" indent="0" algn="l"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By 30 June 2025</a:t>
          </a:r>
        </a:p>
      </dsp:txBody>
      <dsp:txXfrm>
        <a:off x="2890194" y="1431460"/>
        <a:ext cx="2449211" cy="1087203"/>
      </dsp:txXfrm>
    </dsp:sp>
    <dsp:sp modelId="{5B706D39-C606-4024-9282-5B566D438DCA}">
      <dsp:nvSpPr>
        <dsp:cNvPr id="0" name=""/>
        <dsp:cNvSpPr/>
      </dsp:nvSpPr>
      <dsp:spPr>
        <a:xfrm>
          <a:off x="2890659" y="2639523"/>
          <a:ext cx="2412005" cy="1130913"/>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Audit Committee responsibilities:</a:t>
          </a:r>
        </a:p>
        <a:p>
          <a:pPr marL="0" lvl="0" indent="0" algn="l" defTabSz="533400">
            <a:lnSpc>
              <a:spcPct val="90000"/>
            </a:lnSpc>
            <a:spcBef>
              <a:spcPct val="0"/>
            </a:spcBef>
            <a:spcAft>
              <a:spcPts val="0"/>
            </a:spcAft>
            <a:buNone/>
          </a:pPr>
          <a:r>
            <a:rPr lang="en-GB" sz="1200" kern="1200" dirty="0">
              <a:solidFill>
                <a:srgbClr val="3690A8"/>
              </a:solidFill>
              <a:latin typeface="Verdana" panose="020B0604030504040204" pitchFamily="34" charset="0"/>
              <a:ea typeface="Verdana" panose="020B0604030504040204" pitchFamily="34" charset="0"/>
            </a:rPr>
            <a:t>- Consider unaudited accounts by 31 August</a:t>
          </a:r>
        </a:p>
        <a:p>
          <a:pPr marL="0" lvl="0" indent="0" algn="l" defTabSz="533400">
            <a:lnSpc>
              <a:spcPct val="90000"/>
            </a:lnSpc>
            <a:spcBef>
              <a:spcPct val="0"/>
            </a:spcBef>
            <a:spcAft>
              <a:spcPts val="0"/>
            </a:spcAft>
            <a:buNone/>
          </a:pPr>
          <a:r>
            <a:rPr lang="en-GB" sz="1200" kern="1200" dirty="0">
              <a:solidFill>
                <a:srgbClr val="3690A8"/>
              </a:solidFill>
              <a:latin typeface="Verdana" panose="020B0604030504040204" pitchFamily="34" charset="0"/>
              <a:ea typeface="Verdana" panose="020B0604030504040204" pitchFamily="34" charset="0"/>
            </a:rPr>
            <a:t>- Approve audited accounts prior to sign off</a:t>
          </a:r>
        </a:p>
      </dsp:txBody>
      <dsp:txXfrm>
        <a:off x="2923782" y="2672646"/>
        <a:ext cx="2345759" cy="1064667"/>
      </dsp:txXfrm>
    </dsp:sp>
    <dsp:sp modelId="{7AD20BDF-EFDD-43D2-BC75-6F5DC7748972}">
      <dsp:nvSpPr>
        <dsp:cNvPr id="0" name=""/>
        <dsp:cNvSpPr/>
      </dsp:nvSpPr>
      <dsp:spPr>
        <a:xfrm>
          <a:off x="2890659" y="3841207"/>
          <a:ext cx="2448280" cy="840650"/>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ts val="0"/>
            </a:spcAft>
            <a:buNone/>
          </a:pPr>
          <a:r>
            <a:rPr lang="en-GB" sz="1200" b="1" kern="1200" dirty="0">
              <a:solidFill>
                <a:srgbClr val="3690A8"/>
              </a:solidFill>
              <a:latin typeface="Verdana" panose="020B0604030504040204" pitchFamily="34" charset="0"/>
              <a:ea typeface="Verdana" panose="020B0604030504040204" pitchFamily="34" charset="0"/>
            </a:rPr>
            <a:t>Audited Accounts </a:t>
          </a:r>
          <a:br>
            <a:rPr lang="en-GB" sz="1200" b="1" kern="1200" dirty="0">
              <a:solidFill>
                <a:srgbClr val="3690A8"/>
              </a:solidFill>
              <a:latin typeface="Verdana" panose="020B0604030504040204" pitchFamily="34" charset="0"/>
              <a:ea typeface="Verdana" panose="020B0604030504040204" pitchFamily="34" charset="0"/>
            </a:rPr>
          </a:br>
          <a:r>
            <a:rPr lang="en-GB" sz="1200" kern="1200" dirty="0">
              <a:solidFill>
                <a:srgbClr val="3690A8"/>
              </a:solidFill>
              <a:latin typeface="Verdana" panose="020B0604030504040204" pitchFamily="34" charset="0"/>
              <a:ea typeface="Verdana" panose="020B0604030504040204" pitchFamily="34" charset="0"/>
            </a:rPr>
            <a:t>Sign Off – various sections by Leader, Chief Executive and Director of Finance when audit is complete</a:t>
          </a:r>
        </a:p>
      </dsp:txBody>
      <dsp:txXfrm>
        <a:off x="2915281" y="3865829"/>
        <a:ext cx="2399036" cy="791406"/>
      </dsp:txXfrm>
    </dsp:sp>
    <dsp:sp modelId="{40D29E71-8B34-4112-AB7F-5110D55363AC}">
      <dsp:nvSpPr>
        <dsp:cNvPr id="0" name=""/>
        <dsp:cNvSpPr/>
      </dsp:nvSpPr>
      <dsp:spPr>
        <a:xfrm>
          <a:off x="5616661" y="0"/>
          <a:ext cx="2611933" cy="4929188"/>
        </a:xfrm>
        <a:prstGeom prst="roundRect">
          <a:avLst>
            <a:gd name="adj" fmla="val 10000"/>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a:solidFill>
                <a:srgbClr val="3690A8"/>
              </a:solidFill>
              <a:latin typeface="Verdana" panose="020B0604030504040204" pitchFamily="34" charset="0"/>
              <a:ea typeface="Verdana" panose="020B0604030504040204" pitchFamily="34" charset="0"/>
            </a:rPr>
            <a:t>Publicising</a:t>
          </a:r>
        </a:p>
      </dsp:txBody>
      <dsp:txXfrm>
        <a:off x="5616661" y="0"/>
        <a:ext cx="2611933" cy="1478756"/>
      </dsp:txXfrm>
    </dsp:sp>
    <dsp:sp modelId="{35AFDB52-1E44-40F9-8957-C9C972188E63}">
      <dsp:nvSpPr>
        <dsp:cNvPr id="0" name=""/>
        <dsp:cNvSpPr/>
      </dsp:nvSpPr>
      <dsp:spPr>
        <a:xfrm>
          <a:off x="5734439" y="1510357"/>
          <a:ext cx="2303997" cy="801011"/>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ct val="35000"/>
            </a:spcAft>
            <a:buNone/>
          </a:pPr>
          <a:r>
            <a:rPr lang="en-GB" sz="1200" kern="1200" dirty="0">
              <a:solidFill>
                <a:srgbClr val="3690A8"/>
              </a:solidFill>
              <a:latin typeface="Verdana" panose="020B0604030504040204" pitchFamily="34" charset="0"/>
              <a:ea typeface="Verdana" panose="020B0604030504040204" pitchFamily="34" charset="0"/>
            </a:rPr>
            <a:t>Unaudited Accounts to be published on website when submitted to Auditor</a:t>
          </a:r>
        </a:p>
      </dsp:txBody>
      <dsp:txXfrm>
        <a:off x="5757900" y="1533818"/>
        <a:ext cx="2257075" cy="754089"/>
      </dsp:txXfrm>
    </dsp:sp>
    <dsp:sp modelId="{A6D389DA-1CC6-4502-8BF6-F7B25D389D32}">
      <dsp:nvSpPr>
        <dsp:cNvPr id="0" name=""/>
        <dsp:cNvSpPr/>
      </dsp:nvSpPr>
      <dsp:spPr>
        <a:xfrm>
          <a:off x="5770974" y="2520058"/>
          <a:ext cx="2305229" cy="910706"/>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ct val="35000"/>
            </a:spcAft>
            <a:buNone/>
          </a:pPr>
          <a:r>
            <a:rPr lang="en-GB" sz="1200" b="1" kern="1200" dirty="0">
              <a:solidFill>
                <a:srgbClr val="3690A8"/>
              </a:solidFill>
              <a:latin typeface="Verdana" panose="020B0604030504040204" pitchFamily="34" charset="0"/>
              <a:ea typeface="Verdana" panose="020B0604030504040204" pitchFamily="34" charset="0"/>
            </a:rPr>
            <a:t>Inspection: </a:t>
          </a:r>
          <a:br>
            <a:rPr lang="en-GB" sz="1200" b="1" kern="1200" dirty="0">
              <a:solidFill>
                <a:srgbClr val="3690A8"/>
              </a:solidFill>
              <a:latin typeface="Verdana" panose="020B0604030504040204" pitchFamily="34" charset="0"/>
              <a:ea typeface="Verdana" panose="020B0604030504040204" pitchFamily="34" charset="0"/>
            </a:rPr>
          </a:br>
          <a:r>
            <a:rPr lang="en-GB" sz="1200" kern="1200" dirty="0">
              <a:solidFill>
                <a:srgbClr val="3690A8"/>
              </a:solidFill>
              <a:latin typeface="Verdana" panose="020B0604030504040204" pitchFamily="34" charset="0"/>
              <a:ea typeface="Verdana" panose="020B0604030504040204" pitchFamily="34" charset="0"/>
            </a:rPr>
            <a:t>- Notice 17th June</a:t>
          </a:r>
        </a:p>
        <a:p>
          <a:pPr marL="0" lvl="0" indent="0" algn="l" defTabSz="533400">
            <a:lnSpc>
              <a:spcPct val="90000"/>
            </a:lnSpc>
            <a:spcBef>
              <a:spcPct val="0"/>
            </a:spcBef>
            <a:spcAft>
              <a:spcPct val="35000"/>
            </a:spcAft>
            <a:buNone/>
          </a:pPr>
          <a:r>
            <a:rPr lang="en-GB" sz="1200" kern="1200" dirty="0">
              <a:solidFill>
                <a:srgbClr val="3690A8"/>
              </a:solidFill>
              <a:latin typeface="Verdana" panose="020B0604030504040204" pitchFamily="34" charset="0"/>
              <a:ea typeface="Verdana" panose="020B0604030504040204" pitchFamily="34" charset="0"/>
            </a:rPr>
            <a:t>- Period starts 1 July for 14 working days</a:t>
          </a:r>
        </a:p>
      </dsp:txBody>
      <dsp:txXfrm>
        <a:off x="5797648" y="2546732"/>
        <a:ext cx="2251881" cy="857358"/>
      </dsp:txXfrm>
    </dsp:sp>
    <dsp:sp modelId="{56221158-CA46-493E-84C6-8F07A4EDF478}">
      <dsp:nvSpPr>
        <dsp:cNvPr id="0" name=""/>
        <dsp:cNvSpPr/>
      </dsp:nvSpPr>
      <dsp:spPr>
        <a:xfrm>
          <a:off x="5770985" y="3744192"/>
          <a:ext cx="2303286" cy="758184"/>
        </a:xfrm>
        <a:prstGeom prst="roundRect">
          <a:avLst>
            <a:gd name="adj" fmla="val 10000"/>
          </a:avLst>
        </a:prstGeom>
        <a:solidFill>
          <a:schemeClr val="bg1"/>
        </a:solidFill>
        <a:ln w="25400" cap="flat" cmpd="sng" algn="ctr">
          <a:solidFill>
            <a:srgbClr val="3690A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l" defTabSz="533400">
            <a:lnSpc>
              <a:spcPct val="90000"/>
            </a:lnSpc>
            <a:spcBef>
              <a:spcPct val="0"/>
            </a:spcBef>
            <a:spcAft>
              <a:spcPct val="35000"/>
            </a:spcAft>
            <a:buNone/>
          </a:pPr>
          <a:r>
            <a:rPr lang="en-GB" sz="1200" kern="1200" dirty="0">
              <a:solidFill>
                <a:srgbClr val="3690A8"/>
              </a:solidFill>
              <a:latin typeface="Verdana" panose="020B0604030504040204" pitchFamily="34" charset="0"/>
              <a:ea typeface="Verdana" panose="020B0604030504040204" pitchFamily="34" charset="0"/>
            </a:rPr>
            <a:t>Audited Accounts published by 30 September</a:t>
          </a:r>
        </a:p>
      </dsp:txBody>
      <dsp:txXfrm>
        <a:off x="5793191" y="3766398"/>
        <a:ext cx="2258874" cy="7137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F826E0-FBDE-499E-8FB4-793607CC7408}">
      <dsp:nvSpPr>
        <dsp:cNvPr id="0" name=""/>
        <dsp:cNvSpPr/>
      </dsp:nvSpPr>
      <dsp:spPr>
        <a:xfrm>
          <a:off x="767113" y="1614654"/>
          <a:ext cx="3279844" cy="1398020"/>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l" defTabSz="711200">
            <a:lnSpc>
              <a:spcPct val="90000"/>
            </a:lnSpc>
            <a:spcBef>
              <a:spcPct val="0"/>
            </a:spcBef>
            <a:spcAft>
              <a:spcPct val="35000"/>
            </a:spcAft>
            <a:buNone/>
          </a:pPr>
          <a:endParaRPr lang="en-GB" sz="1600" kern="1200" dirty="0">
            <a:solidFill>
              <a:schemeClr val="tx1">
                <a:lumMod val="65000"/>
                <a:lumOff val="35000"/>
              </a:schemeClr>
            </a:solidFill>
            <a:latin typeface="+mn-lt"/>
          </a:endParaRPr>
        </a:p>
        <a:p>
          <a:pPr marL="0" lvl="0" indent="0" algn="l" defTabSz="711200">
            <a:lnSpc>
              <a:spcPct val="90000"/>
            </a:lnSpc>
            <a:spcBef>
              <a:spcPct val="0"/>
            </a:spcBef>
            <a:spcAft>
              <a:spcPct val="35000"/>
            </a:spcAft>
            <a:buNone/>
          </a:pPr>
          <a:r>
            <a:rPr lang="en-GB" sz="1600" kern="1200" dirty="0">
              <a:solidFill>
                <a:schemeClr val="tx1">
                  <a:lumMod val="65000"/>
                  <a:lumOff val="35000"/>
                </a:schemeClr>
              </a:solidFill>
              <a:latin typeface="+mn-lt"/>
              <a:ea typeface="Verdana" panose="020B0604030504040204" pitchFamily="34" charset="0"/>
            </a:rPr>
            <a:t>12 Funds </a:t>
          </a:r>
        </a:p>
        <a:p>
          <a:pPr lvl="0" algn="l" defTabSz="711200">
            <a:lnSpc>
              <a:spcPct val="90000"/>
            </a:lnSpc>
            <a:spcBef>
              <a:spcPct val="0"/>
            </a:spcBef>
            <a:spcAft>
              <a:spcPct val="35000"/>
            </a:spcAft>
            <a:buNone/>
          </a:pPr>
          <a:endParaRPr lang="en-GB" sz="1400" kern="1200" dirty="0">
            <a:solidFill>
              <a:schemeClr val="tx1">
                <a:lumMod val="65000"/>
                <a:lumOff val="35000"/>
              </a:schemeClr>
            </a:solidFill>
            <a:latin typeface="+mn-lt"/>
          </a:endParaRPr>
        </a:p>
      </dsp:txBody>
      <dsp:txXfrm>
        <a:off x="1291888" y="1614654"/>
        <a:ext cx="2755069" cy="1398020"/>
      </dsp:txXfrm>
    </dsp:sp>
    <dsp:sp modelId="{5E0827B4-183A-4ACA-B4E3-0BAB430F6985}">
      <dsp:nvSpPr>
        <dsp:cNvPr id="0" name=""/>
        <dsp:cNvSpPr/>
      </dsp:nvSpPr>
      <dsp:spPr>
        <a:xfrm>
          <a:off x="766506" y="3152314"/>
          <a:ext cx="3279309" cy="1462998"/>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Total Net Assets £20.3m</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Fixed Assets £17.5m</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Investments £2.7m</a:t>
          </a:r>
        </a:p>
      </dsp:txBody>
      <dsp:txXfrm>
        <a:off x="1291196" y="3152314"/>
        <a:ext cx="2754619" cy="1462998"/>
      </dsp:txXfrm>
    </dsp:sp>
    <dsp:sp modelId="{32D68A49-51C7-4B1C-9B8C-BFBF91F960E3}">
      <dsp:nvSpPr>
        <dsp:cNvPr id="0" name=""/>
        <dsp:cNvSpPr/>
      </dsp:nvSpPr>
      <dsp:spPr>
        <a:xfrm>
          <a:off x="53688" y="333701"/>
          <a:ext cx="1615960" cy="1615960"/>
        </a:xfrm>
        <a:prstGeom prst="ellipse">
          <a:avLst/>
        </a:prstGeom>
        <a:solidFill>
          <a:srgbClr val="3690A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bg1"/>
              </a:solidFill>
              <a:latin typeface="+mn-lt"/>
              <a:ea typeface="Verdana" panose="020B0604030504040204" pitchFamily="34" charset="0"/>
            </a:rPr>
            <a:t>Common</a:t>
          </a:r>
          <a:r>
            <a:rPr lang="en-GB" sz="2200" kern="1200" dirty="0">
              <a:solidFill>
                <a:schemeClr val="tx1">
                  <a:lumMod val="65000"/>
                  <a:lumOff val="35000"/>
                </a:schemeClr>
              </a:solidFill>
              <a:latin typeface="+mn-lt"/>
              <a:ea typeface="Verdana" panose="020B0604030504040204" pitchFamily="34" charset="0"/>
            </a:rPr>
            <a:t> </a:t>
          </a:r>
          <a:r>
            <a:rPr lang="en-GB" sz="2200" kern="1200" dirty="0">
              <a:solidFill>
                <a:schemeClr val="bg1"/>
              </a:solidFill>
              <a:latin typeface="+mn-lt"/>
              <a:ea typeface="Verdana" panose="020B0604030504040204" pitchFamily="34" charset="0"/>
            </a:rPr>
            <a:t>Good</a:t>
          </a:r>
          <a:r>
            <a:rPr lang="en-GB" sz="2200" kern="1200" dirty="0">
              <a:solidFill>
                <a:schemeClr val="tx1">
                  <a:lumMod val="65000"/>
                  <a:lumOff val="35000"/>
                </a:schemeClr>
              </a:solidFill>
              <a:latin typeface="+mn-lt"/>
              <a:ea typeface="Verdana" panose="020B0604030504040204" pitchFamily="34" charset="0"/>
            </a:rPr>
            <a:t> </a:t>
          </a:r>
          <a:r>
            <a:rPr lang="en-GB" sz="2200" kern="1200" dirty="0">
              <a:solidFill>
                <a:schemeClr val="bg1"/>
              </a:solidFill>
              <a:latin typeface="+mn-lt"/>
              <a:ea typeface="Verdana" panose="020B0604030504040204" pitchFamily="34" charset="0"/>
            </a:rPr>
            <a:t>Funds</a:t>
          </a:r>
        </a:p>
      </dsp:txBody>
      <dsp:txXfrm>
        <a:off x="290340" y="570353"/>
        <a:ext cx="1142656" cy="1142656"/>
      </dsp:txXfrm>
    </dsp:sp>
    <dsp:sp modelId="{AA01CE46-0BAE-4CF1-A981-115EA3F9EA09}">
      <dsp:nvSpPr>
        <dsp:cNvPr id="0" name=""/>
        <dsp:cNvSpPr/>
      </dsp:nvSpPr>
      <dsp:spPr>
        <a:xfrm>
          <a:off x="4998811" y="1590726"/>
          <a:ext cx="3493152" cy="1419620"/>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	4 Charities</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1 set of Accounts consolidating the 4 OSCR registered Charities</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40 Non-Registered Funds included in the Group Accounts</a:t>
          </a:r>
        </a:p>
      </dsp:txBody>
      <dsp:txXfrm>
        <a:off x="5557715" y="1590726"/>
        <a:ext cx="2934247" cy="1419620"/>
      </dsp:txXfrm>
    </dsp:sp>
    <dsp:sp modelId="{D2237D50-7016-417D-B5C1-8AAA6C32576F}">
      <dsp:nvSpPr>
        <dsp:cNvPr id="0" name=""/>
        <dsp:cNvSpPr/>
      </dsp:nvSpPr>
      <dsp:spPr>
        <a:xfrm>
          <a:off x="5072953" y="3174076"/>
          <a:ext cx="3331423" cy="1585403"/>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Total Net Assets £5.9m</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Fixed Assets £2.7m </a:t>
          </a:r>
          <a:br>
            <a:rPr lang="en-GB" sz="1400" kern="1200" dirty="0">
              <a:solidFill>
                <a:schemeClr val="tx1">
                  <a:lumMod val="65000"/>
                  <a:lumOff val="35000"/>
                </a:schemeClr>
              </a:solidFill>
              <a:latin typeface="+mn-lt"/>
              <a:ea typeface="Verdana" panose="020B0604030504040204" pitchFamily="34" charset="0"/>
            </a:rPr>
          </a:br>
          <a:r>
            <a:rPr lang="en-GB" sz="1400" i="1" kern="1200" dirty="0">
              <a:solidFill>
                <a:schemeClr val="tx1">
                  <a:lumMod val="65000"/>
                  <a:lumOff val="35000"/>
                </a:schemeClr>
              </a:solidFill>
              <a:latin typeface="+mn-lt"/>
              <a:ea typeface="Verdana" panose="020B0604030504040204" pitchFamily="34" charset="0"/>
            </a:rPr>
            <a:t>(mainly Ormiston &amp; Chambers Institutions)</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Investments £2.5m</a:t>
          </a:r>
        </a:p>
        <a:p>
          <a:pPr marL="0" lvl="0" indent="0" algn="l" defTabSz="622300">
            <a:lnSpc>
              <a:spcPct val="90000"/>
            </a:lnSpc>
            <a:spcBef>
              <a:spcPct val="0"/>
            </a:spcBef>
            <a:spcAft>
              <a:spcPct val="35000"/>
            </a:spcAft>
            <a:buNone/>
          </a:pPr>
          <a:r>
            <a:rPr lang="en-GB" sz="1400" kern="1200" dirty="0">
              <a:solidFill>
                <a:schemeClr val="tx1">
                  <a:lumMod val="65000"/>
                  <a:lumOff val="35000"/>
                </a:schemeClr>
              </a:solidFill>
              <a:latin typeface="+mn-lt"/>
              <a:ea typeface="Verdana" panose="020B0604030504040204" pitchFamily="34" charset="0"/>
            </a:rPr>
            <a:t>Cash with SBC £0.7m</a:t>
          </a:r>
        </a:p>
      </dsp:txBody>
      <dsp:txXfrm>
        <a:off x="5605981" y="3174076"/>
        <a:ext cx="2798395" cy="1585403"/>
      </dsp:txXfrm>
    </dsp:sp>
    <dsp:sp modelId="{E96E2D1D-ECC0-41FD-8570-BBD735B2F350}">
      <dsp:nvSpPr>
        <dsp:cNvPr id="0" name=""/>
        <dsp:cNvSpPr/>
      </dsp:nvSpPr>
      <dsp:spPr>
        <a:xfrm>
          <a:off x="4363331" y="262809"/>
          <a:ext cx="1615960" cy="1615960"/>
        </a:xfrm>
        <a:prstGeom prst="ellipse">
          <a:avLst/>
        </a:prstGeom>
        <a:solidFill>
          <a:srgbClr val="3690A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bg1"/>
              </a:solidFill>
              <a:latin typeface="+mn-lt"/>
              <a:ea typeface="Verdana" panose="020B0604030504040204" pitchFamily="34" charset="0"/>
            </a:rPr>
            <a:t>Trust</a:t>
          </a:r>
          <a:r>
            <a:rPr lang="en-GB" sz="2200" kern="1200" dirty="0">
              <a:solidFill>
                <a:schemeClr val="tx1">
                  <a:lumMod val="65000"/>
                  <a:lumOff val="35000"/>
                </a:schemeClr>
              </a:solidFill>
              <a:latin typeface="+mn-lt"/>
              <a:ea typeface="Verdana" panose="020B0604030504040204" pitchFamily="34" charset="0"/>
            </a:rPr>
            <a:t> </a:t>
          </a:r>
          <a:r>
            <a:rPr lang="en-GB" sz="2200" kern="1200" dirty="0">
              <a:solidFill>
                <a:schemeClr val="bg1"/>
              </a:solidFill>
              <a:latin typeface="+mn-lt"/>
              <a:ea typeface="Verdana" panose="020B0604030504040204" pitchFamily="34" charset="0"/>
            </a:rPr>
            <a:t>Funds</a:t>
          </a:r>
        </a:p>
      </dsp:txBody>
      <dsp:txXfrm>
        <a:off x="4599983" y="499461"/>
        <a:ext cx="1142656" cy="114265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ヒラギノ角ゴ Pro W3" charset="0"/>
                <a:cs typeface="ヒラギノ角ゴ Pro W3" charset="0"/>
              </a:defRPr>
            </a:lvl1pPr>
          </a:lstStyle>
          <a:p>
            <a:pPr>
              <a:defRPr/>
            </a:pPr>
            <a:endParaRPr lang="en-US"/>
          </a:p>
        </p:txBody>
      </p:sp>
      <p:sp>
        <p:nvSpPr>
          <p:cNvPr id="17411" name="Rectangle 3"/>
          <p:cNvSpPr>
            <a:spLocks noGrp="1" noChangeArrowheads="1"/>
          </p:cNvSpPr>
          <p:nvPr>
            <p:ph type="dt" sz="quarter" idx="1"/>
          </p:nvPr>
        </p:nvSpPr>
        <p:spPr bwMode="auto">
          <a:xfrm>
            <a:off x="384810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ea typeface="ヒラギノ角ゴ Pro W3" panose="020B0300000000000000" pitchFamily="34" charset="-128"/>
              </a:defRPr>
            </a:lvl1pPr>
          </a:lstStyle>
          <a:p>
            <a:pPr>
              <a:defRPr/>
            </a:pPr>
            <a:fld id="{70AF8C63-5E6D-424B-B672-3EC7FDB63CB0}" type="datetime1">
              <a:rPr lang="en-GB" altLang="en-US"/>
              <a:pPr>
                <a:defRPr/>
              </a:pPr>
              <a:t>23/06/2025</a:t>
            </a:fld>
            <a:endParaRPr lang="en-GB" altLang="en-US"/>
          </a:p>
        </p:txBody>
      </p:sp>
      <p:sp>
        <p:nvSpPr>
          <p:cNvPr id="17412" name="Rectangle 4"/>
          <p:cNvSpPr>
            <a:spLocks noGrp="1" noChangeArrowheads="1"/>
          </p:cNvSpPr>
          <p:nvPr>
            <p:ph type="ftr" sz="quarter" idx="2"/>
          </p:nvPr>
        </p:nvSpPr>
        <p:spPr bwMode="auto">
          <a:xfrm>
            <a:off x="0" y="9421813"/>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ヒラギノ角ゴ Pro W3" charset="0"/>
                <a:cs typeface="ヒラギノ角ゴ Pro W3" charset="0"/>
              </a:defRPr>
            </a:lvl1pPr>
          </a:lstStyle>
          <a:p>
            <a:pPr>
              <a:defRPr/>
            </a:pPr>
            <a:endParaRPr lang="en-US"/>
          </a:p>
        </p:txBody>
      </p:sp>
      <p:sp>
        <p:nvSpPr>
          <p:cNvPr id="17413" name="Rectangle 5"/>
          <p:cNvSpPr>
            <a:spLocks noGrp="1" noChangeArrowheads="1"/>
          </p:cNvSpPr>
          <p:nvPr>
            <p:ph type="sldNum" sz="quarter" idx="3"/>
          </p:nvPr>
        </p:nvSpPr>
        <p:spPr bwMode="auto">
          <a:xfrm>
            <a:off x="3848100" y="9421813"/>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ea typeface="ヒラギノ角ゴ Pro W3" panose="020B0300000000000000" pitchFamily="34" charset="-128"/>
              </a:defRPr>
            </a:lvl1pPr>
          </a:lstStyle>
          <a:p>
            <a:pPr>
              <a:defRPr/>
            </a:pPr>
            <a:fld id="{48F8A650-E813-45B7-89E5-0C5837E32F17}" type="slidenum">
              <a:rPr lang="en-GB" altLang="en-US"/>
              <a:pPr>
                <a:defRPr/>
              </a:pPr>
              <a:t>‹#›</a:t>
            </a:fld>
            <a:endParaRPr lang="en-GB" altLang="en-US"/>
          </a:p>
        </p:txBody>
      </p:sp>
    </p:spTree>
    <p:extLst>
      <p:ext uri="{BB962C8B-B14F-4D97-AF65-F5344CB8AC3E}">
        <p14:creationId xmlns:p14="http://schemas.microsoft.com/office/powerpoint/2010/main" val="2724580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100" y="0"/>
            <a:ext cx="2944813" cy="496888"/>
          </a:xfrm>
          <a:prstGeom prst="rect">
            <a:avLst/>
          </a:prstGeom>
        </p:spPr>
        <p:txBody>
          <a:bodyPr vert="horz" lIns="91440" tIns="45720" rIns="91440" bIns="45720" rtlCol="0"/>
          <a:lstStyle>
            <a:lvl1pPr algn="r">
              <a:defRPr sz="1200"/>
            </a:lvl1pPr>
          </a:lstStyle>
          <a:p>
            <a:fld id="{4E6A8269-6A83-4056-A8AD-AA711B1A0660}" type="datetimeFigureOut">
              <a:rPr lang="en-GB" smtClean="0"/>
              <a:t>23/06/2025</a:t>
            </a:fld>
            <a:endParaRPr lang="en-GB"/>
          </a:p>
        </p:txBody>
      </p:sp>
      <p:sp>
        <p:nvSpPr>
          <p:cNvPr id="4" name="Slide Image Placeholder 3"/>
          <p:cNvSpPr>
            <a:spLocks noGrp="1" noRot="1" noChangeAspect="1"/>
          </p:cNvSpPr>
          <p:nvPr>
            <p:ph type="sldImg" idx="2"/>
          </p:nvPr>
        </p:nvSpPr>
        <p:spPr>
          <a:xfrm>
            <a:off x="1165225" y="1239838"/>
            <a:ext cx="4464050" cy="33480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3613"/>
            <a:ext cx="5435600" cy="39052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1813"/>
            <a:ext cx="2944813"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100" y="9421813"/>
            <a:ext cx="2944813" cy="496887"/>
          </a:xfrm>
          <a:prstGeom prst="rect">
            <a:avLst/>
          </a:prstGeom>
        </p:spPr>
        <p:txBody>
          <a:bodyPr vert="horz" lIns="91440" tIns="45720" rIns="91440" bIns="45720" rtlCol="0" anchor="b"/>
          <a:lstStyle>
            <a:lvl1pPr algn="r">
              <a:defRPr sz="1200"/>
            </a:lvl1pPr>
          </a:lstStyle>
          <a:p>
            <a:fld id="{D0476CCF-45D2-446C-9937-58906F1A1E38}" type="slidenum">
              <a:rPr lang="en-GB" smtClean="0"/>
              <a:t>‹#›</a:t>
            </a:fld>
            <a:endParaRPr lang="en-GB"/>
          </a:p>
        </p:txBody>
      </p:sp>
    </p:spTree>
    <p:extLst>
      <p:ext uri="{BB962C8B-B14F-4D97-AF65-F5344CB8AC3E}">
        <p14:creationId xmlns:p14="http://schemas.microsoft.com/office/powerpoint/2010/main" val="2529704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Error in pensions table </a:t>
            </a:r>
          </a:p>
          <a:p>
            <a:endParaRPr lang="en-GB" dirty="0"/>
          </a:p>
          <a:p>
            <a:r>
              <a:rPr lang="en-GB" dirty="0"/>
              <a:t>Challenging process due to  asset </a:t>
            </a:r>
            <a:r>
              <a:rPr lang="en-GB" dirty="0" err="1"/>
              <a:t>revals</a:t>
            </a:r>
            <a:r>
              <a:rPr lang="en-GB" dirty="0"/>
              <a:t> and IFRS 16. </a:t>
            </a:r>
          </a:p>
        </p:txBody>
      </p:sp>
      <p:sp>
        <p:nvSpPr>
          <p:cNvPr id="4" name="Slide Number Placeholder 3"/>
          <p:cNvSpPr>
            <a:spLocks noGrp="1"/>
          </p:cNvSpPr>
          <p:nvPr>
            <p:ph type="sldNum" sz="quarter" idx="5"/>
          </p:nvPr>
        </p:nvSpPr>
        <p:spPr/>
        <p:txBody>
          <a:bodyPr/>
          <a:lstStyle/>
          <a:p>
            <a:fld id="{D0476CCF-45D2-446C-9937-58906F1A1E38}" type="slidenum">
              <a:rPr lang="en-GB" smtClean="0"/>
              <a:t>1</a:t>
            </a:fld>
            <a:endParaRPr lang="en-GB"/>
          </a:p>
        </p:txBody>
      </p:sp>
    </p:spTree>
    <p:extLst>
      <p:ext uri="{BB962C8B-B14F-4D97-AF65-F5344CB8AC3E}">
        <p14:creationId xmlns:p14="http://schemas.microsoft.com/office/powerpoint/2010/main" val="1816739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18.5 m is made up of   Increased asset value les xx dep 24m</a:t>
            </a:r>
          </a:p>
          <a:p>
            <a:r>
              <a:rPr lang="en-GB" dirty="0"/>
              <a:t>Right of use – 4m increase to asset value due to IFRS16 – excludes PPP that has been written off to </a:t>
            </a:r>
            <a:r>
              <a:rPr lang="en-GB" dirty="0" err="1"/>
              <a:t>reval</a:t>
            </a:r>
            <a:r>
              <a:rPr lang="en-GB" dirty="0"/>
              <a:t> reserve</a:t>
            </a:r>
          </a:p>
        </p:txBody>
      </p:sp>
      <p:sp>
        <p:nvSpPr>
          <p:cNvPr id="4" name="Slide Number Placeholder 3"/>
          <p:cNvSpPr>
            <a:spLocks noGrp="1"/>
          </p:cNvSpPr>
          <p:nvPr>
            <p:ph type="sldNum" sz="quarter" idx="5"/>
          </p:nvPr>
        </p:nvSpPr>
        <p:spPr/>
        <p:txBody>
          <a:bodyPr/>
          <a:lstStyle/>
          <a:p>
            <a:fld id="{D0476CCF-45D2-446C-9937-58906F1A1E38}" type="slidenum">
              <a:rPr lang="en-GB" smtClean="0"/>
              <a:t>11</a:t>
            </a:fld>
            <a:endParaRPr lang="en-GB"/>
          </a:p>
        </p:txBody>
      </p:sp>
    </p:spTree>
    <p:extLst>
      <p:ext uri="{BB962C8B-B14F-4D97-AF65-F5344CB8AC3E}">
        <p14:creationId xmlns:p14="http://schemas.microsoft.com/office/powerpoint/2010/main" val="1625009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476CCF-45D2-446C-9937-58906F1A1E38}" type="slidenum">
              <a:rPr lang="en-GB" smtClean="0"/>
              <a:t>13</a:t>
            </a:fld>
            <a:endParaRPr lang="en-GB"/>
          </a:p>
        </p:txBody>
      </p:sp>
    </p:spTree>
    <p:extLst>
      <p:ext uri="{BB962C8B-B14F-4D97-AF65-F5344CB8AC3E}">
        <p14:creationId xmlns:p14="http://schemas.microsoft.com/office/powerpoint/2010/main" val="3662302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No longer specifically pick </a:t>
            </a:r>
            <a:r>
              <a:rPr lang="en-GB" sz="1800" dirty="0" err="1">
                <a:effectLst/>
                <a:latin typeface="Verdana" panose="020B0604030504040204" pitchFamily="34" charset="0"/>
                <a:ea typeface="Times New Roman" panose="02020603050405020304" pitchFamily="18" charset="0"/>
                <a:cs typeface="Times New Roman" panose="02020603050405020304" pitchFamily="18" charset="0"/>
              </a:rPr>
              <a:t>yp</a:t>
            </a: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SB contracts as declassified as an STO. </a:t>
            </a:r>
          </a:p>
          <a:p>
            <a:pPr>
              <a:buNone/>
              <a:tabLst>
                <a:tab pos="2637155" algn="ctr"/>
                <a:tab pos="5274310" algn="r"/>
              </a:tabLst>
            </a:pPr>
            <a:endParaRPr lang="en-GB" sz="1800" dirty="0">
              <a:effectLst/>
              <a:latin typeface="Verdana" panose="020B0604030504040204" pitchFamily="34" charset="0"/>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During 2024-25 </a:t>
            </a:r>
            <a:r>
              <a:rPr lang="en-GB" sz="1800" dirty="0" err="1">
                <a:effectLst/>
                <a:latin typeface="Verdana" panose="020B0604030504040204" pitchFamily="34" charset="0"/>
                <a:ea typeface="Times New Roman" panose="02020603050405020304" pitchFamily="18" charset="0"/>
                <a:cs typeface="Times New Roman" panose="02020603050405020304" pitchFamily="18" charset="0"/>
              </a:rPr>
              <a:t>SBc</a:t>
            </a: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Contracts can report an operating surplus of £661k</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from trading activity. This is close to the surplus target of £753k which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has been reported at previous meetings of this Group.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The resulting shortfall of £92k can be attributed to several mitigating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factors most notably delays in commencement of programmed work.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Considering the current Trading Conditions, budgetary pressures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and reduced activity in the first quarters of 2024-25. This result is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extremely positive and reflects on the commitment and professionalism of </a:t>
            </a:r>
            <a:endParaRPr lang="en-GB" sz="1800" dirty="0">
              <a:effectLst/>
              <a:latin typeface="Univers (W1)"/>
              <a:ea typeface="Times New Roman" panose="02020603050405020304" pitchFamily="18" charset="0"/>
              <a:cs typeface="Times New Roman" panose="02020603050405020304" pitchFamily="18" charset="0"/>
            </a:endParaRPr>
          </a:p>
          <a:p>
            <a:pPr>
              <a:buNone/>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the entire team for delivering this surplus under challenging trading </a:t>
            </a:r>
            <a:endParaRPr lang="en-GB" sz="1800" dirty="0">
              <a:effectLst/>
              <a:latin typeface="Univers (W1)"/>
              <a:ea typeface="Times New Roman" panose="02020603050405020304" pitchFamily="18" charset="0"/>
              <a:cs typeface="Times New Roman" panose="02020603050405020304" pitchFamily="18" charset="0"/>
            </a:endParaRPr>
          </a:p>
          <a:p>
            <a:pPr>
              <a:tabLst>
                <a:tab pos="2637155" algn="ctr"/>
                <a:tab pos="5274310" algn="r"/>
              </a:tabLst>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conditions.</a:t>
            </a:r>
            <a:endParaRPr lang="en-GB" sz="1800" dirty="0">
              <a:effectLst/>
              <a:latin typeface="Univers (W1)"/>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0476CCF-45D2-446C-9937-58906F1A1E38}" type="slidenum">
              <a:rPr lang="en-GB" smtClean="0"/>
              <a:t>2</a:t>
            </a:fld>
            <a:endParaRPr lang="en-GB"/>
          </a:p>
        </p:txBody>
      </p:sp>
    </p:spTree>
    <p:extLst>
      <p:ext uri="{BB962C8B-B14F-4D97-AF65-F5344CB8AC3E}">
        <p14:creationId xmlns:p14="http://schemas.microsoft.com/office/powerpoint/2010/main" val="417384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Balanced rev outturn very positive considering over spend forecast but did require a reduction to the EI&amp;P EMB which may impact on our ability to reduce number of children going out of area. Talk about new measures in  25/26?</a:t>
            </a:r>
          </a:p>
        </p:txBody>
      </p:sp>
      <p:sp>
        <p:nvSpPr>
          <p:cNvPr id="4" name="Slide Number Placeholder 3"/>
          <p:cNvSpPr>
            <a:spLocks noGrp="1"/>
          </p:cNvSpPr>
          <p:nvPr>
            <p:ph type="sldNum" sz="quarter" idx="5"/>
          </p:nvPr>
        </p:nvSpPr>
        <p:spPr/>
        <p:txBody>
          <a:bodyPr/>
          <a:lstStyle/>
          <a:p>
            <a:fld id="{D0476CCF-45D2-446C-9937-58906F1A1E38}" type="slidenum">
              <a:rPr lang="en-GB" smtClean="0"/>
              <a:t>3</a:t>
            </a:fld>
            <a:endParaRPr lang="en-GB"/>
          </a:p>
        </p:txBody>
      </p:sp>
    </p:spTree>
    <p:extLst>
      <p:ext uri="{BB962C8B-B14F-4D97-AF65-F5344CB8AC3E}">
        <p14:creationId xmlns:p14="http://schemas.microsoft.com/office/powerpoint/2010/main" val="2037239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Key point – meeting all statutory deadlines, other councils struggling due to changes to accounting practise</a:t>
            </a:r>
          </a:p>
        </p:txBody>
      </p:sp>
      <p:sp>
        <p:nvSpPr>
          <p:cNvPr id="4" name="Slide Number Placeholder 3"/>
          <p:cNvSpPr>
            <a:spLocks noGrp="1"/>
          </p:cNvSpPr>
          <p:nvPr>
            <p:ph type="sldNum" sz="quarter" idx="5"/>
          </p:nvPr>
        </p:nvSpPr>
        <p:spPr/>
        <p:txBody>
          <a:bodyPr/>
          <a:lstStyle/>
          <a:p>
            <a:fld id="{D0476CCF-45D2-446C-9937-58906F1A1E38}" type="slidenum">
              <a:rPr lang="en-GB" smtClean="0"/>
              <a:t>4</a:t>
            </a:fld>
            <a:endParaRPr lang="en-GB"/>
          </a:p>
        </p:txBody>
      </p:sp>
    </p:spTree>
    <p:extLst>
      <p:ext uri="{BB962C8B-B14F-4D97-AF65-F5344CB8AC3E}">
        <p14:creationId xmlns:p14="http://schemas.microsoft.com/office/powerpoint/2010/main" val="2192206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Increased spend across all depts except </a:t>
            </a:r>
            <a:r>
              <a:rPr lang="en-GB" b="1" dirty="0"/>
              <a:t>Res comm</a:t>
            </a:r>
          </a:p>
          <a:p>
            <a:endParaRPr lang="en-GB" dirty="0"/>
          </a:p>
          <a:p>
            <a:r>
              <a:rPr lang="en-GB" dirty="0"/>
              <a:t>ECS increase 26m  IRFS16 PPP adjustment, increased depreciation as asset values increased significantly last year and 10m in EY now going through RSG which means its is shown differently in the accounts.</a:t>
            </a:r>
          </a:p>
        </p:txBody>
      </p:sp>
      <p:sp>
        <p:nvSpPr>
          <p:cNvPr id="4" name="Slide Number Placeholder 3"/>
          <p:cNvSpPr>
            <a:spLocks noGrp="1"/>
          </p:cNvSpPr>
          <p:nvPr>
            <p:ph type="sldNum" sz="quarter" idx="5"/>
          </p:nvPr>
        </p:nvSpPr>
        <p:spPr/>
        <p:txBody>
          <a:bodyPr/>
          <a:lstStyle/>
          <a:p>
            <a:fld id="{D0476CCF-45D2-446C-9937-58906F1A1E38}" type="slidenum">
              <a:rPr lang="en-GB" smtClean="0"/>
              <a:t>5</a:t>
            </a:fld>
            <a:endParaRPr lang="en-GB"/>
          </a:p>
        </p:txBody>
      </p:sp>
    </p:spTree>
    <p:extLst>
      <p:ext uri="{BB962C8B-B14F-4D97-AF65-F5344CB8AC3E}">
        <p14:creationId xmlns:p14="http://schemas.microsoft.com/office/powerpoint/2010/main" val="1083966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Highest ever spend-  new </a:t>
            </a:r>
            <a:r>
              <a:rPr lang="en-GB" dirty="0" err="1"/>
              <a:t>earslton</a:t>
            </a:r>
            <a:r>
              <a:rPr lang="en-GB" dirty="0"/>
              <a:t>, progress at Gala dn </a:t>
            </a:r>
            <a:r>
              <a:rPr lang="en-GB" dirty="0" err="1"/>
              <a:t>peebles</a:t>
            </a:r>
            <a:r>
              <a:rPr lang="en-GB" dirty="0"/>
              <a:t>, started to incur costs at HHS and Tweedbank Crae village  . Feasibility undertaken at Eyemouth </a:t>
            </a:r>
          </a:p>
          <a:p>
            <a:endParaRPr lang="en-GB" dirty="0"/>
          </a:p>
          <a:p>
            <a:r>
              <a:rPr lang="en-GB" dirty="0"/>
              <a:t>Reduced I&amp;E spend as HFPS drawing to a close (22m 23/24 and 11m 24/25) also 2m less on roads </a:t>
            </a:r>
          </a:p>
        </p:txBody>
      </p:sp>
      <p:sp>
        <p:nvSpPr>
          <p:cNvPr id="4" name="Slide Number Placeholder 3"/>
          <p:cNvSpPr>
            <a:spLocks noGrp="1"/>
          </p:cNvSpPr>
          <p:nvPr>
            <p:ph type="sldNum" sz="quarter" idx="5"/>
          </p:nvPr>
        </p:nvSpPr>
        <p:spPr/>
        <p:txBody>
          <a:bodyPr/>
          <a:lstStyle/>
          <a:p>
            <a:fld id="{D0476CCF-45D2-446C-9937-58906F1A1E38}" type="slidenum">
              <a:rPr lang="en-GB" smtClean="0"/>
              <a:t>7</a:t>
            </a:fld>
            <a:endParaRPr lang="en-GB"/>
          </a:p>
        </p:txBody>
      </p:sp>
    </p:spTree>
    <p:extLst>
      <p:ext uri="{BB962C8B-B14F-4D97-AF65-F5344CB8AC3E}">
        <p14:creationId xmlns:p14="http://schemas.microsoft.com/office/powerpoint/2010/main" val="3659511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16.1m is the 8m agreed in FP and 6m carried forward and then reallocated out to services</a:t>
            </a:r>
          </a:p>
        </p:txBody>
      </p:sp>
      <p:sp>
        <p:nvSpPr>
          <p:cNvPr id="4" name="Slide Number Placeholder 3"/>
          <p:cNvSpPr>
            <a:spLocks noGrp="1"/>
          </p:cNvSpPr>
          <p:nvPr>
            <p:ph type="sldNum" sz="quarter" idx="5"/>
          </p:nvPr>
        </p:nvSpPr>
        <p:spPr/>
        <p:txBody>
          <a:bodyPr/>
          <a:lstStyle/>
          <a:p>
            <a:fld id="{D0476CCF-45D2-446C-9937-58906F1A1E38}" type="slidenum">
              <a:rPr lang="en-GB" smtClean="0"/>
              <a:t>8</a:t>
            </a:fld>
            <a:endParaRPr lang="en-GB"/>
          </a:p>
        </p:txBody>
      </p:sp>
    </p:spTree>
    <p:extLst>
      <p:ext uri="{BB962C8B-B14F-4D97-AF65-F5344CB8AC3E}">
        <p14:creationId xmlns:p14="http://schemas.microsoft.com/office/powerpoint/2010/main" val="1794286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impact </a:t>
            </a:r>
          </a:p>
          <a:p>
            <a:endParaRPr lang="en-GB" dirty="0"/>
          </a:p>
          <a:p>
            <a:r>
              <a:rPr lang="en-GB" dirty="0"/>
              <a:t>added 30m to I&amp;E – £26 through PPP and 4m across all others (largely vehicles etc)</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Long term liabilities – increased by 30m</a:t>
            </a:r>
          </a:p>
          <a:p>
            <a:endParaRPr lang="en-GB" dirty="0"/>
          </a:p>
          <a:p>
            <a:endParaRPr lang="en-GB" dirty="0"/>
          </a:p>
          <a:p>
            <a:r>
              <a:rPr lang="en-GB" dirty="0"/>
              <a:t>Balance sheet</a:t>
            </a:r>
          </a:p>
          <a:p>
            <a:r>
              <a:rPr lang="en-GB" dirty="0"/>
              <a:t>26m onto PPP school value (subsequently impaired so taken to revaluation reserve)</a:t>
            </a:r>
          </a:p>
          <a:p>
            <a:r>
              <a:rPr lang="en-GB" dirty="0"/>
              <a:t>4m increase in Right of use assets </a:t>
            </a:r>
          </a:p>
          <a:p>
            <a:endParaRPr lang="en-GB" dirty="0"/>
          </a:p>
        </p:txBody>
      </p:sp>
      <p:sp>
        <p:nvSpPr>
          <p:cNvPr id="4" name="Slide Number Placeholder 3"/>
          <p:cNvSpPr>
            <a:spLocks noGrp="1"/>
          </p:cNvSpPr>
          <p:nvPr>
            <p:ph type="sldNum" sz="quarter" idx="5"/>
          </p:nvPr>
        </p:nvSpPr>
        <p:spPr/>
        <p:txBody>
          <a:bodyPr/>
          <a:lstStyle/>
          <a:p>
            <a:fld id="{D0476CCF-45D2-446C-9937-58906F1A1E38}" type="slidenum">
              <a:rPr lang="en-GB" smtClean="0"/>
              <a:t>9</a:t>
            </a:fld>
            <a:endParaRPr lang="en-GB"/>
          </a:p>
        </p:txBody>
      </p:sp>
    </p:spTree>
    <p:extLst>
      <p:ext uri="{BB962C8B-B14F-4D97-AF65-F5344CB8AC3E}">
        <p14:creationId xmlns:p14="http://schemas.microsoft.com/office/powerpoint/2010/main" val="18199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Short term debtors – Prepayments increased £3.7m and Council Tax debtors up by £2,6m.  Circa £1m increase in debtor accrual posted across the services too.</a:t>
            </a:r>
          </a:p>
          <a:p>
            <a:endParaRPr lang="en-GB" dirty="0"/>
          </a:p>
          <a:p>
            <a:r>
              <a:rPr lang="en-GB" dirty="0"/>
              <a:t>Overall liabilities increased by 118m . Split between short &amp; LT is due to length of borrowing as most borrowing currently 1 year but 40m over 5 years to hedge the risk of int rate movement. </a:t>
            </a:r>
          </a:p>
          <a:p>
            <a:endParaRPr lang="en-GB" dirty="0"/>
          </a:p>
          <a:p>
            <a:r>
              <a:rPr lang="en-GB" dirty="0"/>
              <a:t>£100m in additional borrowing throughout the year. All still in line with TMS and still undertaking shorter term borrowing due to expectation on interest rates lowering but not seeing significant change yet.  Per 25/26 TMS Were under borrowed by 140 at end of 24/25. </a:t>
            </a:r>
            <a:r>
              <a:rPr lang="en-GB" dirty="0" err="1"/>
              <a:t>expec</a:t>
            </a:r>
            <a:r>
              <a:rPr lang="en-GB" dirty="0"/>
              <a:t> that to decrease over coming years.</a:t>
            </a:r>
          </a:p>
          <a:p>
            <a:endParaRPr lang="en-GB" dirty="0"/>
          </a:p>
          <a:p>
            <a:r>
              <a:rPr lang="en-GB" dirty="0"/>
              <a:t>LT liabilities now also includes 30m as a result of IRFS 16 (26m PPP plus 4m ROU assets)</a:t>
            </a:r>
          </a:p>
        </p:txBody>
      </p:sp>
      <p:sp>
        <p:nvSpPr>
          <p:cNvPr id="4" name="Slide Number Placeholder 3"/>
          <p:cNvSpPr>
            <a:spLocks noGrp="1"/>
          </p:cNvSpPr>
          <p:nvPr>
            <p:ph type="sldNum" sz="quarter" idx="5"/>
          </p:nvPr>
        </p:nvSpPr>
        <p:spPr/>
        <p:txBody>
          <a:bodyPr/>
          <a:lstStyle/>
          <a:p>
            <a:fld id="{D0476CCF-45D2-446C-9937-58906F1A1E38}" type="slidenum">
              <a:rPr lang="en-GB" smtClean="0"/>
              <a:t>10</a:t>
            </a:fld>
            <a:endParaRPr lang="en-GB"/>
          </a:p>
        </p:txBody>
      </p:sp>
    </p:spTree>
    <p:extLst>
      <p:ext uri="{BB962C8B-B14F-4D97-AF65-F5344CB8AC3E}">
        <p14:creationId xmlns:p14="http://schemas.microsoft.com/office/powerpoint/2010/main" val="3574023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3336439464"/>
      </p:ext>
    </p:extLst>
  </p:cSld>
  <p:clrMapOvr>
    <a:masterClrMapping/>
  </p:clrMapOvr>
  <p:transition advClick="0" advTm="1000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937375563"/>
      </p:ext>
    </p:extLst>
  </p:cSld>
  <p:clrMapOvr>
    <a:masterClrMapping/>
  </p:clrMapOvr>
  <p:transition advClick="0" advTm="1000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07407380"/>
      </p:ext>
    </p:extLst>
  </p:cSld>
  <p:clrMapOvr>
    <a:masterClrMapping/>
  </p:clrMapOvr>
  <p:transition advClick="0" advTm="1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28667141"/>
      </p:ext>
    </p:extLst>
  </p:cSld>
  <p:clrMapOvr>
    <a:masterClrMapping/>
  </p:clrMapOvr>
  <p:transition advClick="0" advTm="1000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3940104036"/>
      </p:ext>
    </p:extLst>
  </p:cSld>
  <p:clrMapOvr>
    <a:masterClrMapping/>
  </p:clrMapOvr>
  <p:transition advClick="0" advTm="10000"/>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40436163"/>
      </p:ext>
    </p:extLst>
  </p:cSld>
  <p:clrMapOvr>
    <a:masterClrMapping/>
  </p:clrMapOvr>
  <p:transition advClick="0" advTm="10000"/>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71838321"/>
      </p:ext>
    </p:extLst>
  </p:cSld>
  <p:clrMapOvr>
    <a:masterClrMapping/>
  </p:clrMapOvr>
  <p:transition advClick="0" advTm="1000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17980679"/>
      </p:ext>
    </p:extLst>
  </p:cSld>
  <p:clrMapOvr>
    <a:masterClrMapping/>
  </p:clrMapOvr>
  <p:transition advClick="0" advTm="1000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69480473"/>
      </p:ext>
    </p:extLst>
  </p:cSld>
  <p:clrMapOvr>
    <a:masterClrMapping/>
  </p:clrMapOvr>
  <p:transition advClick="0" advTm="1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Lst>
  <p:transition/>
  <p:txStyles>
    <p:titleStyle>
      <a:lvl1pPr algn="ctr" rtl="0" eaLnBrk="0" fontAlgn="base" hangingPunct="0">
        <a:spcBef>
          <a:spcPct val="0"/>
        </a:spcBef>
        <a:spcAft>
          <a:spcPct val="0"/>
        </a:spcAft>
        <a:defRPr sz="4400">
          <a:solidFill>
            <a:schemeClr val="tx2"/>
          </a:solidFill>
          <a:latin typeface="+mj-lt"/>
          <a:ea typeface="ヒラギノ角ゴ Pro W3" charset="0"/>
          <a:cs typeface="ヒラギノ角ゴ Pro W3" charset="0"/>
        </a:defRPr>
      </a:lvl1pPr>
      <a:lvl2pPr algn="ctr" rtl="0" eaLnBrk="0" fontAlgn="base" hangingPunct="0">
        <a:spcBef>
          <a:spcPct val="0"/>
        </a:spcBef>
        <a:spcAft>
          <a:spcPct val="0"/>
        </a:spcAft>
        <a:defRPr sz="4400">
          <a:solidFill>
            <a:schemeClr val="tx2"/>
          </a:solidFill>
          <a:latin typeface="Arial" charset="0"/>
          <a:ea typeface="ヒラギノ角ゴ Pro W3" charset="0"/>
          <a:cs typeface="ヒラギノ角ゴ Pro W3" charset="0"/>
        </a:defRPr>
      </a:lvl2pPr>
      <a:lvl3pPr algn="ctr" rtl="0" eaLnBrk="0" fontAlgn="base" hangingPunct="0">
        <a:spcBef>
          <a:spcPct val="0"/>
        </a:spcBef>
        <a:spcAft>
          <a:spcPct val="0"/>
        </a:spcAft>
        <a:defRPr sz="4400">
          <a:solidFill>
            <a:schemeClr val="tx2"/>
          </a:solidFill>
          <a:latin typeface="Arial" charset="0"/>
          <a:ea typeface="ヒラギノ角ゴ Pro W3" charset="0"/>
          <a:cs typeface="ヒラギノ角ゴ Pro W3" charset="0"/>
        </a:defRPr>
      </a:lvl3pPr>
      <a:lvl4pPr algn="ctr" rtl="0" eaLnBrk="0" fontAlgn="base" hangingPunct="0">
        <a:spcBef>
          <a:spcPct val="0"/>
        </a:spcBef>
        <a:spcAft>
          <a:spcPct val="0"/>
        </a:spcAft>
        <a:defRPr sz="4400">
          <a:solidFill>
            <a:schemeClr val="tx2"/>
          </a:solidFill>
          <a:latin typeface="Arial" charset="0"/>
          <a:ea typeface="ヒラギノ角ゴ Pro W3" charset="0"/>
          <a:cs typeface="ヒラギノ角ゴ Pro W3" charset="0"/>
        </a:defRPr>
      </a:lvl4pPr>
      <a:lvl5pPr algn="ctr" rtl="0" eaLnBrk="0" fontAlgn="base" hangingPunct="0">
        <a:spcBef>
          <a:spcPct val="0"/>
        </a:spcBef>
        <a:spcAft>
          <a:spcPct val="0"/>
        </a:spcAft>
        <a:defRPr sz="4400">
          <a:solidFill>
            <a:schemeClr val="tx2"/>
          </a:solidFill>
          <a:latin typeface="Arial" charset="0"/>
          <a:ea typeface="ヒラギノ角ゴ Pro W3" charset="0"/>
          <a:cs typeface="ヒラギノ角ゴ Pro W3"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ヒラギノ角ゴ Pro W3" charset="-128"/>
          <a:cs typeface="ヒラギノ角ゴ Pro W3" charset="0"/>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cs typeface="ヒラギノ角ゴ Pro W3" charset="0"/>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charset="-128"/>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charset="-128"/>
          <a:cs typeface="ヒラギノ角ゴ Pro W3"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27_0.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package" Target="../embeddings/Microsoft_Excel_Worksheet.xlsx"/><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microsoft.com/office/2018/10/relationships/comments" Target="../comments/modernComment_126_0.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2B_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4.xml"/><Relationship Id="rId3" Type="http://schemas.microsoft.com/office/2018/10/relationships/comments" Target="../comments/modernComment_132_7B4B040C.xml"/><Relationship Id="rId7" Type="http://schemas.openxmlformats.org/officeDocument/2006/relationships/diagramQuickStyle" Target="../diagrams/quickStyle4.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3.jpeg"/><Relationship Id="rId9" Type="http://schemas.microsoft.com/office/2007/relationships/diagramDrawing" Target="../diagrams/drawing4.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microsoft.com/office/2018/10/relationships/comments" Target="../comments/modernComment_12F_C3901A2D.xml"/><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microsoft.com/office/2018/10/relationships/comments" Target="../comments/modernComment_122_0.xml"/><Relationship Id="rId7" Type="http://schemas.openxmlformats.org/officeDocument/2006/relationships/diagramQuickStyle" Target="../diagrams/quickStyle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3.jpe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hart" Target="../charts/chart4.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6"/>
          <p:cNvSpPr txBox="1">
            <a:spLocks noChangeArrowheads="1"/>
          </p:cNvSpPr>
          <p:nvPr/>
        </p:nvSpPr>
        <p:spPr bwMode="auto">
          <a:xfrm>
            <a:off x="611188" y="1700213"/>
            <a:ext cx="7993062"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ea typeface="ヒラギノ角ゴ Pro W3" pitchFamily="2" charset="-128"/>
              </a:defRPr>
            </a:lvl1pPr>
            <a:lvl2pPr marL="742950" indent="-285750">
              <a:defRPr b="1">
                <a:solidFill>
                  <a:schemeClr val="tx1"/>
                </a:solidFill>
                <a:latin typeface="Arial" panose="020B0604020202020204" pitchFamily="34" charset="0"/>
                <a:ea typeface="ヒラギノ角ゴ Pro W3" pitchFamily="2" charset="-128"/>
              </a:defRPr>
            </a:lvl2pPr>
            <a:lvl3pPr marL="1143000" indent="-228600">
              <a:defRPr b="1">
                <a:solidFill>
                  <a:schemeClr val="tx1"/>
                </a:solidFill>
                <a:latin typeface="Arial" panose="020B0604020202020204" pitchFamily="34" charset="0"/>
                <a:ea typeface="ヒラギノ角ゴ Pro W3" pitchFamily="2" charset="-128"/>
              </a:defRPr>
            </a:lvl3pPr>
            <a:lvl4pPr marL="1600200" indent="-228600">
              <a:defRPr b="1">
                <a:solidFill>
                  <a:schemeClr val="tx1"/>
                </a:solidFill>
                <a:latin typeface="Arial" panose="020B0604020202020204" pitchFamily="34" charset="0"/>
                <a:ea typeface="ヒラギノ角ゴ Pro W3" pitchFamily="2" charset="-128"/>
              </a:defRPr>
            </a:lvl4pPr>
            <a:lvl5pPr marL="2057400" indent="-228600">
              <a:defRPr b="1">
                <a:solidFill>
                  <a:schemeClr val="tx1"/>
                </a:solidFill>
                <a:latin typeface="Arial" panose="020B0604020202020204" pitchFamily="34" charset="0"/>
                <a:ea typeface="ヒラギノ角ゴ Pro W3" pitchFamily="2"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9pPr>
          </a:lstStyle>
          <a:p>
            <a:r>
              <a:rPr lang="en-GB" altLang="en-US" sz="2600" b="0" dirty="0">
                <a:solidFill>
                  <a:schemeClr val="bg1"/>
                </a:solidFill>
                <a:latin typeface="Verdana" panose="020B0604030504040204" pitchFamily="34" charset="0"/>
                <a:ea typeface="Verdana" panose="020B0604030504040204" pitchFamily="34" charset="0"/>
                <a:cs typeface="Arial" panose="020B0604020202020204" pitchFamily="34" charset="0"/>
              </a:rPr>
              <a:t>SCOTTISH BORDERS COUNCIL</a:t>
            </a:r>
          </a:p>
          <a:p>
            <a:r>
              <a:rPr lang="en-GB" altLang="en-US" sz="4400" b="0" dirty="0">
                <a:solidFill>
                  <a:schemeClr val="bg1"/>
                </a:solidFill>
                <a:latin typeface="Verdana" panose="020B0604030504040204" pitchFamily="34" charset="0"/>
                <a:ea typeface="Verdana" panose="020B0604030504040204" pitchFamily="34" charset="0"/>
                <a:cs typeface="Arial" panose="020B0604020202020204" pitchFamily="34" charset="0"/>
              </a:rPr>
              <a:t>DRAFT ANNUAL ACCOUNTS</a:t>
            </a:r>
          </a:p>
          <a:p>
            <a:r>
              <a:rPr lang="en-GB" altLang="en-US" sz="4400" b="0" dirty="0">
                <a:solidFill>
                  <a:schemeClr val="bg1"/>
                </a:solidFill>
                <a:latin typeface="Verdana" panose="020B0604030504040204" pitchFamily="34" charset="0"/>
                <a:ea typeface="Verdana" panose="020B0604030504040204" pitchFamily="34" charset="0"/>
                <a:cs typeface="Arial" panose="020B0604020202020204" pitchFamily="34" charset="0"/>
              </a:rPr>
              <a:t>2024/25</a:t>
            </a:r>
          </a:p>
          <a:p>
            <a:endParaRPr lang="en-GB" altLang="en-US" sz="4400" b="0" dirty="0">
              <a:solidFill>
                <a:schemeClr val="bg1"/>
              </a:solidFill>
              <a:cs typeface="Arial" panose="020B0604020202020204" pitchFamily="34" charset="0"/>
            </a:endParaRPr>
          </a:p>
          <a:p>
            <a:r>
              <a:rPr lang="en-GB" altLang="en-US" sz="2800" b="0" dirty="0">
                <a:solidFill>
                  <a:schemeClr val="bg1"/>
                </a:solidFill>
                <a:latin typeface="Verdana" panose="020B0604030504040204" pitchFamily="34" charset="0"/>
                <a:ea typeface="Verdana" panose="020B0604030504040204" pitchFamily="34" charset="0"/>
                <a:cs typeface="Arial" panose="020B0604020202020204" pitchFamily="34" charset="0"/>
              </a:rPr>
              <a:t>Audit Committee 24</a:t>
            </a:r>
            <a:r>
              <a:rPr lang="en-GB" altLang="en-US" sz="2800" b="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th</a:t>
            </a:r>
            <a:r>
              <a:rPr lang="en-GB" altLang="en-US" sz="2800" b="0" dirty="0">
                <a:solidFill>
                  <a:schemeClr val="bg1"/>
                </a:solidFill>
                <a:latin typeface="Verdana" panose="020B0604030504040204" pitchFamily="34" charset="0"/>
                <a:ea typeface="Verdana" panose="020B0604030504040204" pitchFamily="34" charset="0"/>
                <a:cs typeface="Arial" panose="020B0604020202020204" pitchFamily="34" charset="0"/>
              </a:rPr>
              <a:t> June 2025</a:t>
            </a:r>
          </a:p>
          <a:p>
            <a:pPr eaLnBrk="1" hangingPunct="1">
              <a:spcBef>
                <a:spcPct val="50000"/>
              </a:spcBef>
            </a:pPr>
            <a:endParaRPr lang="en-GB" altLang="en-US" sz="2400" b="0" dirty="0"/>
          </a:p>
          <a:p>
            <a:pPr eaLnBrk="1" hangingPunct="1">
              <a:spcBef>
                <a:spcPct val="50000"/>
              </a:spcBef>
              <a:buFontTx/>
              <a:buChar char="•"/>
            </a:pPr>
            <a:endParaRPr lang="en-GB" altLang="en-US" dirty="0"/>
          </a:p>
          <a:p>
            <a:pPr algn="ctr" eaLnBrk="1" hangingPunct="1">
              <a:spcBef>
                <a:spcPct val="50000"/>
              </a:spcBef>
            </a:pPr>
            <a:endParaRPr lang="en-GB" altLang="en-US" dirty="0"/>
          </a:p>
        </p:txBody>
      </p:sp>
    </p:spTree>
  </p:cSld>
  <p:clrMapOvr>
    <a:masterClrMapping/>
  </p:clrMapOvr>
  <p:transition advClick="0" advTm="10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250825" y="692150"/>
            <a:ext cx="7993063" cy="1970088"/>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Balance Sheet overview</a:t>
            </a:r>
          </a:p>
          <a:p>
            <a:pPr eaLnBrk="1" hangingPunct="1">
              <a:spcBef>
                <a:spcPct val="50000"/>
              </a:spcBef>
              <a:defRPr/>
            </a:pPr>
            <a:endParaRPr lang="en-GB" altLang="en-US" b="0" dirty="0">
              <a:solidFill>
                <a:schemeClr val="tx1">
                  <a:lumMod val="75000"/>
                  <a:lumOff val="25000"/>
                </a:schemeClr>
              </a:solidFill>
            </a:endParaRPr>
          </a:p>
          <a:p>
            <a:pPr eaLnBrk="1" hangingPunct="1">
              <a:spcBef>
                <a:spcPct val="50000"/>
              </a:spcBef>
              <a:buFontTx/>
              <a:buChar char="•"/>
              <a:defRPr/>
            </a:pPr>
            <a:endParaRPr lang="en-GB" altLang="en-US" sz="1800" dirty="0">
              <a:solidFill>
                <a:schemeClr val="tx1">
                  <a:lumMod val="75000"/>
                  <a:lumOff val="25000"/>
                </a:schemeClr>
              </a:solidFill>
            </a:endParaRPr>
          </a:p>
          <a:p>
            <a:pPr algn="ctr" eaLnBrk="1" hangingPunct="1">
              <a:spcBef>
                <a:spcPct val="50000"/>
              </a:spcBef>
              <a:defRPr/>
            </a:pPr>
            <a:endParaRPr lang="en-GB" altLang="en-US" sz="1800" dirty="0">
              <a:solidFill>
                <a:schemeClr val="tx1">
                  <a:lumMod val="75000"/>
                  <a:lumOff val="25000"/>
                </a:schemeClr>
              </a:solidFill>
            </a:endParaRPr>
          </a:p>
        </p:txBody>
      </p:sp>
      <p:graphicFrame>
        <p:nvGraphicFramePr>
          <p:cNvPr id="5" name="Object 4">
            <a:extLst>
              <a:ext uri="{FF2B5EF4-FFF2-40B4-BE49-F238E27FC236}">
                <a16:creationId xmlns:a16="http://schemas.microsoft.com/office/drawing/2014/main" id="{A199B8CC-EE8F-4B71-AD01-6040F64EBFD4}"/>
              </a:ext>
            </a:extLst>
          </p:cNvPr>
          <p:cNvGraphicFramePr>
            <a:graphicFrameLocks noChangeAspect="1"/>
          </p:cNvGraphicFramePr>
          <p:nvPr>
            <p:extLst>
              <p:ext uri="{D42A27DB-BD31-4B8C-83A1-F6EECF244321}">
                <p14:modId xmlns:p14="http://schemas.microsoft.com/office/powerpoint/2010/main" val="3313343436"/>
              </p:ext>
            </p:extLst>
          </p:nvPr>
        </p:nvGraphicFramePr>
        <p:xfrm>
          <a:off x="900112" y="1453986"/>
          <a:ext cx="7239000" cy="2058987"/>
        </p:xfrm>
        <a:graphic>
          <a:graphicData uri="http://schemas.openxmlformats.org/presentationml/2006/ole">
            <mc:AlternateContent xmlns:mc="http://schemas.openxmlformats.org/markup-compatibility/2006">
              <mc:Choice xmlns:v="urn:schemas-microsoft-com:vml" Requires="v">
                <p:oleObj name="Worksheet" r:id="rId5" imgW="7238941" imgH="1914525" progId="Excel.Sheet.12">
                  <p:embed/>
                </p:oleObj>
              </mc:Choice>
              <mc:Fallback>
                <p:oleObj name="Worksheet" r:id="rId5" imgW="7238941" imgH="1914525" progId="Excel.Sheet.12">
                  <p:embed/>
                  <p:pic>
                    <p:nvPicPr>
                      <p:cNvPr id="5" name="Object 4">
                        <a:extLst>
                          <a:ext uri="{FF2B5EF4-FFF2-40B4-BE49-F238E27FC236}">
                            <a16:creationId xmlns:a16="http://schemas.microsoft.com/office/drawing/2014/main" id="{A199B8CC-EE8F-4B71-AD01-6040F64EBFD4}"/>
                          </a:ext>
                        </a:extLst>
                      </p:cNvPr>
                      <p:cNvPicPr/>
                      <p:nvPr/>
                    </p:nvPicPr>
                    <p:blipFill>
                      <a:blip r:embed="rId6"/>
                      <a:stretch>
                        <a:fillRect/>
                      </a:stretch>
                    </p:blipFill>
                    <p:spPr>
                      <a:xfrm>
                        <a:off x="900112" y="1453986"/>
                        <a:ext cx="7239000" cy="2058987"/>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D27A41FA-3A43-0863-4D40-2B93871C4E6D}"/>
              </a:ext>
            </a:extLst>
          </p:cNvPr>
          <p:cNvSpPr txBox="1"/>
          <p:nvPr/>
        </p:nvSpPr>
        <p:spPr>
          <a:xfrm>
            <a:off x="250824" y="3847723"/>
            <a:ext cx="8617279"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0" dirty="0">
                <a:solidFill>
                  <a:schemeClr val="tx1">
                    <a:lumMod val="65000"/>
                    <a:lumOff val="35000"/>
                  </a:schemeClr>
                </a:solidFill>
                <a:latin typeface="+mn-lt"/>
                <a:ea typeface="Verdana" panose="020B0604030504040204" pitchFamily="34" charset="0"/>
                <a:cs typeface="Arial"/>
              </a:rPr>
              <a:t>Movements within the Balance Sheet :</a:t>
            </a:r>
          </a:p>
          <a:p>
            <a:pPr marL="742950" lvl="1" indent="-285750">
              <a:buFont typeface="Arial" panose="020B0604020202020204" pitchFamily="34" charset="0"/>
              <a:buChar char="•"/>
            </a:pPr>
            <a:r>
              <a:rPr lang="en-US" sz="1400" b="0" dirty="0">
                <a:solidFill>
                  <a:schemeClr val="tx1">
                    <a:lumMod val="65000"/>
                    <a:lumOff val="35000"/>
                  </a:schemeClr>
                </a:solidFill>
                <a:latin typeface="+mn-lt"/>
                <a:ea typeface="Verdana" panose="020B0604030504040204" pitchFamily="34" charset="0"/>
                <a:cs typeface="Arial"/>
              </a:rPr>
              <a:t>Increases in long Term Assets include increased pension assets £92m and assets under construction £61m</a:t>
            </a:r>
          </a:p>
          <a:p>
            <a:pPr marL="742950" lvl="1" indent="-285750">
              <a:buFont typeface="Arial" panose="020B0604020202020204" pitchFamily="34" charset="0"/>
              <a:buChar char="•"/>
            </a:pPr>
            <a:r>
              <a:rPr lang="en-US" sz="1400" b="0" dirty="0">
                <a:solidFill>
                  <a:schemeClr val="tx1">
                    <a:lumMod val="65000"/>
                    <a:lumOff val="35000"/>
                  </a:schemeClr>
                </a:solidFill>
                <a:latin typeface="+mn-lt"/>
                <a:ea typeface="Verdana" panose="020B0604030504040204" pitchFamily="34" charset="0"/>
                <a:cs typeface="Arial"/>
              </a:rPr>
              <a:t>Increased Current Assets reflects an £8m increase in short term debtors</a:t>
            </a:r>
          </a:p>
          <a:p>
            <a:pPr marL="742950" lvl="1" indent="-285750">
              <a:buFont typeface="Arial" panose="020B0604020202020204" pitchFamily="34" charset="0"/>
              <a:buChar char="•"/>
            </a:pPr>
            <a:r>
              <a:rPr lang="en-US" sz="1400" b="0" dirty="0">
                <a:solidFill>
                  <a:schemeClr val="tx1">
                    <a:lumMod val="65000"/>
                    <a:lumOff val="35000"/>
                  </a:schemeClr>
                </a:solidFill>
                <a:latin typeface="+mn-lt"/>
                <a:ea typeface="Verdana" panose="020B0604030504040204" pitchFamily="34" charset="0"/>
                <a:cs typeface="Arial"/>
              </a:rPr>
              <a:t>Increase in Current Liabilities due to new borrowing to support capital investment taken in 2024/25 all maturing during 2025/26 to ensure that advantage can be taken of any reductions in interest rates</a:t>
            </a:r>
          </a:p>
          <a:p>
            <a:pPr marL="742950" lvl="1" indent="-285750">
              <a:buFont typeface="Arial" panose="020B0604020202020204" pitchFamily="34" charset="0"/>
              <a:buChar char="•"/>
            </a:pPr>
            <a:r>
              <a:rPr lang="en-US" sz="1400" b="0" dirty="0">
                <a:solidFill>
                  <a:schemeClr val="tx1">
                    <a:lumMod val="65000"/>
                    <a:lumOff val="35000"/>
                  </a:schemeClr>
                </a:solidFill>
                <a:latin typeface="+mn-lt"/>
                <a:ea typeface="Verdana" panose="020B0604030504040204" pitchFamily="34" charset="0"/>
                <a:cs typeface="Arial"/>
              </a:rPr>
              <a:t>Increase in Long Term Liabilities due to additional borrowing required to fund the construction of the new schools as approved in the Councils Financial Plan and impact of IFRS 16</a:t>
            </a:r>
          </a:p>
        </p:txBody>
      </p:sp>
    </p:spTree>
  </p:cSld>
  <p:clrMapOvr>
    <a:masterClrMapping/>
  </p:clrMapOvr>
  <p:transition advClick="0" advTm="10000"/>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0" y="836613"/>
            <a:ext cx="8560676" cy="523220"/>
          </a:xfrm>
          <a:prstGeom prst="rect">
            <a:avLst/>
          </a:prstGeom>
          <a:noFill/>
          <a:ln>
            <a:noFill/>
          </a:ln>
        </p:spPr>
        <p:txBody>
          <a:bodyPr wrap="square">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Balance Sheet Fixed Assets – notes 12, 13, 14</a:t>
            </a:r>
          </a:p>
        </p:txBody>
      </p:sp>
      <p:graphicFrame>
        <p:nvGraphicFramePr>
          <p:cNvPr id="5" name="Table 4">
            <a:extLst>
              <a:ext uri="{FF2B5EF4-FFF2-40B4-BE49-F238E27FC236}">
                <a16:creationId xmlns:a16="http://schemas.microsoft.com/office/drawing/2014/main" id="{03401CE1-D616-0DDE-CD80-7DD985BCB471}"/>
              </a:ext>
            </a:extLst>
          </p:cNvPr>
          <p:cNvGraphicFramePr>
            <a:graphicFrameLocks noGrp="1"/>
          </p:cNvGraphicFramePr>
          <p:nvPr>
            <p:extLst>
              <p:ext uri="{D42A27DB-BD31-4B8C-83A1-F6EECF244321}">
                <p14:modId xmlns:p14="http://schemas.microsoft.com/office/powerpoint/2010/main" val="1250839292"/>
              </p:ext>
            </p:extLst>
          </p:nvPr>
        </p:nvGraphicFramePr>
        <p:xfrm>
          <a:off x="870388" y="1361685"/>
          <a:ext cx="6819900" cy="3685213"/>
        </p:xfrm>
        <a:graphic>
          <a:graphicData uri="http://schemas.openxmlformats.org/drawingml/2006/table">
            <a:tbl>
              <a:tblPr/>
              <a:tblGrid>
                <a:gridCol w="3429000">
                  <a:extLst>
                    <a:ext uri="{9D8B030D-6E8A-4147-A177-3AD203B41FA5}">
                      <a16:colId xmlns:a16="http://schemas.microsoft.com/office/drawing/2014/main" val="90723885"/>
                    </a:ext>
                  </a:extLst>
                </a:gridCol>
                <a:gridCol w="1130300">
                  <a:extLst>
                    <a:ext uri="{9D8B030D-6E8A-4147-A177-3AD203B41FA5}">
                      <a16:colId xmlns:a16="http://schemas.microsoft.com/office/drawing/2014/main" val="2123515280"/>
                    </a:ext>
                  </a:extLst>
                </a:gridCol>
                <a:gridCol w="1130300">
                  <a:extLst>
                    <a:ext uri="{9D8B030D-6E8A-4147-A177-3AD203B41FA5}">
                      <a16:colId xmlns:a16="http://schemas.microsoft.com/office/drawing/2014/main" val="2395138995"/>
                    </a:ext>
                  </a:extLst>
                </a:gridCol>
                <a:gridCol w="1130300">
                  <a:extLst>
                    <a:ext uri="{9D8B030D-6E8A-4147-A177-3AD203B41FA5}">
                      <a16:colId xmlns:a16="http://schemas.microsoft.com/office/drawing/2014/main" val="23691446"/>
                    </a:ext>
                  </a:extLst>
                </a:gridCol>
              </a:tblGrid>
              <a:tr h="520323">
                <a:tc>
                  <a:txBody>
                    <a:bodyPr/>
                    <a:lstStyle/>
                    <a:p>
                      <a:pPr algn="l" rtl="0" fontAlgn="b"/>
                      <a:r>
                        <a:rPr lang="en-GB" sz="1100" b="0" i="0" u="none" strike="noStrike" dirty="0">
                          <a:solidFill>
                            <a:srgbClr val="000000"/>
                          </a:solidFill>
                          <a:effectLst/>
                          <a:latin typeface="+mn-lt"/>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tc gridSpan="2">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Balance Sheet as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90A8"/>
                    </a:solidFill>
                  </a:tcPr>
                </a:tc>
                <a:tc hMerge="1">
                  <a:txBody>
                    <a:bodyPr/>
                    <a:lstStyle/>
                    <a:p>
                      <a:endParaRPr lang="en-GB"/>
                    </a:p>
                  </a:txBody>
                  <a:tcPr/>
                </a:tc>
                <a:tc>
                  <a:txBody>
                    <a:bodyPr/>
                    <a:lstStyle/>
                    <a:p>
                      <a:pPr marL="0" algn="ctr" defTabSz="914400" rtl="0" eaLnBrk="1" fontAlgn="b" latinLnBrk="0" hangingPunct="1"/>
                      <a:r>
                        <a:rPr lang="en-GB" sz="1100" b="0" i="0" u="none" strike="noStrike" kern="1200">
                          <a:solidFill>
                            <a:schemeClr val="tx1">
                              <a:lumMod val="85000"/>
                              <a:lumOff val="15000"/>
                            </a:schemeClr>
                          </a:solidFill>
                          <a:effectLst/>
                          <a:latin typeface="Arial" panose="020B0604020202020204" pitchFamily="34" charset="0"/>
                          <a:ea typeface="+mn-ea"/>
                          <a:cs typeface="+mn-cs"/>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90A8"/>
                    </a:solidFill>
                  </a:tcPr>
                </a:tc>
                <a:extLst>
                  <a:ext uri="{0D108BD9-81ED-4DB2-BD59-A6C34878D82A}">
                    <a16:rowId xmlns:a16="http://schemas.microsoft.com/office/drawing/2014/main" val="3671272714"/>
                  </a:ext>
                </a:extLst>
              </a:tr>
              <a:tr h="247773">
                <a:tc>
                  <a:txBody>
                    <a:bodyPr/>
                    <a:lstStyle/>
                    <a:p>
                      <a:pPr algn="l" rtl="0" fontAlgn="b"/>
                      <a:r>
                        <a:rPr lang="en-GB" sz="1100" b="0" i="0" u="none" strike="noStrike">
                          <a:solidFill>
                            <a:srgbClr val="000000"/>
                          </a:solidFill>
                          <a:effectLst/>
                          <a:latin typeface="+mn-lt"/>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31-Mar-24</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3690A8"/>
                    </a:solid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31-Mar-25</a:t>
                      </a:r>
                    </a:p>
                  </a:txBody>
                  <a:tcPr marL="6350" marR="6350" marT="63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3690A8"/>
                    </a:solid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Movement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3690A8"/>
                    </a:solidFill>
                  </a:tcPr>
                </a:tc>
                <a:extLst>
                  <a:ext uri="{0D108BD9-81ED-4DB2-BD59-A6C34878D82A}">
                    <a16:rowId xmlns:a16="http://schemas.microsoft.com/office/drawing/2014/main" val="2330418548"/>
                  </a:ext>
                </a:extLst>
              </a:tr>
              <a:tr h="216990">
                <a:tc>
                  <a:txBody>
                    <a:bodyPr/>
                    <a:lstStyle/>
                    <a:p>
                      <a:pPr algn="l" rtl="0" fontAlgn="b"/>
                      <a:r>
                        <a:rPr lang="en-GB" sz="1100" b="0" i="0" u="none" strike="noStrike">
                          <a:solidFill>
                            <a:srgbClr val="000000"/>
                          </a:solidFill>
                          <a:effectLst/>
                          <a:latin typeface="+mn-lt"/>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£m</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3690A8"/>
                    </a:solid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£m</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3690A8"/>
                    </a:solidFill>
                  </a:tcPr>
                </a:tc>
                <a:tc>
                  <a:txBody>
                    <a:bodyPr/>
                    <a:lstStyle/>
                    <a:p>
                      <a:pPr marL="0" algn="ctr" defTabSz="914400" rtl="0" eaLnBrk="1" fontAlgn="b" latinLnBrk="0" hangingPunct="1"/>
                      <a:r>
                        <a:rPr lang="en-GB" sz="1100" b="0" i="0" u="none" strike="noStrike" kern="1200" dirty="0">
                          <a:solidFill>
                            <a:schemeClr val="tx1">
                              <a:lumMod val="85000"/>
                              <a:lumOff val="15000"/>
                            </a:schemeClr>
                          </a:solidFill>
                          <a:effectLst/>
                          <a:latin typeface="Arial" panose="020B0604020202020204" pitchFamily="34" charset="0"/>
                          <a:ea typeface="+mn-ea"/>
                          <a:cs typeface="+mn-cs"/>
                        </a:rPr>
                        <a:t>£m</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3690A8"/>
                    </a:solidFill>
                  </a:tcPr>
                </a:tc>
                <a:extLst>
                  <a:ext uri="{0D108BD9-81ED-4DB2-BD59-A6C34878D82A}">
                    <a16:rowId xmlns:a16="http://schemas.microsoft.com/office/drawing/2014/main" val="30698891"/>
                  </a:ext>
                </a:extLst>
              </a:tr>
              <a:tr h="226269">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Property Plant and Equipment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l" defTabSz="914400" rtl="0" eaLnBrk="1" fontAlgn="b" latinLnBrk="0" hangingPunct="1"/>
                      <a:r>
                        <a:rPr lang="en-GB" sz="1100" b="0" i="0" u="none" strike="noStrike" kern="1200">
                          <a:solidFill>
                            <a:srgbClr val="595959"/>
                          </a:solidFill>
                          <a:effectLst/>
                          <a:latin typeface="Arial" panose="020B0604020202020204" pitchFamily="34" charset="0"/>
                          <a:ea typeface="+mn-ea"/>
                          <a:cs typeface="+mn-cs"/>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265998520"/>
                  </a:ext>
                </a:extLst>
              </a:tr>
              <a:tr h="23648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Other Land and Building</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dirty="0">
                          <a:solidFill>
                            <a:srgbClr val="595959"/>
                          </a:solidFill>
                          <a:effectLst/>
                          <a:latin typeface="Arial" panose="020B0604020202020204" pitchFamily="34" charset="0"/>
                        </a:rPr>
                        <a:t>474.7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493.2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57717326"/>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Vehicle, Plant, Furniture &amp; Equipment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32.7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dirty="0">
                          <a:solidFill>
                            <a:srgbClr val="595959"/>
                          </a:solidFill>
                          <a:effectLst/>
                          <a:latin typeface="Arial" panose="020B0604020202020204" pitchFamily="34" charset="0"/>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34260512"/>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Infrastructure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144.7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147.5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538482428"/>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Surplus Assets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65516193"/>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  Assets Under Construction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135.4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196.2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60.8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24333755"/>
                  </a:ext>
                </a:extLst>
              </a:tr>
              <a:tr h="255191">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Heritage assets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a:solidFill>
                            <a:srgbClr val="595959"/>
                          </a:solidFill>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r" rtl="0" fontAlgn="b"/>
                      <a:r>
                        <a:rPr lang="en-GB" sz="1100" b="0" i="0" u="none" strike="noStrike" dirty="0">
                          <a:solidFill>
                            <a:srgbClr val="595959"/>
                          </a:solidFill>
                          <a:effectLst/>
                          <a:latin typeface="Arial" panose="020B0604020202020204" pitchFamily="34" charset="0"/>
                        </a:rPr>
                        <a:t>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8952327"/>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Intangible assets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2587347"/>
                  </a:ext>
                </a:extLst>
              </a:tr>
              <a:tr h="247773">
                <a:tc>
                  <a:txBody>
                    <a:bodyPr/>
                    <a:lstStyle/>
                    <a:p>
                      <a:pPr marL="0" algn="l" defTabSz="914400" rtl="0" eaLnBrk="1" fontAlgn="b" latinLnBrk="0" hangingPunct="1"/>
                      <a:r>
                        <a:rPr lang="en-GB" sz="1100" b="0" i="0" u="none" strike="noStrike" kern="1200" dirty="0">
                          <a:solidFill>
                            <a:srgbClr val="595959"/>
                          </a:solidFill>
                          <a:effectLst/>
                          <a:latin typeface="Arial" panose="020B0604020202020204" pitchFamily="34" charset="0"/>
                          <a:ea typeface="+mn-ea"/>
                          <a:cs typeface="+mn-cs"/>
                        </a:rPr>
                        <a:t>Right of Use assets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0" i="0" u="none" strike="noStrike" dirty="0">
                          <a:solidFill>
                            <a:srgbClr val="595959"/>
                          </a:solidFill>
                          <a:effectLst/>
                          <a:latin typeface="Arial" panose="020B0604020202020204" pitchFamily="34"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1729819"/>
                  </a:ext>
                </a:extLst>
              </a:tr>
              <a:tr h="495546">
                <a:tc>
                  <a:txBody>
                    <a:bodyPr/>
                    <a:lstStyle/>
                    <a:p>
                      <a:pPr marL="0" algn="l" defTabSz="914400" rtl="0" eaLnBrk="1" fontAlgn="b" latinLnBrk="0" hangingPunct="1"/>
                      <a:r>
                        <a:rPr lang="en-GB" sz="1100" b="1" i="0" u="none" strike="noStrike" kern="1200" dirty="0">
                          <a:solidFill>
                            <a:srgbClr val="595959"/>
                          </a:solidFill>
                          <a:effectLst/>
                          <a:latin typeface="Arial" panose="020B0604020202020204" pitchFamily="34" charset="0"/>
                          <a:ea typeface="+mn-ea"/>
                          <a:cs typeface="+mn-cs"/>
                        </a:rPr>
                        <a:t>Total PP&amp;E, Heritage &amp; Intangible Assets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1" i="0" u="none" strike="noStrike">
                          <a:solidFill>
                            <a:srgbClr val="595959"/>
                          </a:solidFill>
                          <a:effectLst/>
                          <a:latin typeface="Arial" panose="020B0604020202020204" pitchFamily="34" charset="0"/>
                        </a:rPr>
                        <a:t>795.2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1" i="0" u="none" strike="noStrike" dirty="0">
                          <a:solidFill>
                            <a:srgbClr val="595959"/>
                          </a:solidFill>
                          <a:effectLst/>
                          <a:latin typeface="Arial" panose="020B0604020202020204" pitchFamily="34" charset="0"/>
                        </a:rPr>
                        <a:t>877.6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GB" sz="1100" b="1" i="0" u="none" strike="noStrike" dirty="0">
                          <a:solidFill>
                            <a:srgbClr val="595959"/>
                          </a:solidFill>
                          <a:effectLst/>
                          <a:latin typeface="Arial" panose="020B0604020202020204" pitchFamily="34" charset="0"/>
                        </a:rPr>
                        <a:t>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6749684"/>
                  </a:ext>
                </a:extLst>
              </a:tr>
            </a:tbl>
          </a:graphicData>
        </a:graphic>
      </p:graphicFrame>
      <p:sp>
        <p:nvSpPr>
          <p:cNvPr id="2" name="Rectangle: Rounded Corners 1">
            <a:extLst>
              <a:ext uri="{FF2B5EF4-FFF2-40B4-BE49-F238E27FC236}">
                <a16:creationId xmlns:a16="http://schemas.microsoft.com/office/drawing/2014/main" id="{939868AB-B7A1-BEFE-3CEE-217264E8D795}"/>
              </a:ext>
            </a:extLst>
          </p:cNvPr>
          <p:cNvSpPr/>
          <p:nvPr/>
        </p:nvSpPr>
        <p:spPr bwMode="auto">
          <a:xfrm>
            <a:off x="257158" y="5213137"/>
            <a:ext cx="8303518" cy="1390525"/>
          </a:xfrm>
          <a:prstGeom prst="roundRect">
            <a:avLst/>
          </a:prstGeom>
          <a:noFill/>
          <a:ln w="57150" cap="flat" cmpd="sng" algn="ctr">
            <a:solidFill>
              <a:schemeClr val="accent5">
                <a:lumMod val="50000"/>
              </a:schemeClr>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CED5D8C7-EA11-8E2B-3035-68F387C26D62}"/>
              </a:ext>
            </a:extLst>
          </p:cNvPr>
          <p:cNvSpPr txBox="1"/>
          <p:nvPr/>
        </p:nvSpPr>
        <p:spPr>
          <a:xfrm>
            <a:off x="471818" y="5326155"/>
            <a:ext cx="7874198" cy="1169551"/>
          </a:xfrm>
          <a:prstGeom prst="rect">
            <a:avLst/>
          </a:prstGeom>
          <a:noFill/>
        </p:spPr>
        <p:txBody>
          <a:bodyPr wrap="square" rtlCol="0">
            <a:spAutoFit/>
          </a:bodyPr>
          <a:lstStyle/>
          <a:p>
            <a:pPr algn="ctr"/>
            <a:r>
              <a:rPr lang="en-GB" altLang="en-US" sz="1400" b="0" dirty="0">
                <a:solidFill>
                  <a:schemeClr val="tx1">
                    <a:lumMod val="65000"/>
                    <a:lumOff val="35000"/>
                  </a:schemeClr>
                </a:solidFill>
                <a:latin typeface="+mn-lt"/>
                <a:ea typeface="Verdana"/>
              </a:rPr>
              <a:t>The £18.5m</a:t>
            </a:r>
            <a:r>
              <a:rPr lang="en-GB" altLang="en-US" sz="1400" b="0" dirty="0">
                <a:solidFill>
                  <a:schemeClr val="tx1">
                    <a:lumMod val="65000"/>
                    <a:lumOff val="35000"/>
                  </a:schemeClr>
                </a:solidFill>
                <a:latin typeface="+mn-lt"/>
                <a:ea typeface="Verdana" panose="020B0604030504040204" pitchFamily="34" charset="0"/>
              </a:rPr>
              <a:t> increase in the value of other Land and Building is due to the revaluation of all our assets less the annual depreciation amount. </a:t>
            </a:r>
          </a:p>
          <a:p>
            <a:pPr algn="ctr"/>
            <a:r>
              <a:rPr lang="en-GB" altLang="en-US" sz="1400" b="0" dirty="0">
                <a:solidFill>
                  <a:schemeClr val="tx1">
                    <a:lumMod val="65000"/>
                    <a:lumOff val="35000"/>
                  </a:schemeClr>
                </a:solidFill>
                <a:latin typeface="+mn-lt"/>
                <a:ea typeface="Verdana" panose="020B0604030504040204" pitchFamily="34" charset="0"/>
              </a:rPr>
              <a:t>IFRS16 increased the value of our assets by £4.0m in 24/25</a:t>
            </a:r>
          </a:p>
          <a:p>
            <a:pPr algn="ctr"/>
            <a:r>
              <a:rPr lang="en-GB" altLang="en-US" sz="1400" b="0" dirty="0">
                <a:solidFill>
                  <a:schemeClr val="tx1">
                    <a:lumMod val="65000"/>
                    <a:lumOff val="35000"/>
                  </a:schemeClr>
                </a:solidFill>
                <a:latin typeface="+mn-lt"/>
                <a:ea typeface="Verdana" panose="020B0604030504040204" pitchFamily="34" charset="0"/>
              </a:rPr>
              <a:t>The £60.8m increase in assets under construction is largely due to the works on the new schools at Peebles and Galashiels</a:t>
            </a:r>
          </a:p>
        </p:txBody>
      </p:sp>
    </p:spTree>
  </p:cSld>
  <p:clrMapOvr>
    <a:masterClrMapping/>
  </p:clrMapOvr>
  <p:transition advClick="0" advTm="10000"/>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576263" y="549275"/>
            <a:ext cx="7991475" cy="523220"/>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Group accounts</a:t>
            </a:r>
          </a:p>
        </p:txBody>
      </p:sp>
      <p:sp>
        <p:nvSpPr>
          <p:cNvPr id="4" name="TextBox 3">
            <a:extLst>
              <a:ext uri="{FF2B5EF4-FFF2-40B4-BE49-F238E27FC236}">
                <a16:creationId xmlns:a16="http://schemas.microsoft.com/office/drawing/2014/main" id="{7ED1337D-7ADA-2EC5-4E4D-013D4922EC5F}"/>
              </a:ext>
            </a:extLst>
          </p:cNvPr>
          <p:cNvSpPr txBox="1"/>
          <p:nvPr/>
        </p:nvSpPr>
        <p:spPr>
          <a:xfrm>
            <a:off x="683568" y="1196752"/>
            <a:ext cx="7991475" cy="4770537"/>
          </a:xfrm>
          <a:prstGeom prst="rect">
            <a:avLst/>
          </a:prstGeom>
          <a:noFill/>
        </p:spPr>
        <p:txBody>
          <a:bodyPr wrap="square" rtlCol="0">
            <a:spAutoFit/>
          </a:bodyPr>
          <a:lstStyle/>
          <a:p>
            <a:r>
              <a:rPr lang="en-GB" sz="1600" b="0" dirty="0">
                <a:solidFill>
                  <a:schemeClr val="tx1">
                    <a:lumMod val="65000"/>
                    <a:lumOff val="35000"/>
                  </a:schemeClr>
                </a:solidFill>
                <a:latin typeface="+mn-lt"/>
                <a:ea typeface="Verdana" panose="020B0604030504040204" pitchFamily="34" charset="0"/>
              </a:rPr>
              <a:t>The Group comprises of the following:</a:t>
            </a:r>
          </a:p>
          <a:p>
            <a:endParaRPr lang="en-GB" sz="1600" b="0" dirty="0">
              <a:solidFill>
                <a:schemeClr val="tx1">
                  <a:lumMod val="65000"/>
                  <a:lumOff val="35000"/>
                </a:schemeClr>
              </a:solidFill>
              <a:latin typeface="+mn-lt"/>
              <a:ea typeface="Verdana" panose="020B0604030504040204" pitchFamily="34" charset="0"/>
            </a:endParaRPr>
          </a:p>
          <a:p>
            <a:r>
              <a:rPr lang="en-GB" sz="1600" b="0" dirty="0">
                <a:solidFill>
                  <a:schemeClr val="accent5">
                    <a:lumMod val="50000"/>
                  </a:schemeClr>
                </a:solidFill>
                <a:latin typeface="+mn-lt"/>
                <a:ea typeface="Verdana" panose="020B0604030504040204" pitchFamily="34" charset="0"/>
              </a:rPr>
              <a:t>Subsidiaries</a:t>
            </a:r>
          </a:p>
          <a:p>
            <a:r>
              <a:rPr lang="en-GB" sz="1600" b="0" dirty="0">
                <a:solidFill>
                  <a:schemeClr val="accent5">
                    <a:lumMod val="50000"/>
                  </a:schemeClr>
                </a:solidFill>
                <a:latin typeface="+mn-lt"/>
                <a:ea typeface="Verdana" panose="020B0604030504040204" pitchFamily="34" charset="0"/>
              </a:rPr>
              <a:t>	SBC Common Good Funds</a:t>
            </a:r>
          </a:p>
          <a:p>
            <a:r>
              <a:rPr lang="en-GB" sz="1600" b="0" dirty="0">
                <a:solidFill>
                  <a:schemeClr val="accent5">
                    <a:lumMod val="50000"/>
                  </a:schemeClr>
                </a:solidFill>
                <a:latin typeface="+mn-lt"/>
                <a:ea typeface="Verdana" panose="020B0604030504040204" pitchFamily="34" charset="0"/>
              </a:rPr>
              <a:t>	SBC Trust Funds, </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SBC Charitable Trusts</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SBC Community Enhancement</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SBC Education Trust</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SBC Welfare Trust</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39 non-registered Trusts and Bequests</a:t>
            </a:r>
          </a:p>
          <a:p>
            <a:pPr marL="1200150" lvl="2" indent="-285750">
              <a:buFont typeface="Arial" panose="020B0604020202020204" pitchFamily="34" charset="0"/>
              <a:buChar char="•"/>
            </a:pPr>
            <a:r>
              <a:rPr lang="en-GB" sz="1600" b="0" dirty="0">
                <a:solidFill>
                  <a:schemeClr val="accent5">
                    <a:lumMod val="50000"/>
                  </a:schemeClr>
                </a:solidFill>
                <a:latin typeface="+mn-lt"/>
                <a:ea typeface="Verdana" panose="020B0604030504040204" pitchFamily="34" charset="0"/>
              </a:rPr>
              <a:t>Ormiston Trust for Institute</a:t>
            </a:r>
          </a:p>
          <a:p>
            <a:pPr lvl="1"/>
            <a:r>
              <a:rPr lang="en-GB" sz="1600" b="0" dirty="0">
                <a:solidFill>
                  <a:schemeClr val="accent5">
                    <a:lumMod val="50000"/>
                  </a:schemeClr>
                </a:solidFill>
                <a:latin typeface="+mn-lt"/>
                <a:ea typeface="Verdana" panose="020B0604030504040204" pitchFamily="34" charset="0"/>
              </a:rPr>
              <a:t>	Live Borders</a:t>
            </a:r>
          </a:p>
          <a:p>
            <a:pPr lvl="1"/>
            <a:endParaRPr lang="en-GB" sz="1600" b="0" dirty="0">
              <a:solidFill>
                <a:schemeClr val="accent5">
                  <a:lumMod val="50000"/>
                </a:schemeClr>
              </a:solidFill>
              <a:latin typeface="+mn-lt"/>
              <a:ea typeface="Verdana" panose="020B0604030504040204" pitchFamily="34" charset="0"/>
            </a:endParaRPr>
          </a:p>
          <a:p>
            <a:r>
              <a:rPr lang="en-GB" sz="1600" b="0" dirty="0">
                <a:solidFill>
                  <a:schemeClr val="accent5">
                    <a:lumMod val="50000"/>
                  </a:schemeClr>
                </a:solidFill>
                <a:latin typeface="+mn-lt"/>
                <a:ea typeface="Verdana" panose="020B0604030504040204" pitchFamily="34" charset="0"/>
              </a:rPr>
              <a:t>Joint Ventures</a:t>
            </a:r>
          </a:p>
          <a:p>
            <a:r>
              <a:rPr lang="en-GB" sz="1600" b="0" dirty="0">
                <a:solidFill>
                  <a:schemeClr val="accent5">
                    <a:lumMod val="50000"/>
                  </a:schemeClr>
                </a:solidFill>
                <a:latin typeface="+mn-lt"/>
                <a:ea typeface="Verdana" panose="020B0604030504040204" pitchFamily="34" charset="0"/>
              </a:rPr>
              <a:t>	Scottish Borders Health and Social Care Partnership</a:t>
            </a:r>
          </a:p>
          <a:p>
            <a:pPr lvl="1"/>
            <a:endParaRPr lang="en-GB" sz="1600" b="0" dirty="0">
              <a:latin typeface="+mn-lt"/>
              <a:ea typeface="Verdana" panose="020B0604030504040204" pitchFamily="34" charset="0"/>
            </a:endParaRPr>
          </a:p>
          <a:p>
            <a:pPr marL="0" lvl="1"/>
            <a:r>
              <a:rPr lang="en-GB" sz="1600" b="0" dirty="0">
                <a:solidFill>
                  <a:schemeClr val="tx1">
                    <a:lumMod val="65000"/>
                    <a:lumOff val="35000"/>
                  </a:schemeClr>
                </a:solidFill>
                <a:latin typeface="+mn-lt"/>
                <a:ea typeface="Verdana" panose="020B0604030504040204" pitchFamily="34" charset="0"/>
              </a:rPr>
              <a:t>Excluded based on low materiality/control</a:t>
            </a:r>
          </a:p>
          <a:p>
            <a:pPr lvl="1"/>
            <a:r>
              <a:rPr lang="en-GB" sz="1600" b="0" dirty="0">
                <a:solidFill>
                  <a:schemeClr val="tx1">
                    <a:lumMod val="65000"/>
                    <a:lumOff val="35000"/>
                  </a:schemeClr>
                </a:solidFill>
                <a:latin typeface="+mn-lt"/>
                <a:ea typeface="Verdana" panose="020B0604030504040204" pitchFamily="34" charset="0"/>
              </a:rPr>
              <a:t>	Subsidiaries – Lowood Tweedbank Ltd and SB Inspires LLP</a:t>
            </a:r>
          </a:p>
          <a:p>
            <a:pPr lvl="1"/>
            <a:r>
              <a:rPr lang="en-GB" sz="1600" b="0" dirty="0">
                <a:solidFill>
                  <a:schemeClr val="tx1">
                    <a:lumMod val="65000"/>
                    <a:lumOff val="35000"/>
                  </a:schemeClr>
                </a:solidFill>
                <a:latin typeface="+mn-lt"/>
                <a:ea typeface="Verdana" panose="020B0604030504040204" pitchFamily="34" charset="0"/>
              </a:rPr>
              <a:t>	</a:t>
            </a:r>
            <a:endParaRPr lang="en-GB" dirty="0"/>
          </a:p>
        </p:txBody>
      </p:sp>
    </p:spTree>
  </p:cSld>
  <p:clrMapOvr>
    <a:masterClrMapping/>
  </p:clrMapOvr>
  <p:transition advClick="0" advTm="10000"/>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Diagram 5"/>
          <p:cNvGraphicFramePr/>
          <p:nvPr>
            <p:extLst>
              <p:ext uri="{D42A27DB-BD31-4B8C-83A1-F6EECF244321}">
                <p14:modId xmlns:p14="http://schemas.microsoft.com/office/powerpoint/2010/main" val="344587704"/>
              </p:ext>
            </p:extLst>
          </p:nvPr>
        </p:nvGraphicFramePr>
        <p:xfrm>
          <a:off x="251519" y="980728"/>
          <a:ext cx="8640961" cy="547260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13804"/>
      </p:ext>
    </p:extLst>
  </p:cSld>
  <p:clrMapOvr>
    <a:masterClrMapping/>
  </p:clrMapOvr>
  <p:transition advClick="0" advTm="10000"/>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576263" y="549275"/>
            <a:ext cx="7991475" cy="1815882"/>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2024/25 Service Highlights</a:t>
            </a:r>
          </a:p>
          <a:p>
            <a:pPr eaLnBrk="1" hangingPunct="1">
              <a:spcBef>
                <a:spcPct val="50000"/>
              </a:spcBef>
              <a:defRPr/>
            </a:pPr>
            <a:endParaRPr lang="en-GB" altLang="en-US" sz="2000" b="0" dirty="0">
              <a:solidFill>
                <a:schemeClr val="tx1">
                  <a:lumMod val="75000"/>
                  <a:lumOff val="25000"/>
                </a:schemeClr>
              </a:solidFill>
            </a:endParaRPr>
          </a:p>
          <a:p>
            <a:pPr eaLnBrk="1" hangingPunct="1">
              <a:spcBef>
                <a:spcPct val="50000"/>
              </a:spcBef>
              <a:buFontTx/>
              <a:buChar char="•"/>
              <a:defRPr/>
            </a:pPr>
            <a:endParaRPr lang="en-GB" altLang="en-US" sz="1800" dirty="0">
              <a:solidFill>
                <a:schemeClr val="tx1">
                  <a:lumMod val="75000"/>
                  <a:lumOff val="25000"/>
                </a:schemeClr>
              </a:solidFill>
            </a:endParaRPr>
          </a:p>
          <a:p>
            <a:pPr algn="ctr" eaLnBrk="1" hangingPunct="1">
              <a:spcBef>
                <a:spcPct val="50000"/>
              </a:spcBef>
              <a:defRPr/>
            </a:pPr>
            <a:endParaRPr lang="en-GB" altLang="en-US" sz="1800" dirty="0">
              <a:solidFill>
                <a:schemeClr val="tx1">
                  <a:lumMod val="75000"/>
                  <a:lumOff val="25000"/>
                </a:schemeClr>
              </a:solidFill>
            </a:endParaRPr>
          </a:p>
        </p:txBody>
      </p:sp>
      <p:graphicFrame>
        <p:nvGraphicFramePr>
          <p:cNvPr id="7" name="Diagram 6"/>
          <p:cNvGraphicFramePr/>
          <p:nvPr>
            <p:extLst>
              <p:ext uri="{D42A27DB-BD31-4B8C-83A1-F6EECF244321}">
                <p14:modId xmlns:p14="http://schemas.microsoft.com/office/powerpoint/2010/main" val="3732369684"/>
              </p:ext>
            </p:extLst>
          </p:nvPr>
        </p:nvGraphicFramePr>
        <p:xfrm>
          <a:off x="251520" y="908720"/>
          <a:ext cx="8568952" cy="54006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281001005"/>
      </p:ext>
    </p:extLst>
  </p:cSld>
  <p:clrMapOvr>
    <a:masterClrMapping/>
  </p:clrMapOvr>
  <p:transition advClick="0" advTm="10000"/>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395536" y="760904"/>
            <a:ext cx="7991475" cy="1908215"/>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2024/25 Financial Highlights</a:t>
            </a:r>
          </a:p>
          <a:p>
            <a:pPr eaLnBrk="1" hangingPunct="1">
              <a:spcBef>
                <a:spcPct val="50000"/>
              </a:spcBef>
              <a:defRPr/>
            </a:pPr>
            <a:endParaRPr lang="en-GB" altLang="en-US" b="0" dirty="0">
              <a:solidFill>
                <a:schemeClr val="tx1">
                  <a:lumMod val="75000"/>
                  <a:lumOff val="25000"/>
                </a:schemeClr>
              </a:solidFill>
            </a:endParaRPr>
          </a:p>
          <a:p>
            <a:pPr eaLnBrk="1" hangingPunct="1">
              <a:spcBef>
                <a:spcPct val="50000"/>
              </a:spcBef>
              <a:buFontTx/>
              <a:buChar char="•"/>
              <a:defRPr/>
            </a:pPr>
            <a:endParaRPr lang="en-GB" altLang="en-US" sz="1800" dirty="0">
              <a:solidFill>
                <a:schemeClr val="tx1">
                  <a:lumMod val="75000"/>
                  <a:lumOff val="25000"/>
                </a:schemeClr>
              </a:solidFill>
            </a:endParaRPr>
          </a:p>
          <a:p>
            <a:pPr algn="ctr" eaLnBrk="1" hangingPunct="1">
              <a:spcBef>
                <a:spcPct val="50000"/>
              </a:spcBef>
              <a:defRPr/>
            </a:pPr>
            <a:endParaRPr lang="en-GB" altLang="en-US" sz="1800" dirty="0">
              <a:solidFill>
                <a:schemeClr val="tx1">
                  <a:lumMod val="75000"/>
                  <a:lumOff val="25000"/>
                </a:schemeClr>
              </a:solidFill>
            </a:endParaRPr>
          </a:p>
        </p:txBody>
      </p:sp>
      <p:graphicFrame>
        <p:nvGraphicFramePr>
          <p:cNvPr id="7" name="Diagram 6"/>
          <p:cNvGraphicFramePr/>
          <p:nvPr>
            <p:extLst>
              <p:ext uri="{D42A27DB-BD31-4B8C-83A1-F6EECF244321}">
                <p14:modId xmlns:p14="http://schemas.microsoft.com/office/powerpoint/2010/main" val="3032346405"/>
              </p:ext>
            </p:extLst>
          </p:nvPr>
        </p:nvGraphicFramePr>
        <p:xfrm>
          <a:off x="287524" y="1124744"/>
          <a:ext cx="8568952" cy="5400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79066877"/>
      </p:ext>
    </p:extLst>
  </p:cSld>
  <p:clrMapOvr>
    <a:masterClrMapping/>
  </p:clrMapOvr>
  <p:transition advClick="0" advTm="10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611188" y="1141413"/>
            <a:ext cx="7993062" cy="1292225"/>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eaLnBrk="1" hangingPunct="1">
              <a:spcBef>
                <a:spcPct val="50000"/>
              </a:spcBef>
              <a:defRPr/>
            </a:pPr>
            <a:endParaRPr lang="en-GB" altLang="en-US" b="0">
              <a:solidFill>
                <a:schemeClr val="tx1">
                  <a:lumMod val="75000"/>
                  <a:lumOff val="25000"/>
                </a:schemeClr>
              </a:solidFill>
            </a:endParaRPr>
          </a:p>
          <a:p>
            <a:pPr eaLnBrk="1" hangingPunct="1">
              <a:spcBef>
                <a:spcPct val="50000"/>
              </a:spcBef>
              <a:buFontTx/>
              <a:buChar char="•"/>
              <a:defRPr/>
            </a:pPr>
            <a:endParaRPr lang="en-GB" altLang="en-US" sz="1800">
              <a:solidFill>
                <a:schemeClr val="tx1">
                  <a:lumMod val="75000"/>
                  <a:lumOff val="25000"/>
                </a:schemeClr>
              </a:solidFill>
            </a:endParaRPr>
          </a:p>
          <a:p>
            <a:pPr algn="ctr" eaLnBrk="1" hangingPunct="1">
              <a:spcBef>
                <a:spcPct val="50000"/>
              </a:spcBef>
              <a:defRPr/>
            </a:pPr>
            <a:endParaRPr lang="en-GB" altLang="en-US" sz="1800">
              <a:solidFill>
                <a:schemeClr val="tx1">
                  <a:lumMod val="75000"/>
                  <a:lumOff val="25000"/>
                </a:schemeClr>
              </a:solidFill>
            </a:endParaRPr>
          </a:p>
        </p:txBody>
      </p:sp>
      <p:graphicFrame>
        <p:nvGraphicFramePr>
          <p:cNvPr id="7" name="Content Placeholder 1"/>
          <p:cNvGraphicFramePr>
            <a:graphicFrameLocks/>
          </p:cNvGraphicFramePr>
          <p:nvPr>
            <p:extLst>
              <p:ext uri="{D42A27DB-BD31-4B8C-83A1-F6EECF244321}">
                <p14:modId xmlns:p14="http://schemas.microsoft.com/office/powerpoint/2010/main" val="2387946709"/>
              </p:ext>
            </p:extLst>
          </p:nvPr>
        </p:nvGraphicFramePr>
        <p:xfrm>
          <a:off x="457200" y="1196975"/>
          <a:ext cx="8229600" cy="492918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ransition advClick="0" advTm="10000"/>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6"/>
          <p:cNvSpPr txBox="1">
            <a:spLocks noChangeArrowheads="1"/>
          </p:cNvSpPr>
          <p:nvPr/>
        </p:nvSpPr>
        <p:spPr bwMode="auto">
          <a:xfrm>
            <a:off x="576263" y="549275"/>
            <a:ext cx="7991475" cy="1354217"/>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eaLnBrk="1" hangingPunct="1">
              <a:spcBef>
                <a:spcPct val="50000"/>
              </a:spcBef>
              <a:defRPr/>
            </a:pPr>
            <a:r>
              <a:rPr lang="en-GB" altLang="en-US" sz="2800" b="0" dirty="0">
                <a:solidFill>
                  <a:schemeClr val="tx1">
                    <a:lumMod val="65000"/>
                    <a:lumOff val="35000"/>
                  </a:schemeClr>
                </a:solidFill>
                <a:latin typeface="+mn-lt"/>
                <a:ea typeface="Verdana" panose="020B0604030504040204" pitchFamily="34" charset="0"/>
              </a:rPr>
              <a:t>2024/25 Revenue Expenditure</a:t>
            </a:r>
          </a:p>
          <a:p>
            <a:pPr eaLnBrk="1" hangingPunct="1">
              <a:spcBef>
                <a:spcPct val="50000"/>
              </a:spcBef>
              <a:buFontTx/>
              <a:buChar char="•"/>
              <a:defRPr/>
            </a:pPr>
            <a:endParaRPr lang="en-GB" altLang="en-US" sz="1800" dirty="0">
              <a:solidFill>
                <a:schemeClr val="tx1">
                  <a:lumMod val="75000"/>
                  <a:lumOff val="25000"/>
                </a:schemeClr>
              </a:solidFill>
            </a:endParaRPr>
          </a:p>
          <a:p>
            <a:pPr algn="ctr" eaLnBrk="1" hangingPunct="1">
              <a:spcBef>
                <a:spcPct val="50000"/>
              </a:spcBef>
              <a:defRPr/>
            </a:pPr>
            <a:endParaRPr lang="en-GB" altLang="en-US" sz="1800" dirty="0">
              <a:solidFill>
                <a:schemeClr val="tx1">
                  <a:lumMod val="75000"/>
                  <a:lumOff val="25000"/>
                </a:schemeClr>
              </a:solidFill>
            </a:endParaRPr>
          </a:p>
        </p:txBody>
      </p:sp>
      <p:sp>
        <p:nvSpPr>
          <p:cNvPr id="5125" name="Text Box 9"/>
          <p:cNvSpPr txBox="1">
            <a:spLocks noChangeArrowheads="1"/>
          </p:cNvSpPr>
          <p:nvPr/>
        </p:nvSpPr>
        <p:spPr bwMode="auto">
          <a:xfrm>
            <a:off x="79697" y="5273896"/>
            <a:ext cx="8740775" cy="6463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t">
            <a:spAutoFit/>
          </a:bodyPr>
          <a:lstStyle>
            <a:lvl1pPr>
              <a:defRPr b="1">
                <a:solidFill>
                  <a:schemeClr val="tx1"/>
                </a:solidFill>
                <a:latin typeface="Arial" panose="020B0604020202020204" pitchFamily="34" charset="0"/>
                <a:ea typeface="ヒラギノ角ゴ Pro W3" pitchFamily="2" charset="-128"/>
              </a:defRPr>
            </a:lvl1pPr>
            <a:lvl2pPr marL="742950" indent="-285750">
              <a:defRPr b="1">
                <a:solidFill>
                  <a:schemeClr val="tx1"/>
                </a:solidFill>
                <a:latin typeface="Arial" panose="020B0604020202020204" pitchFamily="34" charset="0"/>
                <a:ea typeface="ヒラギノ角ゴ Pro W3" pitchFamily="2" charset="-128"/>
              </a:defRPr>
            </a:lvl2pPr>
            <a:lvl3pPr marL="1143000" indent="-228600">
              <a:defRPr b="1">
                <a:solidFill>
                  <a:schemeClr val="tx1"/>
                </a:solidFill>
                <a:latin typeface="Arial" panose="020B0604020202020204" pitchFamily="34" charset="0"/>
                <a:ea typeface="ヒラギノ角ゴ Pro W3" pitchFamily="2" charset="-128"/>
              </a:defRPr>
            </a:lvl3pPr>
            <a:lvl4pPr marL="1600200" indent="-228600">
              <a:defRPr b="1">
                <a:solidFill>
                  <a:schemeClr val="tx1"/>
                </a:solidFill>
                <a:latin typeface="Arial" panose="020B0604020202020204" pitchFamily="34" charset="0"/>
                <a:ea typeface="ヒラギノ角ゴ Pro W3" pitchFamily="2" charset="-128"/>
              </a:defRPr>
            </a:lvl4pPr>
            <a:lvl5pPr marL="2057400" indent="-228600">
              <a:defRPr b="1">
                <a:solidFill>
                  <a:schemeClr val="tx1"/>
                </a:solidFill>
                <a:latin typeface="Arial" panose="020B0604020202020204" pitchFamily="34" charset="0"/>
                <a:ea typeface="ヒラギノ角ゴ Pro W3" pitchFamily="2"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9pPr>
          </a:lstStyle>
          <a:p>
            <a:pPr algn="ctr">
              <a:spcBef>
                <a:spcPct val="50000"/>
              </a:spcBef>
            </a:pPr>
            <a:r>
              <a:rPr lang="en-GB" altLang="en-US" b="0">
                <a:solidFill>
                  <a:schemeClr val="tx1">
                    <a:lumMod val="65000"/>
                    <a:lumOff val="35000"/>
                  </a:schemeClr>
                </a:solidFill>
                <a:latin typeface="+mn-lt"/>
                <a:ea typeface="ヒラギノ角ゴ Pro W3"/>
              </a:rPr>
              <a:t>Total </a:t>
            </a:r>
            <a:r>
              <a:rPr lang="en-GB" altLang="en-US" b="0">
                <a:solidFill>
                  <a:schemeClr val="tx1">
                    <a:lumMod val="65000"/>
                    <a:lumOff val="35000"/>
                  </a:schemeClr>
                </a:solidFill>
                <a:latin typeface="+mn-lt"/>
                <a:ea typeface="Verdana"/>
              </a:rPr>
              <a:t>revenue expenditure of £391.3m, net of £138.2m of income = gross expenditure of over £0.5bn </a:t>
            </a:r>
            <a:endParaRPr lang="en-GB" altLang="en-US" b="0" dirty="0">
              <a:solidFill>
                <a:schemeClr val="tx1">
                  <a:lumMod val="65000"/>
                  <a:lumOff val="35000"/>
                </a:schemeClr>
              </a:solidFill>
              <a:latin typeface="+mn-lt"/>
              <a:ea typeface="Verdana" panose="020B0604030504040204" pitchFamily="34" charset="0"/>
            </a:endParaRPr>
          </a:p>
        </p:txBody>
      </p:sp>
      <p:graphicFrame>
        <p:nvGraphicFramePr>
          <p:cNvPr id="5" name="Chart 4">
            <a:extLst>
              <a:ext uri="{FF2B5EF4-FFF2-40B4-BE49-F238E27FC236}">
                <a16:creationId xmlns:a16="http://schemas.microsoft.com/office/drawing/2014/main" id="{00000000-0008-0000-0200-000003000000}"/>
              </a:ext>
            </a:extLst>
          </p:cNvPr>
          <p:cNvGraphicFramePr/>
          <p:nvPr>
            <p:extLst>
              <p:ext uri="{D42A27DB-BD31-4B8C-83A1-F6EECF244321}">
                <p14:modId xmlns:p14="http://schemas.microsoft.com/office/powerpoint/2010/main" val="3362191295"/>
              </p:ext>
            </p:extLst>
          </p:nvPr>
        </p:nvGraphicFramePr>
        <p:xfrm>
          <a:off x="1262908" y="1497724"/>
          <a:ext cx="6086319" cy="3126524"/>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Rounded Corners 5">
            <a:extLst>
              <a:ext uri="{FF2B5EF4-FFF2-40B4-BE49-F238E27FC236}">
                <a16:creationId xmlns:a16="http://schemas.microsoft.com/office/drawing/2014/main" id="{1B7892A3-207D-8E57-1362-5DDD036D9B6E}"/>
              </a:ext>
            </a:extLst>
          </p:cNvPr>
          <p:cNvSpPr/>
          <p:nvPr/>
        </p:nvSpPr>
        <p:spPr bwMode="auto">
          <a:xfrm>
            <a:off x="179512" y="4954509"/>
            <a:ext cx="8640960" cy="1038885"/>
          </a:xfrm>
          <a:prstGeom prst="roundRect">
            <a:avLst/>
          </a:prstGeom>
          <a:noFill/>
          <a:ln w="57150" cap="flat" cmpd="sng" algn="ctr">
            <a:solidFill>
              <a:schemeClr val="accent5">
                <a:lumMod val="50000"/>
              </a:schemeClr>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endParaRPr>
          </a:p>
        </p:txBody>
      </p:sp>
    </p:spTree>
  </p:cSld>
  <p:clrMapOvr>
    <a:masterClrMapping/>
  </p:clrMapOvr>
  <p:transition advClick="0" advTm="10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2" y="-4962"/>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676275" y="519644"/>
            <a:ext cx="7993062" cy="1169551"/>
          </a:xfrm>
          <a:prstGeom prst="rect">
            <a:avLst/>
          </a:prstGeom>
          <a:noFill/>
          <a:ln>
            <a:noFill/>
          </a:ln>
        </p:spPr>
        <p:txBody>
          <a:bodyPr lIns="91440" tIns="45720" rIns="91440" bIns="45720" anchor="t">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eaLnBrk="1" hangingPunct="1">
              <a:spcBef>
                <a:spcPct val="50000"/>
              </a:spcBef>
              <a:defRPr/>
            </a:pPr>
            <a:r>
              <a:rPr lang="en-GB" altLang="en-US" sz="2800" b="0" dirty="0">
                <a:solidFill>
                  <a:schemeClr val="tx1">
                    <a:lumMod val="65000"/>
                    <a:lumOff val="35000"/>
                  </a:schemeClr>
                </a:solidFill>
                <a:latin typeface="+mn-lt"/>
                <a:ea typeface="Verdana"/>
              </a:rPr>
              <a:t>Budget Savings</a:t>
            </a:r>
          </a:p>
          <a:p>
            <a:pPr eaLnBrk="1" hangingPunct="1">
              <a:spcBef>
                <a:spcPct val="50000"/>
              </a:spcBef>
              <a:defRPr/>
            </a:pPr>
            <a:endParaRPr lang="en-GB" altLang="en-US" sz="2800" b="0" dirty="0">
              <a:solidFill>
                <a:schemeClr val="tx1">
                  <a:lumMod val="75000"/>
                  <a:lumOff val="25000"/>
                </a:schemeClr>
              </a:solidFill>
              <a:latin typeface="Verdana"/>
              <a:ea typeface="Verdana"/>
            </a:endParaRPr>
          </a:p>
        </p:txBody>
      </p:sp>
      <p:sp>
        <p:nvSpPr>
          <p:cNvPr id="6" name="Rectangle 10">
            <a:extLst>
              <a:ext uri="{FF2B5EF4-FFF2-40B4-BE49-F238E27FC236}">
                <a16:creationId xmlns:a16="http://schemas.microsoft.com/office/drawing/2014/main" id="{DF03A641-42B9-8B31-E534-F1348BD31CF5}"/>
              </a:ext>
            </a:extLst>
          </p:cNvPr>
          <p:cNvSpPr>
            <a:spLocks noChangeArrowheads="1"/>
          </p:cNvSpPr>
          <p:nvPr/>
        </p:nvSpPr>
        <p:spPr bwMode="auto">
          <a:xfrm>
            <a:off x="467543" y="4797152"/>
            <a:ext cx="8670107"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t"/>
          <a:lstStyle>
            <a:lvl1pPr marL="342900" indent="-342900">
              <a:defRPr b="1">
                <a:solidFill>
                  <a:schemeClr val="tx1"/>
                </a:solidFill>
                <a:latin typeface="Arial" panose="020B0604020202020204" pitchFamily="34" charset="0"/>
                <a:ea typeface="ヒラギノ角ゴ Pro W3" pitchFamily="2" charset="-128"/>
              </a:defRPr>
            </a:lvl1pPr>
            <a:lvl2pPr>
              <a:defRPr b="1">
                <a:solidFill>
                  <a:schemeClr val="tx1"/>
                </a:solidFill>
                <a:latin typeface="Arial" panose="020B0604020202020204" pitchFamily="34" charset="0"/>
                <a:ea typeface="ヒラギノ角ゴ Pro W3" pitchFamily="2" charset="-128"/>
              </a:defRPr>
            </a:lvl2pPr>
            <a:lvl3pPr marL="1143000" indent="-228600">
              <a:defRPr b="1">
                <a:solidFill>
                  <a:schemeClr val="tx1"/>
                </a:solidFill>
                <a:latin typeface="Arial" panose="020B0604020202020204" pitchFamily="34" charset="0"/>
                <a:ea typeface="ヒラギノ角ゴ Pro W3" pitchFamily="2" charset="-128"/>
              </a:defRPr>
            </a:lvl3pPr>
            <a:lvl4pPr marL="1600200" indent="-228600">
              <a:defRPr b="1">
                <a:solidFill>
                  <a:schemeClr val="tx1"/>
                </a:solidFill>
                <a:latin typeface="Arial" panose="020B0604020202020204" pitchFamily="34" charset="0"/>
                <a:ea typeface="ヒラギノ角ゴ Pro W3" pitchFamily="2" charset="-128"/>
              </a:defRPr>
            </a:lvl4pPr>
            <a:lvl5pPr marL="2057400" indent="-228600">
              <a:defRPr b="1">
                <a:solidFill>
                  <a:schemeClr val="tx1"/>
                </a:solidFill>
                <a:latin typeface="Arial" panose="020B0604020202020204" pitchFamily="34" charset="0"/>
                <a:ea typeface="ヒラギノ角ゴ Pro W3" pitchFamily="2"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9pPr>
          </a:lstStyle>
          <a:p>
            <a:pPr marL="0" indent="0">
              <a:lnSpc>
                <a:spcPct val="80000"/>
              </a:lnSpc>
              <a:spcBef>
                <a:spcPct val="20000"/>
              </a:spcBef>
            </a:pPr>
            <a:endParaRPr lang="en-GB" altLang="en-US" sz="2000" b="0" dirty="0">
              <a:solidFill>
                <a:schemeClr val="accent5">
                  <a:lumMod val="50000"/>
                </a:schemeClr>
              </a:solidFill>
            </a:endParaRPr>
          </a:p>
          <a:p>
            <a:pPr marL="0" indent="0" algn="ctr">
              <a:lnSpc>
                <a:spcPct val="80000"/>
              </a:lnSpc>
              <a:spcBef>
                <a:spcPct val="20000"/>
              </a:spcBef>
            </a:pPr>
            <a:r>
              <a:rPr lang="en-GB" altLang="en-US" b="0" dirty="0">
                <a:solidFill>
                  <a:schemeClr val="tx1">
                    <a:lumMod val="65000"/>
                    <a:lumOff val="35000"/>
                  </a:schemeClr>
                </a:solidFill>
                <a:latin typeface="+mn-lt"/>
                <a:ea typeface="Verdana"/>
              </a:rPr>
              <a:t>£9.3m savings </a:t>
            </a:r>
            <a:r>
              <a:rPr lang="en-GB" altLang="en-US" b="0">
                <a:solidFill>
                  <a:schemeClr val="tx1">
                    <a:lumMod val="65000"/>
                    <a:lumOff val="35000"/>
                  </a:schemeClr>
                </a:solidFill>
                <a:latin typeface="+mn-lt"/>
                <a:ea typeface="Verdana"/>
              </a:rPr>
              <a:t>delivered</a:t>
            </a:r>
            <a:br>
              <a:rPr lang="en-GB" altLang="en-US" b="0">
                <a:latin typeface="+mn-lt"/>
              </a:rPr>
            </a:br>
            <a:r>
              <a:rPr lang="en-GB" altLang="en-US" b="0" dirty="0">
                <a:solidFill>
                  <a:schemeClr val="tx1">
                    <a:lumMod val="65000"/>
                    <a:lumOff val="35000"/>
                  </a:schemeClr>
                </a:solidFill>
                <a:latin typeface="+mn-lt"/>
                <a:ea typeface="Verdana"/>
              </a:rPr>
              <a:t>41</a:t>
            </a:r>
            <a:r>
              <a:rPr lang="en-GB" altLang="en-US" sz="1600" dirty="0">
                <a:solidFill>
                  <a:schemeClr val="tx1">
                    <a:lumMod val="65000"/>
                    <a:lumOff val="35000"/>
                  </a:schemeClr>
                </a:solidFill>
                <a:latin typeface="+mn-lt"/>
                <a:ea typeface="Verdana"/>
              </a:rPr>
              <a:t>% (£3.8m) </a:t>
            </a:r>
            <a:r>
              <a:rPr lang="en-GB" altLang="en-US" sz="1600">
                <a:solidFill>
                  <a:schemeClr val="tx1">
                    <a:lumMod val="65000"/>
                    <a:lumOff val="35000"/>
                  </a:schemeClr>
                </a:solidFill>
                <a:latin typeface="+mn-lt"/>
                <a:ea typeface="Verdana"/>
              </a:rPr>
              <a:t>delivered</a:t>
            </a:r>
            <a:r>
              <a:rPr lang="en-GB" altLang="en-US" sz="1600" dirty="0">
                <a:solidFill>
                  <a:schemeClr val="tx1">
                    <a:lumMod val="65000"/>
                    <a:lumOff val="35000"/>
                  </a:schemeClr>
                </a:solidFill>
                <a:latin typeface="+mn-lt"/>
                <a:ea typeface="Verdana"/>
              </a:rPr>
              <a:t> on a permanent, recurring basis</a:t>
            </a:r>
            <a:endParaRPr lang="en-GB" altLang="en-US" sz="1600">
              <a:solidFill>
                <a:schemeClr val="tx1">
                  <a:lumMod val="65000"/>
                  <a:lumOff val="35000"/>
                </a:schemeClr>
              </a:solidFill>
              <a:latin typeface="+mn-lt"/>
              <a:ea typeface="Verdana"/>
              <a:cs typeface="Arial"/>
            </a:endParaRPr>
          </a:p>
          <a:p>
            <a:pPr>
              <a:lnSpc>
                <a:spcPct val="80000"/>
              </a:lnSpc>
              <a:spcBef>
                <a:spcPct val="20000"/>
              </a:spcBef>
              <a:buFontTx/>
              <a:buChar char="•"/>
            </a:pPr>
            <a:endParaRPr lang="en-GB" altLang="en-US" sz="2000" b="0" dirty="0">
              <a:solidFill>
                <a:schemeClr val="tx1">
                  <a:lumMod val="65000"/>
                  <a:lumOff val="35000"/>
                </a:schemeClr>
              </a:solidFill>
              <a:latin typeface="+mn-lt"/>
            </a:endParaRPr>
          </a:p>
          <a:p>
            <a:pPr>
              <a:lnSpc>
                <a:spcPct val="80000"/>
              </a:lnSpc>
              <a:spcBef>
                <a:spcPct val="20000"/>
              </a:spcBef>
            </a:pPr>
            <a:endParaRPr lang="en-GB" altLang="en-US" sz="2000" b="0" dirty="0"/>
          </a:p>
        </p:txBody>
      </p:sp>
      <p:graphicFrame>
        <p:nvGraphicFramePr>
          <p:cNvPr id="2" name="Chart 1">
            <a:extLst>
              <a:ext uri="{FF2B5EF4-FFF2-40B4-BE49-F238E27FC236}">
                <a16:creationId xmlns:a16="http://schemas.microsoft.com/office/drawing/2014/main" id="{86922FC5-7BA4-462E-9E46-547A1490AA8C}"/>
              </a:ext>
            </a:extLst>
          </p:cNvPr>
          <p:cNvGraphicFramePr/>
          <p:nvPr>
            <p:extLst>
              <p:ext uri="{D42A27DB-BD31-4B8C-83A1-F6EECF244321}">
                <p14:modId xmlns:p14="http://schemas.microsoft.com/office/powerpoint/2010/main" val="849110683"/>
              </p:ext>
            </p:extLst>
          </p:nvPr>
        </p:nvGraphicFramePr>
        <p:xfrm>
          <a:off x="2039528" y="1332186"/>
          <a:ext cx="45720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Rounded Corners 3">
            <a:extLst>
              <a:ext uri="{FF2B5EF4-FFF2-40B4-BE49-F238E27FC236}">
                <a16:creationId xmlns:a16="http://schemas.microsoft.com/office/drawing/2014/main" id="{56310CED-1959-5F19-5F8C-0BFDD0A5AEC8}"/>
              </a:ext>
            </a:extLst>
          </p:cNvPr>
          <p:cNvSpPr/>
          <p:nvPr/>
        </p:nvSpPr>
        <p:spPr bwMode="auto">
          <a:xfrm>
            <a:off x="179512" y="4954509"/>
            <a:ext cx="8640960" cy="1038885"/>
          </a:xfrm>
          <a:prstGeom prst="roundRect">
            <a:avLst/>
          </a:prstGeom>
          <a:noFill/>
          <a:ln w="57150" cap="flat" cmpd="sng" algn="ctr">
            <a:solidFill>
              <a:schemeClr val="accent5">
                <a:lumMod val="50000"/>
              </a:schemeClr>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endParaRPr>
          </a:p>
        </p:txBody>
      </p:sp>
    </p:spTree>
  </p:cSld>
  <p:clrMapOvr>
    <a:masterClrMapping/>
  </p:clrMapOvr>
  <p:transition advClick="0" advTm="10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576263" y="549275"/>
            <a:ext cx="7991475" cy="938719"/>
          </a:xfrm>
          <a:prstGeom prst="rect">
            <a:avLst/>
          </a:prstGeom>
          <a:noFill/>
          <a:ln>
            <a:noFill/>
          </a:ln>
        </p:spPr>
        <p:txBody>
          <a:bodyPr>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Capital Outturn 2024/25</a:t>
            </a:r>
          </a:p>
          <a:p>
            <a:pPr algn="ctr" eaLnBrk="1" hangingPunct="1">
              <a:spcBef>
                <a:spcPct val="50000"/>
              </a:spcBef>
              <a:defRPr/>
            </a:pPr>
            <a:endParaRPr lang="en-GB" altLang="en-US" sz="1800" dirty="0">
              <a:solidFill>
                <a:schemeClr val="tx1">
                  <a:lumMod val="75000"/>
                  <a:lumOff val="25000"/>
                </a:schemeClr>
              </a:solidFill>
            </a:endParaRPr>
          </a:p>
        </p:txBody>
      </p:sp>
      <p:sp>
        <p:nvSpPr>
          <p:cNvPr id="11268" name="Rectangle 3"/>
          <p:cNvSpPr>
            <a:spLocks noChangeArrowheads="1"/>
          </p:cNvSpPr>
          <p:nvPr/>
        </p:nvSpPr>
        <p:spPr bwMode="auto">
          <a:xfrm>
            <a:off x="576263" y="1409700"/>
            <a:ext cx="3583032" cy="369332"/>
          </a:xfrm>
          <a:prstGeom prst="rect">
            <a:avLst/>
          </a:prstGeom>
        </p:spPr>
        <p:txBody>
          <a:bodyPr wrap="none">
            <a:spAutoFit/>
          </a:bodyPr>
          <a:lstStyle>
            <a:lvl1pPr>
              <a:defRPr b="1">
                <a:solidFill>
                  <a:schemeClr val="tx1"/>
                </a:solidFill>
                <a:latin typeface="Arial" panose="020B0604020202020204" pitchFamily="34" charset="0"/>
                <a:ea typeface="ヒラギノ角ゴ Pro W3" pitchFamily="2" charset="-128"/>
              </a:defRPr>
            </a:lvl1pPr>
            <a:lvl2pPr marL="742950" indent="-285750">
              <a:defRPr b="1">
                <a:solidFill>
                  <a:schemeClr val="tx1"/>
                </a:solidFill>
                <a:latin typeface="Arial" panose="020B0604020202020204" pitchFamily="34" charset="0"/>
                <a:ea typeface="ヒラギノ角ゴ Pro W3" pitchFamily="2" charset="-128"/>
              </a:defRPr>
            </a:lvl2pPr>
            <a:lvl3pPr marL="1143000" indent="-228600">
              <a:defRPr b="1">
                <a:solidFill>
                  <a:schemeClr val="tx1"/>
                </a:solidFill>
                <a:latin typeface="Arial" panose="020B0604020202020204" pitchFamily="34" charset="0"/>
                <a:ea typeface="ヒラギノ角ゴ Pro W3" pitchFamily="2" charset="-128"/>
              </a:defRPr>
            </a:lvl3pPr>
            <a:lvl4pPr marL="1600200" indent="-228600">
              <a:defRPr b="1">
                <a:solidFill>
                  <a:schemeClr val="tx1"/>
                </a:solidFill>
                <a:latin typeface="Arial" panose="020B0604020202020204" pitchFamily="34" charset="0"/>
                <a:ea typeface="ヒラギノ角ゴ Pro W3" pitchFamily="2" charset="-128"/>
              </a:defRPr>
            </a:lvl4pPr>
            <a:lvl5pPr marL="2057400" indent="-228600">
              <a:defRPr b="1">
                <a:solidFill>
                  <a:schemeClr val="tx1"/>
                </a:solidFill>
                <a:latin typeface="Arial" panose="020B0604020202020204" pitchFamily="34" charset="0"/>
                <a:ea typeface="ヒラギノ角ゴ Pro W3" pitchFamily="2"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9pPr>
          </a:lstStyle>
          <a:p>
            <a:r>
              <a:rPr lang="en-GB" altLang="en-US">
                <a:solidFill>
                  <a:srgbClr val="3690A8"/>
                </a:solidFill>
              </a:rPr>
              <a:t>Budget Capital Financing (£m) </a:t>
            </a:r>
          </a:p>
        </p:txBody>
      </p:sp>
      <p:sp>
        <p:nvSpPr>
          <p:cNvPr id="11272" name="Text Box 9"/>
          <p:cNvSpPr txBox="1">
            <a:spLocks noChangeArrowheads="1"/>
          </p:cNvSpPr>
          <p:nvPr/>
        </p:nvSpPr>
        <p:spPr bwMode="auto">
          <a:xfrm>
            <a:off x="4533079" y="2386980"/>
            <a:ext cx="3743325" cy="369887"/>
          </a:xfrm>
          <a:prstGeom prst="rect">
            <a:avLst/>
          </a:prstGeom>
          <a:noFill/>
          <a:ln w="9525">
            <a:solidFill>
              <a:srgbClr val="3690A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Arial" panose="020B0604020202020204" pitchFamily="34" charset="0"/>
                <a:ea typeface="ヒラギノ角ゴ Pro W3" pitchFamily="2" charset="-128"/>
              </a:defRPr>
            </a:lvl1pPr>
            <a:lvl2pPr marL="742950" indent="-285750">
              <a:defRPr b="1">
                <a:solidFill>
                  <a:schemeClr val="tx1"/>
                </a:solidFill>
                <a:latin typeface="Arial" panose="020B0604020202020204" pitchFamily="34" charset="0"/>
                <a:ea typeface="ヒラギノ角ゴ Pro W3" pitchFamily="2" charset="-128"/>
              </a:defRPr>
            </a:lvl2pPr>
            <a:lvl3pPr marL="1143000" indent="-228600">
              <a:defRPr b="1">
                <a:solidFill>
                  <a:schemeClr val="tx1"/>
                </a:solidFill>
                <a:latin typeface="Arial" panose="020B0604020202020204" pitchFamily="34" charset="0"/>
                <a:ea typeface="ヒラギノ角ゴ Pro W3" pitchFamily="2" charset="-128"/>
              </a:defRPr>
            </a:lvl3pPr>
            <a:lvl4pPr marL="1600200" indent="-228600">
              <a:defRPr b="1">
                <a:solidFill>
                  <a:schemeClr val="tx1"/>
                </a:solidFill>
                <a:latin typeface="Arial" panose="020B0604020202020204" pitchFamily="34" charset="0"/>
                <a:ea typeface="ヒラギノ角ゴ Pro W3" pitchFamily="2" charset="-128"/>
              </a:defRPr>
            </a:lvl4pPr>
            <a:lvl5pPr marL="2057400" indent="-228600">
              <a:defRPr b="1">
                <a:solidFill>
                  <a:schemeClr val="tx1"/>
                </a:solidFill>
                <a:latin typeface="Arial" panose="020B0604020202020204" pitchFamily="34" charset="0"/>
                <a:ea typeface="ヒラギノ角ゴ Pro W3" pitchFamily="2"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ヒラギノ角ゴ Pro W3" pitchFamily="2" charset="-128"/>
              </a:defRPr>
            </a:lvl9pPr>
          </a:lstStyle>
          <a:p>
            <a:pPr algn="ctr">
              <a:spcBef>
                <a:spcPct val="50000"/>
              </a:spcBef>
            </a:pPr>
            <a:r>
              <a:rPr lang="en-GB" altLang="en-US" dirty="0">
                <a:solidFill>
                  <a:srgbClr val="3690A8"/>
                </a:solidFill>
              </a:rPr>
              <a:t>Total Expenditure £107.4m</a:t>
            </a:r>
          </a:p>
        </p:txBody>
      </p:sp>
      <p:graphicFrame>
        <p:nvGraphicFramePr>
          <p:cNvPr id="4" name="Chart 3">
            <a:extLst>
              <a:ext uri="{FF2B5EF4-FFF2-40B4-BE49-F238E27FC236}">
                <a16:creationId xmlns:a16="http://schemas.microsoft.com/office/drawing/2014/main" id="{00000000-0008-0000-0300-000002000000}"/>
              </a:ext>
            </a:extLst>
          </p:cNvPr>
          <p:cNvGraphicFramePr/>
          <p:nvPr>
            <p:extLst>
              <p:ext uri="{D42A27DB-BD31-4B8C-83A1-F6EECF244321}">
                <p14:modId xmlns:p14="http://schemas.microsoft.com/office/powerpoint/2010/main" val="62127780"/>
              </p:ext>
            </p:extLst>
          </p:nvPr>
        </p:nvGraphicFramePr>
        <p:xfrm>
          <a:off x="3364865" y="3250215"/>
          <a:ext cx="5779135"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a:extLst>
              <a:ext uri="{FF2B5EF4-FFF2-40B4-BE49-F238E27FC236}">
                <a16:creationId xmlns:a16="http://schemas.microsoft.com/office/drawing/2014/main" id="{50BC2A0C-31E9-7717-B173-E483B9C5EC43}"/>
              </a:ext>
            </a:extLst>
          </p:cNvPr>
          <p:cNvSpPr/>
          <p:nvPr/>
        </p:nvSpPr>
        <p:spPr>
          <a:xfrm>
            <a:off x="466321" y="1948210"/>
            <a:ext cx="3199162" cy="2828741"/>
          </a:xfrm>
          <a:prstGeom prst="rect">
            <a:avLst/>
          </a:prstGeom>
          <a:blipFill rotWithShape="1">
            <a:blip r:embed="rId5"/>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Tree>
  </p:cSld>
  <p:clrMapOvr>
    <a:masterClrMapping/>
  </p:clrMapOvr>
  <p:transition advClick="0" advTm="10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395536" y="692150"/>
            <a:ext cx="7610227" cy="2000548"/>
          </a:xfrm>
          <a:prstGeom prst="rect">
            <a:avLst/>
          </a:prstGeom>
          <a:noFill/>
          <a:ln>
            <a:noFill/>
          </a:ln>
        </p:spPr>
        <p:txBody>
          <a:bodyPr wrap="square">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a:solidFill>
                  <a:schemeClr val="tx1">
                    <a:lumMod val="65000"/>
                    <a:lumOff val="35000"/>
                  </a:schemeClr>
                </a:solidFill>
                <a:latin typeface="Verdana" panose="020B0604030504040204" pitchFamily="34" charset="0"/>
                <a:ea typeface="Verdana" panose="020B0604030504040204" pitchFamily="34" charset="0"/>
                <a:cs typeface="Arial" panose="020B0604020202020204" pitchFamily="34" charset="0"/>
              </a:rPr>
              <a:t>Statutory accounting adjustments</a:t>
            </a:r>
          </a:p>
          <a:p>
            <a:pPr eaLnBrk="1" hangingPunct="1">
              <a:spcBef>
                <a:spcPct val="50000"/>
              </a:spcBef>
              <a:defRPr/>
            </a:pPr>
            <a:endParaRPr lang="en-GB" altLang="en-US" sz="2800" b="0">
              <a:solidFill>
                <a:schemeClr val="tx1">
                  <a:lumMod val="75000"/>
                  <a:lumOff val="25000"/>
                </a:schemeClr>
              </a:solidFill>
              <a:latin typeface="Verdana" panose="020B0604030504040204" pitchFamily="34" charset="0"/>
              <a:ea typeface="Verdana" panose="020B0604030504040204" pitchFamily="34" charset="0"/>
            </a:endParaRPr>
          </a:p>
          <a:p>
            <a:pPr eaLnBrk="1" hangingPunct="1">
              <a:spcBef>
                <a:spcPct val="50000"/>
              </a:spcBef>
              <a:buFontTx/>
              <a:buChar char="•"/>
              <a:defRPr/>
            </a:pPr>
            <a:endParaRPr lang="en-GB" altLang="en-US" sz="1800">
              <a:solidFill>
                <a:schemeClr val="tx1">
                  <a:lumMod val="75000"/>
                  <a:lumOff val="25000"/>
                </a:schemeClr>
              </a:solidFill>
            </a:endParaRPr>
          </a:p>
          <a:p>
            <a:pPr algn="ctr" eaLnBrk="1" hangingPunct="1">
              <a:spcBef>
                <a:spcPct val="50000"/>
              </a:spcBef>
              <a:defRPr/>
            </a:pPr>
            <a:endParaRPr lang="en-GB" altLang="en-US" sz="1800">
              <a:solidFill>
                <a:schemeClr val="tx1">
                  <a:lumMod val="75000"/>
                  <a:lumOff val="25000"/>
                </a:schemeClr>
              </a:solidFill>
            </a:endParaRPr>
          </a:p>
        </p:txBody>
      </p:sp>
      <p:graphicFrame>
        <p:nvGraphicFramePr>
          <p:cNvPr id="2" name="Table 1">
            <a:extLst>
              <a:ext uri="{FF2B5EF4-FFF2-40B4-BE49-F238E27FC236}">
                <a16:creationId xmlns:a16="http://schemas.microsoft.com/office/drawing/2014/main" id="{C7F752F3-1DF8-28E3-D013-14929598D4AD}"/>
              </a:ext>
            </a:extLst>
          </p:cNvPr>
          <p:cNvGraphicFramePr>
            <a:graphicFrameLocks noGrp="1"/>
          </p:cNvGraphicFramePr>
          <p:nvPr>
            <p:extLst>
              <p:ext uri="{D42A27DB-BD31-4B8C-83A1-F6EECF244321}">
                <p14:modId xmlns:p14="http://schemas.microsoft.com/office/powerpoint/2010/main" val="244300119"/>
              </p:ext>
            </p:extLst>
          </p:nvPr>
        </p:nvGraphicFramePr>
        <p:xfrm>
          <a:off x="539552" y="1268760"/>
          <a:ext cx="7874198" cy="3182933"/>
        </p:xfrm>
        <a:graphic>
          <a:graphicData uri="http://schemas.openxmlformats.org/drawingml/2006/table">
            <a:tbl>
              <a:tblPr/>
              <a:tblGrid>
                <a:gridCol w="6624738">
                  <a:extLst>
                    <a:ext uri="{9D8B030D-6E8A-4147-A177-3AD203B41FA5}">
                      <a16:colId xmlns:a16="http://schemas.microsoft.com/office/drawing/2014/main" val="3280156108"/>
                    </a:ext>
                  </a:extLst>
                </a:gridCol>
                <a:gridCol w="1249460">
                  <a:extLst>
                    <a:ext uri="{9D8B030D-6E8A-4147-A177-3AD203B41FA5}">
                      <a16:colId xmlns:a16="http://schemas.microsoft.com/office/drawing/2014/main" val="3572552351"/>
                    </a:ext>
                  </a:extLst>
                </a:gridCol>
              </a:tblGrid>
              <a:tr h="164514">
                <a:tc>
                  <a:txBody>
                    <a:bodyPr/>
                    <a:lstStyle/>
                    <a:p>
                      <a:pPr algn="l" rtl="0" fontAlgn="ctr"/>
                      <a:r>
                        <a:rPr lang="en-GB" sz="1200" b="1" i="0" u="none" strike="noStrike">
                          <a:solidFill>
                            <a:srgbClr val="FFFFFF"/>
                          </a:solidFill>
                          <a:effectLst/>
                          <a:highlight>
                            <a:srgbClr val="3690A8"/>
                          </a:highlight>
                          <a:latin typeface="Verdana" panose="020B0604030504040204" pitchFamily="34" charset="0"/>
                        </a:rPr>
                        <a:t>Net Surplus on Revenue Out-turn</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3690A8"/>
                    </a:solidFill>
                  </a:tcPr>
                </a:tc>
                <a:tc>
                  <a:txBody>
                    <a:bodyPr/>
                    <a:lstStyle/>
                    <a:p>
                      <a:pPr algn="r" rtl="0" fontAlgn="ctr"/>
                      <a:r>
                        <a:rPr lang="en-GB" sz="1100" b="1" i="0" u="none" strike="noStrike">
                          <a:solidFill>
                            <a:srgbClr val="000000"/>
                          </a:solidFill>
                          <a:effectLst/>
                          <a:highlight>
                            <a:srgbClr val="BFBFBF"/>
                          </a:highlight>
                          <a:latin typeface="Verdana" panose="020B0604030504040204" pitchFamily="34" charset="0"/>
                        </a:rPr>
                        <a:t>(0.6)</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938389842"/>
                  </a:ext>
                </a:extLst>
              </a:tr>
              <a:tr h="189739">
                <a:tc>
                  <a:txBody>
                    <a:bodyPr/>
                    <a:lstStyle/>
                    <a:p>
                      <a:pPr algn="l" rtl="0" fontAlgn="ctr"/>
                      <a:r>
                        <a:rPr lang="en-GB" sz="1400" b="1"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1"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570032922"/>
                  </a:ext>
                </a:extLst>
              </a:tr>
              <a:tr h="625153">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Net Statutory Adjustments to Net Cost of Services (inc. Depreciation/Impairment on Revaluation/Loan Charges/PPP/Non Distributed Costs)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50.6</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1293348145"/>
                  </a:ext>
                </a:extLst>
              </a:tr>
              <a:tr h="150256">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416560045"/>
                  </a:ext>
                </a:extLst>
              </a:tr>
              <a:tr h="159030">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Other Asset (Gains)/Losses</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(2.3)</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268454623"/>
                  </a:ext>
                </a:extLst>
              </a:tr>
              <a:tr h="150256">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000384853"/>
                  </a:ext>
                </a:extLst>
              </a:tr>
              <a:tr h="159030">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Net Interest Costs</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8.5</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1692451833"/>
                  </a:ext>
                </a:extLst>
              </a:tr>
              <a:tr h="150256">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521683401"/>
                  </a:ext>
                </a:extLst>
              </a:tr>
              <a:tr h="169998">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Net Changes on Pension Assets/Liabilities (IAS19 at 31</a:t>
                      </a:r>
                      <a:r>
                        <a:rPr lang="en-GB" sz="1100" b="0" i="0" u="none" strike="noStrike" baseline="30000">
                          <a:solidFill>
                            <a:srgbClr val="3690A8"/>
                          </a:solidFill>
                          <a:effectLst/>
                          <a:highlight>
                            <a:srgbClr val="FFFFFF"/>
                          </a:highlight>
                          <a:latin typeface="Verdana" panose="020B0604030504040204" pitchFamily="34" charset="0"/>
                        </a:rPr>
                        <a:t>st</a:t>
                      </a:r>
                      <a:r>
                        <a:rPr lang="en-GB" sz="1100" b="0" i="0" u="none" strike="noStrike">
                          <a:solidFill>
                            <a:srgbClr val="3690A8"/>
                          </a:solidFill>
                          <a:effectLst/>
                          <a:highlight>
                            <a:srgbClr val="FFFFFF"/>
                          </a:highlight>
                          <a:latin typeface="Verdana" panose="020B0604030504040204" pitchFamily="34" charset="0"/>
                        </a:rPr>
                        <a:t> March 2024)</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(56.5)</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338116069"/>
                  </a:ext>
                </a:extLst>
              </a:tr>
              <a:tr h="150256">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489055038"/>
                  </a:ext>
                </a:extLst>
              </a:tr>
              <a:tr h="159030">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Capital Grants &amp; Contributions Applied (exc.Reserves used)</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(38.6)</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1634177132"/>
                  </a:ext>
                </a:extLst>
              </a:tr>
              <a:tr h="150256">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010839940"/>
                  </a:ext>
                </a:extLst>
              </a:tr>
              <a:tr h="159030">
                <a:tc>
                  <a:txBody>
                    <a:bodyPr/>
                    <a:lstStyle/>
                    <a:p>
                      <a:pPr algn="l" rtl="0" fontAlgn="ctr"/>
                      <a:r>
                        <a:rPr lang="en-GB" sz="1100" b="0" i="0" u="none" strike="noStrike">
                          <a:solidFill>
                            <a:srgbClr val="3690A8"/>
                          </a:solidFill>
                          <a:effectLst/>
                          <a:highlight>
                            <a:srgbClr val="FFFFFF"/>
                          </a:highlight>
                          <a:latin typeface="Verdana" panose="020B0604030504040204" pitchFamily="34" charset="0"/>
                        </a:rPr>
                        <a:t>SBc Contracts External Operating Surplus</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(0.1)</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520163895"/>
                  </a:ext>
                </a:extLst>
              </a:tr>
              <a:tr h="189739">
                <a:tc>
                  <a:txBody>
                    <a:bodyPr/>
                    <a:lstStyle/>
                    <a:p>
                      <a:pPr algn="l" rtl="0" fontAlgn="ctr"/>
                      <a:r>
                        <a:rPr lang="en-GB" sz="1400" b="0" i="0" u="none" strike="noStrike">
                          <a:solidFill>
                            <a:srgbClr val="3690A8"/>
                          </a:solidFill>
                          <a:effectLst/>
                          <a:highlight>
                            <a:srgbClr val="FFFFFF"/>
                          </a:highlight>
                          <a:latin typeface="Verdana" panose="020B0604030504040204" pitchFamily="34" charset="0"/>
                        </a:rPr>
                        <a:t>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a:noFill/>
                    </a:lnB>
                    <a:solidFill>
                      <a:srgbClr val="FFFFFF"/>
                    </a:solidFill>
                  </a:tcPr>
                </a:tc>
                <a:tc>
                  <a:txBody>
                    <a:bodyPr/>
                    <a:lstStyle/>
                    <a:p>
                      <a:pPr algn="r" rtl="0" fontAlgn="ctr"/>
                      <a:r>
                        <a:rPr lang="en-GB" sz="1100" b="0" i="0" u="none" strike="noStrike">
                          <a:solidFill>
                            <a:srgbClr val="000000"/>
                          </a:solidFill>
                          <a:effectLst/>
                          <a:highlight>
                            <a:srgbClr val="BFBFBF"/>
                          </a:highlight>
                          <a:latin typeface="Verdana" panose="020B0604030504040204" pitchFamily="34" charset="0"/>
                        </a:rPr>
                        <a:t> </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672101098"/>
                  </a:ext>
                </a:extLst>
              </a:tr>
              <a:tr h="169998">
                <a:tc>
                  <a:txBody>
                    <a:bodyPr/>
                    <a:lstStyle/>
                    <a:p>
                      <a:pPr algn="l" rtl="0" fontAlgn="ctr"/>
                      <a:r>
                        <a:rPr lang="en-GB" sz="1200" b="1" i="0" u="none" strike="noStrike">
                          <a:solidFill>
                            <a:srgbClr val="FFFFFF"/>
                          </a:solidFill>
                          <a:effectLst/>
                          <a:highlight>
                            <a:srgbClr val="3690A8"/>
                          </a:highlight>
                          <a:latin typeface="Verdana" panose="020B0604030504040204" pitchFamily="34" charset="0"/>
                        </a:rPr>
                        <a:t>Net Surplus - Total Comprehensive Income &amp; Expenditure </a:t>
                      </a:r>
                    </a:p>
                  </a:txBody>
                  <a:tcPr marL="6350" marR="6350" marT="6350" marB="0" anchor="ctr">
                    <a:lnL w="19050" cap="flat" cmpd="sng" algn="ctr">
                      <a:solidFill>
                        <a:srgbClr val="3690A8"/>
                      </a:solidFill>
                      <a:prstDash val="solid"/>
                      <a:round/>
                      <a:headEnd type="none" w="med" len="med"/>
                      <a:tailEnd type="none" w="med" len="med"/>
                    </a:lnL>
                    <a:lnR w="6350" cap="flat" cmpd="sng" algn="ctr">
                      <a:solidFill>
                        <a:srgbClr val="2F75B5"/>
                      </a:solidFill>
                      <a:prstDash val="solid"/>
                      <a:round/>
                      <a:headEnd type="none" w="med" len="med"/>
                      <a:tailEnd type="none" w="med" len="med"/>
                    </a:lnR>
                    <a:lnT>
                      <a:noFill/>
                    </a:lnT>
                    <a:lnB w="19050" cap="flat" cmpd="sng" algn="ctr">
                      <a:solidFill>
                        <a:srgbClr val="3690A8"/>
                      </a:solidFill>
                      <a:prstDash val="solid"/>
                      <a:round/>
                      <a:headEnd type="none" w="med" len="med"/>
                      <a:tailEnd type="none" w="med" len="med"/>
                    </a:lnB>
                    <a:solidFill>
                      <a:srgbClr val="3690A8"/>
                    </a:solidFill>
                  </a:tcPr>
                </a:tc>
                <a:tc>
                  <a:txBody>
                    <a:bodyPr/>
                    <a:lstStyle/>
                    <a:p>
                      <a:pPr algn="r" rtl="0" fontAlgn="ctr"/>
                      <a:r>
                        <a:rPr lang="en-GB" sz="1100" b="1" i="0" u="none" strike="noStrike">
                          <a:solidFill>
                            <a:srgbClr val="000000"/>
                          </a:solidFill>
                          <a:effectLst/>
                          <a:highlight>
                            <a:srgbClr val="BFBFBF"/>
                          </a:highlight>
                          <a:latin typeface="Verdana" panose="020B0604030504040204" pitchFamily="34" charset="0"/>
                        </a:rPr>
                        <a:t>(39.0)</a:t>
                      </a:r>
                    </a:p>
                  </a:txBody>
                  <a:tcPr marL="6350" marR="6350" marT="6350" marB="0" anchor="ctr">
                    <a:lnL w="6350" cap="flat" cmpd="sng" algn="ctr">
                      <a:solidFill>
                        <a:srgbClr val="2F75B5"/>
                      </a:solidFill>
                      <a:prstDash val="solid"/>
                      <a:round/>
                      <a:headEnd type="none" w="med" len="med"/>
                      <a:tailEnd type="none" w="med" len="med"/>
                    </a:lnL>
                    <a:lnR w="19050" cap="flat" cmpd="sng" algn="ctr">
                      <a:solidFill>
                        <a:srgbClr val="3690A8"/>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3690A8"/>
                      </a:solidFill>
                      <a:prstDash val="solid"/>
                      <a:round/>
                      <a:headEnd type="none" w="med" len="med"/>
                      <a:tailEnd type="none" w="med" len="med"/>
                    </a:lnB>
                    <a:solidFill>
                      <a:srgbClr val="BFBFBF"/>
                    </a:solidFill>
                  </a:tcPr>
                </a:tc>
                <a:extLst>
                  <a:ext uri="{0D108BD9-81ED-4DB2-BD59-A6C34878D82A}">
                    <a16:rowId xmlns:a16="http://schemas.microsoft.com/office/drawing/2014/main" val="4105908630"/>
                  </a:ext>
                </a:extLst>
              </a:tr>
            </a:tbl>
          </a:graphicData>
        </a:graphic>
      </p:graphicFrame>
      <p:sp>
        <p:nvSpPr>
          <p:cNvPr id="7" name="Rectangle: Rounded Corners 6">
            <a:extLst>
              <a:ext uri="{FF2B5EF4-FFF2-40B4-BE49-F238E27FC236}">
                <a16:creationId xmlns:a16="http://schemas.microsoft.com/office/drawing/2014/main" id="{D7248E2E-1A81-3158-42AD-1CB867199D05}"/>
              </a:ext>
            </a:extLst>
          </p:cNvPr>
          <p:cNvSpPr/>
          <p:nvPr/>
        </p:nvSpPr>
        <p:spPr bwMode="auto">
          <a:xfrm>
            <a:off x="539552" y="5013176"/>
            <a:ext cx="7776864" cy="648072"/>
          </a:xfrm>
          <a:prstGeom prst="roundRect">
            <a:avLst/>
          </a:prstGeom>
          <a:noFill/>
          <a:ln w="57150" cap="flat" cmpd="sng" algn="ctr">
            <a:solidFill>
              <a:schemeClr val="accent5">
                <a:lumMod val="50000"/>
              </a:schemeClr>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1" hangingPunct="1"/>
            <a:r>
              <a:rPr lang="en-GB" altLang="en-US" sz="1800" kern="0">
                <a:solidFill>
                  <a:srgbClr val="3690A8"/>
                </a:solidFill>
                <a:latin typeface="Verdana" panose="020B0604030504040204" pitchFamily="34" charset="0"/>
                <a:ea typeface="Verdana" panose="020B0604030504040204" pitchFamily="34" charset="0"/>
              </a:rPr>
              <a:t>The net impact of these Statutory Adjustments have no impact on the Council taxpayer</a:t>
            </a:r>
          </a:p>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endParaRPr>
          </a:p>
        </p:txBody>
      </p:sp>
      <p:pic>
        <p:nvPicPr>
          <p:cNvPr id="8" name="Picture 2">
            <a:extLst>
              <a:ext uri="{FF2B5EF4-FFF2-40B4-BE49-F238E27FC236}">
                <a16:creationId xmlns:a16="http://schemas.microsoft.com/office/drawing/2014/main" id="{59782E49-9F8B-6FE4-FA3F-619DCFFDF6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9525"/>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6">
            <a:extLst>
              <a:ext uri="{FF2B5EF4-FFF2-40B4-BE49-F238E27FC236}">
                <a16:creationId xmlns:a16="http://schemas.microsoft.com/office/drawing/2014/main" id="{C41EF3C2-EE80-D834-3A89-DD95E68A02FD}"/>
              </a:ext>
            </a:extLst>
          </p:cNvPr>
          <p:cNvSpPr txBox="1">
            <a:spLocks noChangeArrowheads="1"/>
          </p:cNvSpPr>
          <p:nvPr/>
        </p:nvSpPr>
        <p:spPr bwMode="auto">
          <a:xfrm>
            <a:off x="539553" y="549275"/>
            <a:ext cx="7921822" cy="523220"/>
          </a:xfrm>
          <a:prstGeom prst="rect">
            <a:avLst/>
          </a:prstGeom>
          <a:noFill/>
          <a:ln>
            <a:noFill/>
          </a:ln>
        </p:spPr>
        <p:txBody>
          <a:bodyPr wrap="square">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Useable Reserves – note 31</a:t>
            </a:r>
          </a:p>
        </p:txBody>
      </p:sp>
      <p:sp>
        <p:nvSpPr>
          <p:cNvPr id="14" name="TextBox 13">
            <a:extLst>
              <a:ext uri="{FF2B5EF4-FFF2-40B4-BE49-F238E27FC236}">
                <a16:creationId xmlns:a16="http://schemas.microsoft.com/office/drawing/2014/main" id="{73E73E2D-8FA0-82D4-BE1F-C5C13B76E180}"/>
              </a:ext>
            </a:extLst>
          </p:cNvPr>
          <p:cNvSpPr txBox="1"/>
          <p:nvPr/>
        </p:nvSpPr>
        <p:spPr>
          <a:xfrm>
            <a:off x="398880" y="4531894"/>
            <a:ext cx="8391391" cy="1261884"/>
          </a:xfrm>
          <a:prstGeom prst="rect">
            <a:avLst/>
          </a:prstGeom>
          <a:noFill/>
        </p:spPr>
        <p:txBody>
          <a:bodyPr wrap="square" lIns="91440" tIns="45720" rIns="91440" bIns="45720" rtlCol="0" anchor="t">
            <a:spAutoFit/>
          </a:bodyPr>
          <a:lstStyle/>
          <a:p>
            <a:pPr algn="ctr"/>
            <a:r>
              <a:rPr lang="en-GB" sz="1600" b="0" dirty="0">
                <a:solidFill>
                  <a:schemeClr val="tx1">
                    <a:lumMod val="65000"/>
                    <a:lumOff val="35000"/>
                  </a:schemeClr>
                </a:solidFill>
                <a:latin typeface="+mn-lt"/>
                <a:ea typeface="Verdana" panose="020B0604030504040204" pitchFamily="34" charset="0"/>
              </a:rPr>
              <a:t>Movements within the allocated and non-allocated reserves during 2024/25 include:</a:t>
            </a:r>
          </a:p>
          <a:p>
            <a:pPr algn="ctr"/>
            <a:endParaRPr lang="en-GB" sz="1600" b="0" dirty="0">
              <a:solidFill>
                <a:schemeClr val="tx1">
                  <a:lumMod val="65000"/>
                  <a:lumOff val="35000"/>
                </a:schemeClr>
              </a:solidFill>
              <a:latin typeface="+mn-lt"/>
              <a:ea typeface="Verdana" panose="020B0604030504040204" pitchFamily="34" charset="0"/>
            </a:endParaRPr>
          </a:p>
          <a:p>
            <a:pPr algn="ctr"/>
            <a:r>
              <a:rPr lang="en-GB" sz="1600" b="0">
                <a:solidFill>
                  <a:schemeClr val="accent5">
                    <a:lumMod val="50000"/>
                  </a:schemeClr>
                </a:solidFill>
                <a:latin typeface="+mn-lt"/>
                <a:ea typeface="Verdana"/>
              </a:rPr>
              <a:t>	</a:t>
            </a:r>
            <a:r>
              <a:rPr lang="en-GB" sz="1400" b="0">
                <a:solidFill>
                  <a:schemeClr val="tx1">
                    <a:lumMod val="65000"/>
                    <a:lumOff val="35000"/>
                  </a:schemeClr>
                </a:solidFill>
                <a:latin typeface="+mn-lt"/>
                <a:ea typeface="Verdana"/>
              </a:rPr>
              <a:t>Decrease in Capital Fund of £1.7m as all capital receipts have been applied to the plan</a:t>
            </a:r>
            <a:endParaRPr lang="en-GB" sz="1400" b="0">
              <a:solidFill>
                <a:schemeClr val="tx1">
                  <a:lumMod val="65000"/>
                  <a:lumOff val="35000"/>
                </a:schemeClr>
              </a:solidFill>
              <a:latin typeface="+mn-lt"/>
              <a:ea typeface="Verdana"/>
              <a:cs typeface="Arial"/>
            </a:endParaRPr>
          </a:p>
          <a:p>
            <a:pPr algn="ctr"/>
            <a:r>
              <a:rPr lang="en-GB" sz="1400" b="0">
                <a:solidFill>
                  <a:schemeClr val="tx1">
                    <a:lumMod val="65000"/>
                    <a:lumOff val="35000"/>
                  </a:schemeClr>
                </a:solidFill>
                <a:latin typeface="+mn-lt"/>
                <a:ea typeface="Verdana"/>
              </a:rPr>
              <a:t>	Decrease in Reserves allocated for specific plans £16.1m per 24/25 Financial Plan &amp; reduction in earmarked balances</a:t>
            </a:r>
            <a:endParaRPr lang="en-GB" sz="1400" b="0">
              <a:solidFill>
                <a:schemeClr val="tx1">
                  <a:lumMod val="65000"/>
                  <a:lumOff val="35000"/>
                </a:schemeClr>
              </a:solidFill>
              <a:latin typeface="+mn-lt"/>
              <a:ea typeface="Verdana" panose="020B0604030504040204" pitchFamily="34" charset="0"/>
              <a:cs typeface="Arial"/>
            </a:endParaRPr>
          </a:p>
        </p:txBody>
      </p:sp>
      <p:graphicFrame>
        <p:nvGraphicFramePr>
          <p:cNvPr id="4" name="Chart 3">
            <a:extLst>
              <a:ext uri="{FF2B5EF4-FFF2-40B4-BE49-F238E27FC236}">
                <a16:creationId xmlns:a16="http://schemas.microsoft.com/office/drawing/2014/main" id="{E956A1DC-5D57-4FDB-8191-BD1B56D98A15}"/>
              </a:ext>
            </a:extLst>
          </p:cNvPr>
          <p:cNvGraphicFramePr/>
          <p:nvPr>
            <p:extLst>
              <p:ext uri="{D42A27DB-BD31-4B8C-83A1-F6EECF244321}">
                <p14:modId xmlns:p14="http://schemas.microsoft.com/office/powerpoint/2010/main" val="671521448"/>
              </p:ext>
            </p:extLst>
          </p:nvPr>
        </p:nvGraphicFramePr>
        <p:xfrm>
          <a:off x="1444526" y="1238426"/>
          <a:ext cx="6064250" cy="3234690"/>
        </p:xfrm>
        <a:graphic>
          <a:graphicData uri="http://schemas.openxmlformats.org/drawingml/2006/chart">
            <c:chart xmlns:c="http://schemas.openxmlformats.org/drawingml/2006/chart" xmlns:r="http://schemas.openxmlformats.org/officeDocument/2006/relationships" r:id="rId5"/>
          </a:graphicData>
        </a:graphic>
      </p:graphicFrame>
      <p:sp>
        <p:nvSpPr>
          <p:cNvPr id="5" name="Rectangle: Rounded Corners 4">
            <a:extLst>
              <a:ext uri="{FF2B5EF4-FFF2-40B4-BE49-F238E27FC236}">
                <a16:creationId xmlns:a16="http://schemas.microsoft.com/office/drawing/2014/main" id="{2D17D80D-418F-FB4F-F97A-F67FD5227C29}"/>
              </a:ext>
            </a:extLst>
          </p:cNvPr>
          <p:cNvSpPr/>
          <p:nvPr/>
        </p:nvSpPr>
        <p:spPr bwMode="auto">
          <a:xfrm>
            <a:off x="386357" y="4529065"/>
            <a:ext cx="8640960" cy="1383004"/>
          </a:xfrm>
          <a:prstGeom prst="roundRect">
            <a:avLst/>
          </a:prstGeom>
          <a:noFill/>
          <a:ln w="57150" cap="flat" cmpd="sng" algn="ctr">
            <a:solidFill>
              <a:schemeClr val="accent5">
                <a:lumMod val="50000"/>
              </a:schemeClr>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a:ln>
                <a:noFill/>
              </a:ln>
              <a:solidFill>
                <a:schemeClr val="tx1"/>
              </a:solidFill>
              <a:effectLst/>
              <a:latin typeface="Arial" charset="0"/>
            </a:endParaRPr>
          </a:p>
        </p:txBody>
      </p:sp>
    </p:spTree>
  </p:cSld>
  <p:clrMapOvr>
    <a:masterClrMapping/>
  </p:clrMapOvr>
  <p:transition advClick="0" advTm="10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 Box 6"/>
          <p:cNvSpPr txBox="1">
            <a:spLocks noChangeArrowheads="1"/>
          </p:cNvSpPr>
          <p:nvPr/>
        </p:nvSpPr>
        <p:spPr bwMode="auto">
          <a:xfrm>
            <a:off x="442833" y="577868"/>
            <a:ext cx="8768275" cy="1354217"/>
          </a:xfrm>
          <a:prstGeom prst="rect">
            <a:avLst/>
          </a:prstGeom>
          <a:noFill/>
          <a:ln>
            <a:noFill/>
          </a:ln>
        </p:spPr>
        <p:txBody>
          <a:bodyPr wrap="square">
            <a:spAutoFit/>
          </a:bodyPr>
          <a:lstStyle>
            <a:lvl1pPr eaLnBrk="0" hangingPunct="0">
              <a:defRPr sz="2400" b="1">
                <a:solidFill>
                  <a:schemeClr val="tx1"/>
                </a:solidFill>
                <a:latin typeface="Arial" panose="020B0604020202020204" pitchFamily="34" charset="0"/>
                <a:ea typeface="ヒラギノ角ゴ Pro W3" panose="020B0300000000000000" pitchFamily="34" charset="-128"/>
              </a:defRPr>
            </a:lvl1pPr>
            <a:lvl2pPr marL="742950" indent="-285750" eaLnBrk="0" hangingPunct="0">
              <a:defRPr sz="2400" b="1">
                <a:solidFill>
                  <a:schemeClr val="tx1"/>
                </a:solidFill>
                <a:latin typeface="Arial" panose="020B0604020202020204" pitchFamily="34" charset="0"/>
                <a:ea typeface="ヒラギノ角ゴ Pro W3" panose="020B0300000000000000" pitchFamily="34" charset="-128"/>
              </a:defRPr>
            </a:lvl2pPr>
            <a:lvl3pPr marL="1143000" indent="-228600" eaLnBrk="0" hangingPunct="0">
              <a:defRPr sz="2400" b="1">
                <a:solidFill>
                  <a:schemeClr val="tx1"/>
                </a:solidFill>
                <a:latin typeface="Arial" panose="020B0604020202020204" pitchFamily="34" charset="0"/>
                <a:ea typeface="ヒラギノ角ゴ Pro W3" panose="020B0300000000000000" pitchFamily="34" charset="-128"/>
              </a:defRPr>
            </a:lvl3pPr>
            <a:lvl4pPr marL="1600200" indent="-228600" eaLnBrk="0" hangingPunct="0">
              <a:defRPr sz="2400" b="1">
                <a:solidFill>
                  <a:schemeClr val="tx1"/>
                </a:solidFill>
                <a:latin typeface="Arial" panose="020B0604020202020204" pitchFamily="34" charset="0"/>
                <a:ea typeface="ヒラギノ角ゴ Pro W3" panose="020B0300000000000000" pitchFamily="34" charset="-128"/>
              </a:defRPr>
            </a:lvl4pPr>
            <a:lvl5pPr marL="2057400" indent="-228600" eaLnBrk="0" hangingPunct="0">
              <a:defRPr sz="2400" b="1">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ヒラギノ角ゴ Pro W3" panose="020B0300000000000000" pitchFamily="34" charset="-128"/>
              </a:defRPr>
            </a:lvl9pPr>
          </a:lstStyle>
          <a:p>
            <a:pPr>
              <a:defRPr/>
            </a:pPr>
            <a:r>
              <a:rPr lang="en-GB" sz="2800" b="0" dirty="0">
                <a:solidFill>
                  <a:schemeClr val="tx1">
                    <a:lumMod val="65000"/>
                    <a:lumOff val="35000"/>
                  </a:schemeClr>
                </a:solidFill>
                <a:latin typeface="+mn-lt"/>
                <a:ea typeface="Verdana" panose="020B0604030504040204" pitchFamily="34" charset="0"/>
                <a:cs typeface="Arial" panose="020B0604020202020204" pitchFamily="34" charset="0"/>
              </a:rPr>
              <a:t>IFRS 16 </a:t>
            </a:r>
            <a:endParaRPr lang="en-GB" altLang="en-US" b="0" dirty="0">
              <a:solidFill>
                <a:schemeClr val="tx1">
                  <a:lumMod val="65000"/>
                  <a:lumOff val="35000"/>
                </a:schemeClr>
              </a:solidFill>
            </a:endParaRPr>
          </a:p>
          <a:p>
            <a:pPr eaLnBrk="1" hangingPunct="1">
              <a:spcBef>
                <a:spcPct val="50000"/>
              </a:spcBef>
              <a:buFontTx/>
              <a:buChar char="•"/>
              <a:defRPr/>
            </a:pPr>
            <a:endParaRPr lang="en-GB" altLang="en-US" sz="1800" dirty="0">
              <a:solidFill>
                <a:schemeClr val="tx1">
                  <a:lumMod val="75000"/>
                  <a:lumOff val="25000"/>
                </a:schemeClr>
              </a:solidFill>
            </a:endParaRPr>
          </a:p>
          <a:p>
            <a:pPr algn="ctr" eaLnBrk="1" hangingPunct="1">
              <a:spcBef>
                <a:spcPct val="50000"/>
              </a:spcBef>
              <a:defRPr/>
            </a:pPr>
            <a:endParaRPr lang="en-GB" altLang="en-US" sz="1800" dirty="0">
              <a:solidFill>
                <a:schemeClr val="tx1">
                  <a:lumMod val="75000"/>
                  <a:lumOff val="25000"/>
                </a:schemeClr>
              </a:solidFill>
            </a:endParaRPr>
          </a:p>
        </p:txBody>
      </p:sp>
      <p:sp>
        <p:nvSpPr>
          <p:cNvPr id="4" name="Rectangle 3"/>
          <p:cNvSpPr txBox="1">
            <a:spLocks noChangeArrowheads="1"/>
          </p:cNvSpPr>
          <p:nvPr/>
        </p:nvSpPr>
        <p:spPr bwMode="auto">
          <a:xfrm>
            <a:off x="0" y="1245927"/>
            <a:ext cx="8509000" cy="223202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ヒラギノ角ゴ Pro W3" charset="-128"/>
                <a:cs typeface="ヒラギノ角ゴ Pro W3" charset="0"/>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cs typeface="ヒラギノ角ゴ Pro W3" charset="0"/>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charset="-128"/>
                <a:cs typeface="ヒラギノ角ゴ Pro W3" charset="0"/>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charset="-128"/>
                <a:cs typeface="ヒラギノ角ゴ Pro W3"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nSpc>
                <a:spcPct val="90000"/>
              </a:lnSpc>
              <a:buNone/>
              <a:defRPr/>
            </a:pPr>
            <a:endParaRPr lang="en-GB" altLang="en-US" sz="800" b="0" kern="0" dirty="0"/>
          </a:p>
          <a:p>
            <a:pPr>
              <a:lnSpc>
                <a:spcPct val="90000"/>
              </a:lnSpc>
              <a:defRPr/>
            </a:pPr>
            <a:r>
              <a:rPr lang="en-GB" altLang="en-US" sz="2000" b="0" kern="0" dirty="0">
                <a:solidFill>
                  <a:schemeClr val="tx1">
                    <a:lumMod val="65000"/>
                    <a:lumOff val="35000"/>
                  </a:schemeClr>
                </a:solidFill>
              </a:rPr>
              <a:t>IFRS16 is a new accounting standard for LA’s from 2024/25</a:t>
            </a:r>
          </a:p>
          <a:p>
            <a:pPr>
              <a:lnSpc>
                <a:spcPct val="90000"/>
              </a:lnSpc>
              <a:defRPr/>
            </a:pPr>
            <a:endParaRPr lang="en-GB" altLang="en-US" sz="9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Purpose is to improve consistency of reporting for investors</a:t>
            </a:r>
          </a:p>
          <a:p>
            <a:pPr>
              <a:lnSpc>
                <a:spcPct val="90000"/>
              </a:lnSpc>
              <a:defRPr/>
            </a:pPr>
            <a:endParaRPr lang="en-GB" altLang="en-US" sz="9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Previously operating leases went through the CIES as revenue</a:t>
            </a:r>
          </a:p>
          <a:p>
            <a:pPr>
              <a:lnSpc>
                <a:spcPct val="90000"/>
              </a:lnSpc>
              <a:defRPr/>
            </a:pPr>
            <a:endParaRPr lang="en-GB" altLang="en-US" sz="10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Now capitalised onto the balance sheet (</a:t>
            </a:r>
            <a:r>
              <a:rPr lang="en-GB" altLang="en-US" sz="2000" b="0" kern="0" dirty="0" err="1">
                <a:solidFill>
                  <a:schemeClr val="tx1">
                    <a:lumMod val="65000"/>
                    <a:lumOff val="35000"/>
                  </a:schemeClr>
                </a:solidFill>
              </a:rPr>
              <a:t>ie</a:t>
            </a:r>
            <a:r>
              <a:rPr lang="en-GB" altLang="en-US" sz="2000" b="0" kern="0" dirty="0">
                <a:solidFill>
                  <a:schemeClr val="tx1">
                    <a:lumMod val="65000"/>
                    <a:lumOff val="35000"/>
                  </a:schemeClr>
                </a:solidFill>
              </a:rPr>
              <a:t> added into our assets) and depreciated</a:t>
            </a:r>
          </a:p>
          <a:p>
            <a:pPr>
              <a:lnSpc>
                <a:spcPct val="90000"/>
              </a:lnSpc>
              <a:defRPr/>
            </a:pPr>
            <a:endParaRPr lang="en-GB" altLang="en-US" sz="9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This requires complex adjustments in the accounts</a:t>
            </a:r>
          </a:p>
          <a:p>
            <a:pPr>
              <a:lnSpc>
                <a:spcPct val="90000"/>
              </a:lnSpc>
              <a:defRPr/>
            </a:pPr>
            <a:endParaRPr lang="en-GB" altLang="en-US" sz="9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Each lease needs to be reviewed individually and several criteria applied and calculated</a:t>
            </a:r>
          </a:p>
          <a:p>
            <a:pPr>
              <a:lnSpc>
                <a:spcPct val="90000"/>
              </a:lnSpc>
              <a:defRPr/>
            </a:pPr>
            <a:endParaRPr lang="en-GB" altLang="en-US" sz="900" b="0" kern="0" dirty="0">
              <a:solidFill>
                <a:schemeClr val="tx1">
                  <a:lumMod val="65000"/>
                  <a:lumOff val="35000"/>
                </a:schemeClr>
              </a:solidFill>
            </a:endParaRPr>
          </a:p>
          <a:p>
            <a:pPr>
              <a:lnSpc>
                <a:spcPct val="90000"/>
              </a:lnSpc>
              <a:defRPr/>
            </a:pPr>
            <a:r>
              <a:rPr lang="en-GB" altLang="en-US" sz="2000" b="0" kern="0" dirty="0">
                <a:solidFill>
                  <a:schemeClr val="tx1">
                    <a:lumMod val="65000"/>
                    <a:lumOff val="35000"/>
                  </a:schemeClr>
                </a:solidFill>
              </a:rPr>
              <a:t>It applies to all assets we have the right of use over, regardless of the legal arrangement  </a:t>
            </a:r>
          </a:p>
          <a:p>
            <a:pPr>
              <a:lnSpc>
                <a:spcPct val="90000"/>
              </a:lnSpc>
              <a:defRPr/>
            </a:pPr>
            <a:endParaRPr lang="en-GB" altLang="en-US" sz="2000" b="0" kern="0" dirty="0"/>
          </a:p>
        </p:txBody>
      </p:sp>
    </p:spTree>
  </p:cSld>
  <p:clrMapOvr>
    <a:masterClrMapping/>
  </p:clrMapOvr>
  <p:transition advClick="0" advTm="10000"/>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728E1BC3C699244A26B1E3CFF77B431" ma:contentTypeVersion="" ma:contentTypeDescription="Create a new document." ma:contentTypeScope="" ma:versionID="b64864116b8c34d637026ec8bb064df4">
  <xsd:schema xmlns:xsd="http://www.w3.org/2001/XMLSchema" xmlns:xs="http://www.w3.org/2001/XMLSchema" xmlns:p="http://schemas.microsoft.com/office/2006/metadata/properties" xmlns:ns2="08f58c93-e5bc-4cf5-9516-448415200b62" xmlns:ns3="20b90ff2-e095-49ed-85c2-4a2aaa2dfdfe" targetNamespace="http://schemas.microsoft.com/office/2006/metadata/properties" ma:root="true" ma:fieldsID="a59e38691f11f9e8147a93d0767c104e" ns2:_="" ns3:_="">
    <xsd:import namespace="08f58c93-e5bc-4cf5-9516-448415200b62"/>
    <xsd:import namespace="20b90ff2-e095-49ed-85c2-4a2aaa2dfd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58c93-e5bc-4cf5-9516-448415200b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f6298c7-8ea1-4c8f-bb4d-5fe93b8392e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0b90ff2-e095-49ed-85c2-4a2aaa2dfdf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41766f1-6bc2-4b0f-9f23-b1a2533658dd}" ma:internalName="TaxCatchAll" ma:showField="CatchAllData" ma:web="20b90ff2-e095-49ed-85c2-4a2aaa2dfd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0b90ff2-e095-49ed-85c2-4a2aaa2dfdfe" xsi:nil="true"/>
    <lcf76f155ced4ddcb4097134ff3c332f xmlns="08f58c93-e5bc-4cf5-9516-448415200b6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0FD50C7-C972-4C54-9B1F-7991E6546A42}">
  <ds:schemaRefs>
    <ds:schemaRef ds:uri="http://schemas.microsoft.com/sharepoint/v3/contenttype/forms"/>
  </ds:schemaRefs>
</ds:datastoreItem>
</file>

<file path=customXml/itemProps2.xml><?xml version="1.0" encoding="utf-8"?>
<ds:datastoreItem xmlns:ds="http://schemas.openxmlformats.org/officeDocument/2006/customXml" ds:itemID="{CC183D74-7F25-46F1-928F-955345EA43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f58c93-e5bc-4cf5-9516-448415200b62"/>
    <ds:schemaRef ds:uri="20b90ff2-e095-49ed-85c2-4a2aaa2dfd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6290C4-E29A-4D4F-944F-438F49361C5A}">
  <ds:schemaRefs>
    <ds:schemaRef ds:uri="08f58c93-e5bc-4cf5-9516-448415200b62"/>
    <ds:schemaRef ds:uri="20b90ff2-e095-49ed-85c2-4a2aaa2dfdfe"/>
    <ds:schemaRef ds:uri="e14ff54e-ce56-4336-b877-72244a3b65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4487</TotalTime>
  <Words>1542</Words>
  <Application>Microsoft Office PowerPoint</Application>
  <PresentationFormat>On-screen Show (4:3)</PresentationFormat>
  <Paragraphs>258</Paragraphs>
  <Slides>13</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Aptos</vt:lpstr>
      <vt:lpstr>Arial</vt:lpstr>
      <vt:lpstr>Univers (W1)</vt:lpstr>
      <vt:lpstr>Verdana</vt:lpstr>
      <vt:lpstr>Default Design</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Scottish Borders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Licensed User</dc:creator>
  <cp:lastModifiedBy>Turner, Lizzie</cp:lastModifiedBy>
  <cp:revision>18</cp:revision>
  <dcterms:created xsi:type="dcterms:W3CDTF">2011-07-07T12:34:06Z</dcterms:created>
  <dcterms:modified xsi:type="dcterms:W3CDTF">2025-06-24T09:56:15Z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fedad31-c0c2-44e8-b26c-75143ee7ed65_Enabled">
    <vt:lpwstr>true</vt:lpwstr>
  </property>
  <property fmtid="{D5CDD505-2E9C-101B-9397-08002B2CF9AE}" pid="3" name="MSIP_Label_9fedad31-c0c2-44e8-b26c-75143ee7ed65_SetDate">
    <vt:lpwstr>2021-06-01T10:48:13Z</vt:lpwstr>
  </property>
  <property fmtid="{D5CDD505-2E9C-101B-9397-08002B2CF9AE}" pid="4" name="MSIP_Label_9fedad31-c0c2-44e8-b26c-75143ee7ed65_Method">
    <vt:lpwstr>Standard</vt:lpwstr>
  </property>
  <property fmtid="{D5CDD505-2E9C-101B-9397-08002B2CF9AE}" pid="5" name="MSIP_Label_9fedad31-c0c2-44e8-b26c-75143ee7ed65_Name">
    <vt:lpwstr>OFFICIAL</vt:lpwstr>
  </property>
  <property fmtid="{D5CDD505-2E9C-101B-9397-08002B2CF9AE}" pid="6" name="MSIP_Label_9fedad31-c0c2-44e8-b26c-75143ee7ed65_SiteId">
    <vt:lpwstr>89ed32a2-9b6b-41db-bb6f-376ec8fcd11d</vt:lpwstr>
  </property>
  <property fmtid="{D5CDD505-2E9C-101B-9397-08002B2CF9AE}" pid="7" name="MSIP_Label_9fedad31-c0c2-44e8-b26c-75143ee7ed65_ActionId">
    <vt:lpwstr>c13f4c0c-7883-4fdf-96f3-bf69ea070b23</vt:lpwstr>
  </property>
  <property fmtid="{D5CDD505-2E9C-101B-9397-08002B2CF9AE}" pid="8" name="MSIP_Label_9fedad31-c0c2-44e8-b26c-75143ee7ed65_ContentBits">
    <vt:lpwstr>0</vt:lpwstr>
  </property>
  <property fmtid="{D5CDD505-2E9C-101B-9397-08002B2CF9AE}" pid="9" name="ContentTypeId">
    <vt:lpwstr>0x0101003728E1BC3C699244A26B1E3CFF77B431</vt:lpwstr>
  </property>
  <property fmtid="{D5CDD505-2E9C-101B-9397-08002B2CF9AE}" pid="10" name="MediaServiceImageTags">
    <vt:lpwstr/>
  </property>
</Properties>
</file>