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9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669CC-6F76-487F-808B-A2B0D2C8B89C}" v="673" dt="2024-11-01T12:28:33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3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-</a:t>
            </a:r>
            <a:r>
              <a:rPr lang="en-GB" b="1" baseline="0" dirty="0">
                <a:solidFill>
                  <a:sysClr val="windowText" lastClr="000000"/>
                </a:solidFill>
              </a:rPr>
              <a:t> Ethnicity Not Disclosed Breakdown</a:t>
            </a:r>
            <a:endParaRPr lang="en-GB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21-23'!$A$22:$A$48</c:f>
              <c:strCache>
                <c:ptCount val="3"/>
                <c:pt idx="0">
                  <c:v>No Response</c:v>
                </c:pt>
                <c:pt idx="1">
                  <c:v>Not Stated</c:v>
                </c:pt>
                <c:pt idx="2">
                  <c:v>Prefer Not To Answer</c:v>
                </c:pt>
              </c:strCache>
              <c:extLst/>
            </c:strRef>
          </c:cat>
          <c:val>
            <c:numRef>
              <c:f>'[Equality Duty - Position Information 2021-2023.xlsx]Year Comparision 21-23'!$B$22:$B$48</c:f>
              <c:numCache>
                <c:formatCode>General</c:formatCode>
                <c:ptCount val="3"/>
                <c:pt idx="0">
                  <c:v>1366</c:v>
                </c:pt>
                <c:pt idx="1">
                  <c:v>42</c:v>
                </c:pt>
                <c:pt idx="2">
                  <c:v>147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19-4E80-B8BD-CC0AAB5369CE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21-23'!$A$22:$A$48</c:f>
              <c:strCache>
                <c:ptCount val="3"/>
                <c:pt idx="0">
                  <c:v>No Response</c:v>
                </c:pt>
                <c:pt idx="1">
                  <c:v>Not Stated</c:v>
                </c:pt>
                <c:pt idx="2">
                  <c:v>Prefer Not To Answer</c:v>
                </c:pt>
              </c:strCache>
              <c:extLst/>
            </c:strRef>
          </c:cat>
          <c:val>
            <c:numRef>
              <c:f>'[Equality Duty - Position Information 2021-2023.xlsx]Year Comparision 21-23'!$D$22:$D$48</c:f>
              <c:numCache>
                <c:formatCode>General</c:formatCode>
                <c:ptCount val="3"/>
                <c:pt idx="0">
                  <c:v>1506</c:v>
                </c:pt>
                <c:pt idx="1">
                  <c:v>41</c:v>
                </c:pt>
                <c:pt idx="2">
                  <c:v>128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219-4E80-B8BD-CC0AAB5369CE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21-23'!$A$22:$A$48</c:f>
              <c:strCache>
                <c:ptCount val="3"/>
                <c:pt idx="0">
                  <c:v>No Response</c:v>
                </c:pt>
                <c:pt idx="1">
                  <c:v>Not Stated</c:v>
                </c:pt>
                <c:pt idx="2">
                  <c:v>Prefer Not To Answer</c:v>
                </c:pt>
              </c:strCache>
              <c:extLst/>
            </c:strRef>
          </c:cat>
          <c:val>
            <c:numRef>
              <c:f>'[Equality Duty - Position Information 2021-2023.xlsx]Year Comparision 21-23'!$F$22:$F$48</c:f>
              <c:numCache>
                <c:formatCode>General</c:formatCode>
                <c:ptCount val="3"/>
                <c:pt idx="0">
                  <c:v>1593</c:v>
                </c:pt>
                <c:pt idx="1">
                  <c:v>40</c:v>
                </c:pt>
                <c:pt idx="2">
                  <c:v>122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219-4E80-B8BD-CC0AAB536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2554088"/>
        <c:axId val="10425512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21-23'!$A$22:$A$48</c15:sqref>
                        </c15:formulaRef>
                      </c:ext>
                    </c:extLst>
                    <c:strCache>
                      <c:ptCount val="3"/>
                      <c:pt idx="0">
                        <c:v>No Response</c:v>
                      </c:pt>
                      <c:pt idx="1">
                        <c:v>Not Stated</c:v>
                      </c:pt>
                      <c:pt idx="2">
                        <c:v>Prefer Not To Answer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21-23'!$C$22:$C$48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0.23089925625422583</c:v>
                      </c:pt>
                      <c:pt idx="1">
                        <c:v>7.099391480730223E-3</c:v>
                      </c:pt>
                      <c:pt idx="2">
                        <c:v>2.4847870182555781E-2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219-4E80-B8BD-CC0AAB5369CE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21-23'!$A$22:$A$48</c15:sqref>
                        </c15:formulaRef>
                      </c:ext>
                    </c:extLst>
                    <c:strCache>
                      <c:ptCount val="3"/>
                      <c:pt idx="0">
                        <c:v>No Response</c:v>
                      </c:pt>
                      <c:pt idx="1">
                        <c:v>Not Stated</c:v>
                      </c:pt>
                      <c:pt idx="2">
                        <c:v>Prefer Not To Answer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21-23'!$E$22:$E$48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0.25264217413185708</c:v>
                      </c:pt>
                      <c:pt idx="1">
                        <c:v>6.8780405972152323E-3</c:v>
                      </c:pt>
                      <c:pt idx="2">
                        <c:v>2.147290723033048E-2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219-4E80-B8BD-CC0AAB5369CE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21-23'!$A$22:$A$48</c15:sqref>
                        </c15:formulaRef>
                      </c:ext>
                    </c:extLst>
                    <c:strCache>
                      <c:ptCount val="3"/>
                      <c:pt idx="0">
                        <c:v>No Response</c:v>
                      </c:pt>
                      <c:pt idx="1">
                        <c:v>Not Stated</c:v>
                      </c:pt>
                      <c:pt idx="2">
                        <c:v>Prefer Not To Answer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21-23'!$G$22:$G$48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0.27087230062914469</c:v>
                      </c:pt>
                      <c:pt idx="1">
                        <c:v>6.8015643598027548E-3</c:v>
                      </c:pt>
                      <c:pt idx="2">
                        <c:v>2.0744771297398403E-2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219-4E80-B8BD-CC0AAB5369CE}"/>
                  </c:ext>
                </c:extLst>
              </c15:ser>
            </c15:filteredBarSeries>
          </c:ext>
        </c:extLst>
      </c:barChart>
      <c:catAx>
        <c:axId val="104255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551208"/>
        <c:crosses val="autoZero"/>
        <c:auto val="1"/>
        <c:lblAlgn val="ctr"/>
        <c:lblOffset val="100"/>
        <c:noMultiLvlLbl val="0"/>
      </c:catAx>
      <c:valAx>
        <c:axId val="1042551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2554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- Disability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21-23'!$A$52:$A$58</c:f>
              <c:strCache>
                <c:ptCount val="5"/>
                <c:pt idx="0">
                  <c:v>No</c:v>
                </c:pt>
                <c:pt idx="1">
                  <c:v>No Response</c:v>
                </c:pt>
                <c:pt idx="2">
                  <c:v>Not Stated</c:v>
                </c:pt>
                <c:pt idx="3">
                  <c:v>Prefer Not To Say</c:v>
                </c:pt>
                <c:pt idx="4">
                  <c:v>Yes</c:v>
                </c:pt>
              </c:strCache>
              <c:extLst/>
            </c:strRef>
          </c:cat>
          <c:val>
            <c:numRef>
              <c:f>'[Equality Duty - Position Information 2021-2023.xlsx]Year Comparision 21-23'!$B$52:$B$58</c:f>
              <c:numCache>
                <c:formatCode>General</c:formatCode>
                <c:ptCount val="5"/>
                <c:pt idx="0">
                  <c:v>1689</c:v>
                </c:pt>
                <c:pt idx="1">
                  <c:v>1366</c:v>
                </c:pt>
                <c:pt idx="2">
                  <c:v>2707</c:v>
                </c:pt>
                <c:pt idx="3">
                  <c:v>10</c:v>
                </c:pt>
                <c:pt idx="4">
                  <c:v>144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E00-4AB3-B418-64505614EE8E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21-23'!$A$52:$A$58</c:f>
              <c:strCache>
                <c:ptCount val="5"/>
                <c:pt idx="0">
                  <c:v>No</c:v>
                </c:pt>
                <c:pt idx="1">
                  <c:v>No Response</c:v>
                </c:pt>
                <c:pt idx="2">
                  <c:v>Not Stated</c:v>
                </c:pt>
                <c:pt idx="3">
                  <c:v>Prefer Not To Say</c:v>
                </c:pt>
                <c:pt idx="4">
                  <c:v>Yes</c:v>
                </c:pt>
              </c:strCache>
              <c:extLst/>
            </c:strRef>
          </c:cat>
          <c:val>
            <c:numRef>
              <c:f>'[Equality Duty - Position Information 2021-2023.xlsx]Year Comparision 21-23'!$D$52:$D$58</c:f>
              <c:numCache>
                <c:formatCode>General</c:formatCode>
                <c:ptCount val="5"/>
                <c:pt idx="0">
                  <c:v>1871</c:v>
                </c:pt>
                <c:pt idx="1">
                  <c:v>1506</c:v>
                </c:pt>
                <c:pt idx="2">
                  <c:v>2430</c:v>
                </c:pt>
                <c:pt idx="3">
                  <c:v>14</c:v>
                </c:pt>
                <c:pt idx="4">
                  <c:v>140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E00-4AB3-B418-64505614EE8E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21-23'!$A$52:$A$58</c:f>
              <c:strCache>
                <c:ptCount val="5"/>
                <c:pt idx="0">
                  <c:v>No</c:v>
                </c:pt>
                <c:pt idx="1">
                  <c:v>No Response</c:v>
                </c:pt>
                <c:pt idx="2">
                  <c:v>Not Stated</c:v>
                </c:pt>
                <c:pt idx="3">
                  <c:v>Prefer Not To Say</c:v>
                </c:pt>
                <c:pt idx="4">
                  <c:v>Yes</c:v>
                </c:pt>
              </c:strCache>
              <c:extLst/>
            </c:strRef>
          </c:cat>
          <c:val>
            <c:numRef>
              <c:f>'[Equality Duty - Position Information 2021-2023.xlsx]Year Comparision 21-23'!$F$52:$F$58</c:f>
              <c:numCache>
                <c:formatCode>General</c:formatCode>
                <c:ptCount val="5"/>
                <c:pt idx="0">
                  <c:v>1968</c:v>
                </c:pt>
                <c:pt idx="1">
                  <c:v>1593</c:v>
                </c:pt>
                <c:pt idx="2">
                  <c:v>2176</c:v>
                </c:pt>
                <c:pt idx="3">
                  <c:v>14</c:v>
                </c:pt>
                <c:pt idx="4">
                  <c:v>130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E00-4AB3-B418-64505614E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022528"/>
        <c:axId val="8680250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21-23'!$A$52:$A$58</c15:sqref>
                        </c15:formulaRef>
                      </c:ext>
                    </c:extLst>
                    <c:strCache>
                      <c:ptCount val="5"/>
                      <c:pt idx="0">
                        <c:v>No</c:v>
                      </c:pt>
                      <c:pt idx="1">
                        <c:v>No Response</c:v>
                      </c:pt>
                      <c:pt idx="2">
                        <c:v>Not Stated</c:v>
                      </c:pt>
                      <c:pt idx="3">
                        <c:v>Prefer Not To Say</c:v>
                      </c:pt>
                      <c:pt idx="4">
                        <c:v>Yes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21-23'!$C$52:$C$58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0.28549695740365111</c:v>
                      </c:pt>
                      <c:pt idx="1">
                        <c:v>0.23089925625422583</c:v>
                      </c:pt>
                      <c:pt idx="2">
                        <c:v>0.45757268424611225</c:v>
                      </c:pt>
                      <c:pt idx="3">
                        <c:v>1.6903313049357674E-3</c:v>
                      </c:pt>
                      <c:pt idx="4">
                        <c:v>2.434077079107505E-2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E00-4AB3-B418-64505614EE8E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21-23'!$A$52:$A$58</c15:sqref>
                        </c15:formulaRef>
                      </c:ext>
                    </c:extLst>
                    <c:strCache>
                      <c:ptCount val="5"/>
                      <c:pt idx="0">
                        <c:v>No</c:v>
                      </c:pt>
                      <c:pt idx="1">
                        <c:v>No Response</c:v>
                      </c:pt>
                      <c:pt idx="2">
                        <c:v>Not Stated</c:v>
                      </c:pt>
                      <c:pt idx="3">
                        <c:v>Prefer Not To Say</c:v>
                      </c:pt>
                      <c:pt idx="4">
                        <c:v>Yes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21-23'!$E$52:$E$58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0.31387351115584633</c:v>
                      </c:pt>
                      <c:pt idx="1">
                        <c:v>0.25264217413185708</c:v>
                      </c:pt>
                      <c:pt idx="2">
                        <c:v>0.40764972320080523</c:v>
                      </c:pt>
                      <c:pt idx="3">
                        <c:v>2.3485992283173965E-3</c:v>
                      </c:pt>
                      <c:pt idx="4">
                        <c:v>2.3485992283173964E-2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E00-4AB3-B418-64505614EE8E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21-23'!$A$52:$A$58</c15:sqref>
                        </c15:formulaRef>
                      </c:ext>
                    </c:extLst>
                    <c:strCache>
                      <c:ptCount val="5"/>
                      <c:pt idx="0">
                        <c:v>No</c:v>
                      </c:pt>
                      <c:pt idx="1">
                        <c:v>No Response</c:v>
                      </c:pt>
                      <c:pt idx="2">
                        <c:v>Not Stated</c:v>
                      </c:pt>
                      <c:pt idx="3">
                        <c:v>Prefer Not To Say</c:v>
                      </c:pt>
                      <c:pt idx="4">
                        <c:v>Yes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21-23'!$G$52:$G$58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0.33463696650229552</c:v>
                      </c:pt>
                      <c:pt idx="1">
                        <c:v>0.27087230062914469</c:v>
                      </c:pt>
                      <c:pt idx="2">
                        <c:v>0.37000510117326985</c:v>
                      </c:pt>
                      <c:pt idx="3">
                        <c:v>2.3805475259309639E-3</c:v>
                      </c:pt>
                      <c:pt idx="4">
                        <c:v>2.2105084169358951E-2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E00-4AB3-B418-64505614EE8E}"/>
                  </c:ext>
                </c:extLst>
              </c15:ser>
            </c15:filteredBarSeries>
          </c:ext>
        </c:extLst>
      </c:barChart>
      <c:catAx>
        <c:axId val="86802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025048"/>
        <c:crosses val="autoZero"/>
        <c:auto val="1"/>
        <c:lblAlgn val="ctr"/>
        <c:lblOffset val="100"/>
        <c:noMultiLvlLbl val="0"/>
      </c:catAx>
      <c:valAx>
        <c:axId val="868025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8022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- Transgender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21-23'!$A$61:$A$67</c:f>
              <c:strCache>
                <c:ptCount val="5"/>
                <c:pt idx="0">
                  <c:v>No</c:v>
                </c:pt>
                <c:pt idx="1">
                  <c:v>No Response</c:v>
                </c:pt>
                <c:pt idx="2">
                  <c:v>Not Stated</c:v>
                </c:pt>
                <c:pt idx="3">
                  <c:v>Prefer Not To Say</c:v>
                </c:pt>
                <c:pt idx="4">
                  <c:v>Yes</c:v>
                </c:pt>
              </c:strCache>
              <c:extLst/>
            </c:strRef>
          </c:cat>
          <c:val>
            <c:numRef>
              <c:f>'[Equality Duty - Position Information 2021-2023.xlsx]Year Comparision 21-23'!$B$61:$B$67</c:f>
              <c:numCache>
                <c:formatCode>General</c:formatCode>
                <c:ptCount val="5"/>
                <c:pt idx="0">
                  <c:v>1704</c:v>
                </c:pt>
                <c:pt idx="1">
                  <c:v>1366</c:v>
                </c:pt>
                <c:pt idx="2">
                  <c:v>2829</c:v>
                </c:pt>
                <c:pt idx="3">
                  <c:v>13</c:v>
                </c:pt>
                <c:pt idx="4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ACD-4568-AF15-5920EA1C5994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21-23'!$A$61:$A$67</c:f>
              <c:strCache>
                <c:ptCount val="5"/>
                <c:pt idx="0">
                  <c:v>No</c:v>
                </c:pt>
                <c:pt idx="1">
                  <c:v>No Response</c:v>
                </c:pt>
                <c:pt idx="2">
                  <c:v>Not Stated</c:v>
                </c:pt>
                <c:pt idx="3">
                  <c:v>Prefer Not To Say</c:v>
                </c:pt>
                <c:pt idx="4">
                  <c:v>Yes</c:v>
                </c:pt>
              </c:strCache>
              <c:extLst/>
            </c:strRef>
          </c:cat>
          <c:val>
            <c:numRef>
              <c:f>'[Equality Duty - Position Information 2021-2023.xlsx]Year Comparision 21-23'!$D$61:$D$67</c:f>
              <c:numCache>
                <c:formatCode>General</c:formatCode>
                <c:ptCount val="5"/>
                <c:pt idx="0">
                  <c:v>1899</c:v>
                </c:pt>
                <c:pt idx="1">
                  <c:v>1506</c:v>
                </c:pt>
                <c:pt idx="2">
                  <c:v>2539</c:v>
                </c:pt>
                <c:pt idx="3">
                  <c:v>12</c:v>
                </c:pt>
                <c:pt idx="4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ACD-4568-AF15-5920EA1C5994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21-23'!$A$61:$A$67</c:f>
              <c:strCache>
                <c:ptCount val="5"/>
                <c:pt idx="0">
                  <c:v>No</c:v>
                </c:pt>
                <c:pt idx="1">
                  <c:v>No Response</c:v>
                </c:pt>
                <c:pt idx="2">
                  <c:v>Not Stated</c:v>
                </c:pt>
                <c:pt idx="3">
                  <c:v>Prefer Not To Say</c:v>
                </c:pt>
                <c:pt idx="4">
                  <c:v>Yes</c:v>
                </c:pt>
              </c:strCache>
              <c:extLst/>
            </c:strRef>
          </c:cat>
          <c:val>
            <c:numRef>
              <c:f>'[Equality Duty - Position Information 2021-2023.xlsx]Year Comparision 21-23'!$F$61:$F$67</c:f>
              <c:numCache>
                <c:formatCode>General</c:formatCode>
                <c:ptCount val="5"/>
                <c:pt idx="0">
                  <c:v>2001</c:v>
                </c:pt>
                <c:pt idx="1">
                  <c:v>1593</c:v>
                </c:pt>
                <c:pt idx="2">
                  <c:v>2270</c:v>
                </c:pt>
                <c:pt idx="3">
                  <c:v>12</c:v>
                </c:pt>
                <c:pt idx="4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ACD-4568-AF15-5920EA1C5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2867200"/>
        <c:axId val="94286756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21-23'!$A$61:$A$67</c15:sqref>
                        </c15:formulaRef>
                      </c:ext>
                    </c:extLst>
                    <c:strCache>
                      <c:ptCount val="5"/>
                      <c:pt idx="0">
                        <c:v>No</c:v>
                      </c:pt>
                      <c:pt idx="1">
                        <c:v>No Response</c:v>
                      </c:pt>
                      <c:pt idx="2">
                        <c:v>Not Stated</c:v>
                      </c:pt>
                      <c:pt idx="3">
                        <c:v>Prefer Not To Say</c:v>
                      </c:pt>
                      <c:pt idx="4">
                        <c:v>Yes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21-23'!$C$61:$C$67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0.28803245436105479</c:v>
                      </c:pt>
                      <c:pt idx="1">
                        <c:v>0.23089925625422583</c:v>
                      </c:pt>
                      <c:pt idx="2">
                        <c:v>0.47819472616632858</c:v>
                      </c:pt>
                      <c:pt idx="3">
                        <c:v>2.1974306964164976E-3</c:v>
                      </c:pt>
                      <c:pt idx="4">
                        <c:v>6.7613252197430695E-4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ACD-4568-AF15-5920EA1C5994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21-23'!$A$61:$A$67</c15:sqref>
                        </c15:formulaRef>
                      </c:ext>
                    </c:extLst>
                    <c:strCache>
                      <c:ptCount val="5"/>
                      <c:pt idx="0">
                        <c:v>No</c:v>
                      </c:pt>
                      <c:pt idx="1">
                        <c:v>No Response</c:v>
                      </c:pt>
                      <c:pt idx="2">
                        <c:v>Not Stated</c:v>
                      </c:pt>
                      <c:pt idx="3">
                        <c:v>Prefer Not To Say</c:v>
                      </c:pt>
                      <c:pt idx="4">
                        <c:v>Yes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21-23'!$E$61:$E$67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0.31857070961248113</c:v>
                      </c:pt>
                      <c:pt idx="1">
                        <c:v>0.25264217413185708</c:v>
                      </c:pt>
                      <c:pt idx="2">
                        <c:v>0.42593524576413355</c:v>
                      </c:pt>
                      <c:pt idx="3">
                        <c:v>2.0130850528434826E-3</c:v>
                      </c:pt>
                      <c:pt idx="4">
                        <c:v>8.3878543868478445E-4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ACD-4568-AF15-5920EA1C5994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21-23'!$A$61:$A$67</c15:sqref>
                        </c15:formulaRef>
                      </c:ext>
                    </c:extLst>
                    <c:strCache>
                      <c:ptCount val="5"/>
                      <c:pt idx="0">
                        <c:v>No</c:v>
                      </c:pt>
                      <c:pt idx="1">
                        <c:v>No Response</c:v>
                      </c:pt>
                      <c:pt idx="2">
                        <c:v>Not Stated</c:v>
                      </c:pt>
                      <c:pt idx="3">
                        <c:v>Prefer Not To Say</c:v>
                      </c:pt>
                      <c:pt idx="4">
                        <c:v>Yes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21-23'!$G$61:$G$67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0.34024825709913281</c:v>
                      </c:pt>
                      <c:pt idx="1">
                        <c:v>0.27087230062914469</c:v>
                      </c:pt>
                      <c:pt idx="2">
                        <c:v>0.38598877741880633</c:v>
                      </c:pt>
                      <c:pt idx="3">
                        <c:v>2.0404693079408265E-3</c:v>
                      </c:pt>
                      <c:pt idx="4">
                        <c:v>8.5019554497534435E-4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ACD-4568-AF15-5920EA1C5994}"/>
                  </c:ext>
                </c:extLst>
              </c15:ser>
            </c15:filteredBarSeries>
          </c:ext>
        </c:extLst>
      </c:barChart>
      <c:catAx>
        <c:axId val="9428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867560"/>
        <c:crosses val="autoZero"/>
        <c:auto val="1"/>
        <c:lblAlgn val="ctr"/>
        <c:lblOffset val="100"/>
        <c:noMultiLvlLbl val="0"/>
      </c:catAx>
      <c:valAx>
        <c:axId val="942867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2867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- Sexual Orientation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21-23'!$A$70:$A$79</c:f>
              <c:strCache>
                <c:ptCount val="8"/>
                <c:pt idx="0">
                  <c:v>Bisexual</c:v>
                </c:pt>
                <c:pt idx="1">
                  <c:v>Gay Man</c:v>
                </c:pt>
                <c:pt idx="2">
                  <c:v>Heterosexual/Straight</c:v>
                </c:pt>
                <c:pt idx="3">
                  <c:v>Lesbian/Gay Woman</c:v>
                </c:pt>
                <c:pt idx="4">
                  <c:v>No Response</c:v>
                </c:pt>
                <c:pt idx="5">
                  <c:v>Not Stated</c:v>
                </c:pt>
                <c:pt idx="6">
                  <c:v>Other</c:v>
                </c:pt>
                <c:pt idx="7">
                  <c:v>Prefer Not To Say</c:v>
                </c:pt>
              </c:strCache>
              <c:extLst/>
            </c:strRef>
          </c:cat>
          <c:val>
            <c:numRef>
              <c:f>'[Equality Duty - Position Information 2021-2023.xlsx]Year Comparision 21-23'!$B$70:$B$79</c:f>
              <c:numCache>
                <c:formatCode>General</c:formatCode>
                <c:ptCount val="8"/>
                <c:pt idx="0">
                  <c:v>32</c:v>
                </c:pt>
                <c:pt idx="1">
                  <c:v>24</c:v>
                </c:pt>
                <c:pt idx="2">
                  <c:v>3937</c:v>
                </c:pt>
                <c:pt idx="3">
                  <c:v>19</c:v>
                </c:pt>
                <c:pt idx="4">
                  <c:v>1366</c:v>
                </c:pt>
                <c:pt idx="5">
                  <c:v>128</c:v>
                </c:pt>
                <c:pt idx="6">
                  <c:v>5</c:v>
                </c:pt>
                <c:pt idx="7">
                  <c:v>405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6CC-44F2-8041-BC40B71B0549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21-23'!$A$70:$A$79</c:f>
              <c:strCache>
                <c:ptCount val="8"/>
                <c:pt idx="0">
                  <c:v>Bisexual</c:v>
                </c:pt>
                <c:pt idx="1">
                  <c:v>Gay Man</c:v>
                </c:pt>
                <c:pt idx="2">
                  <c:v>Heterosexual/Straight</c:v>
                </c:pt>
                <c:pt idx="3">
                  <c:v>Lesbian/Gay Woman</c:v>
                </c:pt>
                <c:pt idx="4">
                  <c:v>No Response</c:v>
                </c:pt>
                <c:pt idx="5">
                  <c:v>Not Stated</c:v>
                </c:pt>
                <c:pt idx="6">
                  <c:v>Other</c:v>
                </c:pt>
                <c:pt idx="7">
                  <c:v>Prefer Not To Say</c:v>
                </c:pt>
              </c:strCache>
              <c:extLst/>
            </c:strRef>
          </c:cat>
          <c:val>
            <c:numRef>
              <c:f>'[Equality Duty - Position Information 2021-2023.xlsx]Year Comparision 21-23'!$D$70:$D$79</c:f>
              <c:numCache>
                <c:formatCode>General</c:formatCode>
                <c:ptCount val="8"/>
                <c:pt idx="0">
                  <c:v>37</c:v>
                </c:pt>
                <c:pt idx="1">
                  <c:v>26</c:v>
                </c:pt>
                <c:pt idx="2">
                  <c:v>3897</c:v>
                </c:pt>
                <c:pt idx="3">
                  <c:v>17</c:v>
                </c:pt>
                <c:pt idx="4">
                  <c:v>1506</c:v>
                </c:pt>
                <c:pt idx="5">
                  <c:v>114</c:v>
                </c:pt>
                <c:pt idx="6">
                  <c:v>5</c:v>
                </c:pt>
                <c:pt idx="7">
                  <c:v>359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6CC-44F2-8041-BC40B71B0549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21-23'!$A$70:$A$79</c:f>
              <c:strCache>
                <c:ptCount val="8"/>
                <c:pt idx="0">
                  <c:v>Bisexual</c:v>
                </c:pt>
                <c:pt idx="1">
                  <c:v>Gay Man</c:v>
                </c:pt>
                <c:pt idx="2">
                  <c:v>Heterosexual/Straight</c:v>
                </c:pt>
                <c:pt idx="3">
                  <c:v>Lesbian/Gay Woman</c:v>
                </c:pt>
                <c:pt idx="4">
                  <c:v>No Response</c:v>
                </c:pt>
                <c:pt idx="5">
                  <c:v>Not Stated</c:v>
                </c:pt>
                <c:pt idx="6">
                  <c:v>Other</c:v>
                </c:pt>
                <c:pt idx="7">
                  <c:v>Prefer Not To Say</c:v>
                </c:pt>
              </c:strCache>
              <c:extLst/>
            </c:strRef>
          </c:cat>
          <c:val>
            <c:numRef>
              <c:f>'[Equality Duty - Position Information 2021-2023.xlsx]Year Comparision 21-23'!$F$70:$F$79</c:f>
              <c:numCache>
                <c:formatCode>General</c:formatCode>
                <c:ptCount val="8"/>
                <c:pt idx="0">
                  <c:v>35</c:v>
                </c:pt>
                <c:pt idx="1">
                  <c:v>22</c:v>
                </c:pt>
                <c:pt idx="2">
                  <c:v>3762</c:v>
                </c:pt>
                <c:pt idx="3">
                  <c:v>23</c:v>
                </c:pt>
                <c:pt idx="4">
                  <c:v>1593</c:v>
                </c:pt>
                <c:pt idx="5">
                  <c:v>109</c:v>
                </c:pt>
                <c:pt idx="6">
                  <c:v>6</c:v>
                </c:pt>
                <c:pt idx="7">
                  <c:v>331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6CC-44F2-8041-BC40B71B0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8221344"/>
        <c:axId val="8582242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21-23'!$A$70:$A$79</c15:sqref>
                        </c15:formulaRef>
                      </c:ext>
                    </c:extLst>
                    <c:strCache>
                      <c:ptCount val="8"/>
                      <c:pt idx="0">
                        <c:v>Bisexual</c:v>
                      </c:pt>
                      <c:pt idx="1">
                        <c:v>Gay Man</c:v>
                      </c:pt>
                      <c:pt idx="2">
                        <c:v>Heterosexual/Straight</c:v>
                      </c:pt>
                      <c:pt idx="3">
                        <c:v>Lesbian/Gay Woman</c:v>
                      </c:pt>
                      <c:pt idx="4">
                        <c:v>No Response</c:v>
                      </c:pt>
                      <c:pt idx="5">
                        <c:v>Not Stated</c:v>
                      </c:pt>
                      <c:pt idx="6">
                        <c:v>Other</c:v>
                      </c:pt>
                      <c:pt idx="7">
                        <c:v>Prefer Not To Say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21-23'!$C$70:$C$79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5.4090601757944556E-3</c:v>
                      </c:pt>
                      <c:pt idx="1">
                        <c:v>4.0567951318458417E-3</c:v>
                      </c:pt>
                      <c:pt idx="2">
                        <c:v>0.66548343475321159</c:v>
                      </c:pt>
                      <c:pt idx="3">
                        <c:v>3.211629479377958E-3</c:v>
                      </c:pt>
                      <c:pt idx="4">
                        <c:v>0.23089925625422583</c:v>
                      </c:pt>
                      <c:pt idx="5">
                        <c:v>2.1636240703177823E-2</c:v>
                      </c:pt>
                      <c:pt idx="6">
                        <c:v>8.4516565246788369E-4</c:v>
                      </c:pt>
                      <c:pt idx="7">
                        <c:v>6.8458417849898576E-2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6CC-44F2-8041-BC40B71B0549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21-23'!$A$70:$A$79</c15:sqref>
                        </c15:formulaRef>
                      </c:ext>
                    </c:extLst>
                    <c:strCache>
                      <c:ptCount val="8"/>
                      <c:pt idx="0">
                        <c:v>Bisexual</c:v>
                      </c:pt>
                      <c:pt idx="1">
                        <c:v>Gay Man</c:v>
                      </c:pt>
                      <c:pt idx="2">
                        <c:v>Heterosexual/Straight</c:v>
                      </c:pt>
                      <c:pt idx="3">
                        <c:v>Lesbian/Gay Woman</c:v>
                      </c:pt>
                      <c:pt idx="4">
                        <c:v>No Response</c:v>
                      </c:pt>
                      <c:pt idx="5">
                        <c:v>Not Stated</c:v>
                      </c:pt>
                      <c:pt idx="6">
                        <c:v>Other</c:v>
                      </c:pt>
                      <c:pt idx="7">
                        <c:v>Prefer Not To Say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21-23'!$E$70:$E$79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6.2070122462674045E-3</c:v>
                      </c:pt>
                      <c:pt idx="1">
                        <c:v>4.3616842811608787E-3</c:v>
                      </c:pt>
                      <c:pt idx="2">
                        <c:v>0.653749370910921</c:v>
                      </c:pt>
                      <c:pt idx="3">
                        <c:v>2.8518704915282671E-3</c:v>
                      </c:pt>
                      <c:pt idx="4">
                        <c:v>0.25264217413185708</c:v>
                      </c:pt>
                      <c:pt idx="5">
                        <c:v>1.9124308002013084E-2</c:v>
                      </c:pt>
                      <c:pt idx="6">
                        <c:v>8.3878543868478445E-4</c:v>
                      </c:pt>
                      <c:pt idx="7">
                        <c:v>6.022479449756752E-2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6CC-44F2-8041-BC40B71B0549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21-23'!$A$70:$A$79</c15:sqref>
                        </c15:formulaRef>
                      </c:ext>
                    </c:extLst>
                    <c:strCache>
                      <c:ptCount val="8"/>
                      <c:pt idx="0">
                        <c:v>Bisexual</c:v>
                      </c:pt>
                      <c:pt idx="1">
                        <c:v>Gay Man</c:v>
                      </c:pt>
                      <c:pt idx="2">
                        <c:v>Heterosexual/Straight</c:v>
                      </c:pt>
                      <c:pt idx="3">
                        <c:v>Lesbian/Gay Woman</c:v>
                      </c:pt>
                      <c:pt idx="4">
                        <c:v>No Response</c:v>
                      </c:pt>
                      <c:pt idx="5">
                        <c:v>Not Stated</c:v>
                      </c:pt>
                      <c:pt idx="6">
                        <c:v>Other</c:v>
                      </c:pt>
                      <c:pt idx="7">
                        <c:v>Prefer Not To Say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21-23'!$G$70:$G$79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5.9513688148274107E-3</c:v>
                      </c:pt>
                      <c:pt idx="1">
                        <c:v>3.7408603978915152E-3</c:v>
                      </c:pt>
                      <c:pt idx="2">
                        <c:v>0.63968712803944905</c:v>
                      </c:pt>
                      <c:pt idx="3">
                        <c:v>3.9108995068865837E-3</c:v>
                      </c:pt>
                      <c:pt idx="4">
                        <c:v>0.27087230062914469</c:v>
                      </c:pt>
                      <c:pt idx="5">
                        <c:v>1.8534262880462508E-2</c:v>
                      </c:pt>
                      <c:pt idx="6">
                        <c:v>1.0202346539704133E-3</c:v>
                      </c:pt>
                      <c:pt idx="7">
                        <c:v>5.6282945077367794E-2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6CC-44F2-8041-BC40B71B0549}"/>
                  </c:ext>
                </c:extLst>
              </c15:ser>
            </c15:filteredBarSeries>
          </c:ext>
        </c:extLst>
      </c:barChart>
      <c:catAx>
        <c:axId val="8582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224224"/>
        <c:crosses val="autoZero"/>
        <c:auto val="1"/>
        <c:lblAlgn val="ctr"/>
        <c:lblOffset val="100"/>
        <c:noMultiLvlLbl val="0"/>
      </c:catAx>
      <c:valAx>
        <c:axId val="858224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8221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- Religion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21-23'!$A$82:$A$97</c:f>
              <c:strCache>
                <c:ptCount val="14"/>
                <c:pt idx="0">
                  <c:v>Buddhist</c:v>
                </c:pt>
                <c:pt idx="1">
                  <c:v>Church of Scotland</c:v>
                </c:pt>
                <c:pt idx="2">
                  <c:v>Hindu</c:v>
                </c:pt>
                <c:pt idx="3">
                  <c:v>Humanist</c:v>
                </c:pt>
                <c:pt idx="4">
                  <c:v>Jewish</c:v>
                </c:pt>
                <c:pt idx="5">
                  <c:v>Muslim</c:v>
                </c:pt>
                <c:pt idx="6">
                  <c:v>No Religion / Belief</c:v>
                </c:pt>
                <c:pt idx="7">
                  <c:v>No Response</c:v>
                </c:pt>
                <c:pt idx="8">
                  <c:v>Not Stated</c:v>
                </c:pt>
                <c:pt idx="9">
                  <c:v>Other Christian</c:v>
                </c:pt>
                <c:pt idx="10">
                  <c:v>Other Religion / Belief</c:v>
                </c:pt>
                <c:pt idx="11">
                  <c:v>Pagan</c:v>
                </c:pt>
                <c:pt idx="12">
                  <c:v>Prefer Not To Say</c:v>
                </c:pt>
                <c:pt idx="13">
                  <c:v>Roman Catholic</c:v>
                </c:pt>
              </c:strCache>
              <c:extLst/>
            </c:strRef>
          </c:cat>
          <c:val>
            <c:numRef>
              <c:f>'[Equality Duty - Position Information 2021-2023.xlsx]Year Comparision 21-23'!$B$82:$B$97</c:f>
              <c:numCache>
                <c:formatCode>General</c:formatCode>
                <c:ptCount val="14"/>
                <c:pt idx="0">
                  <c:v>12</c:v>
                </c:pt>
                <c:pt idx="1">
                  <c:v>1196</c:v>
                </c:pt>
                <c:pt idx="2">
                  <c:v>3</c:v>
                </c:pt>
                <c:pt idx="3">
                  <c:v>14</c:v>
                </c:pt>
                <c:pt idx="4">
                  <c:v>5</c:v>
                </c:pt>
                <c:pt idx="5">
                  <c:v>5</c:v>
                </c:pt>
                <c:pt idx="6">
                  <c:v>2007</c:v>
                </c:pt>
                <c:pt idx="7">
                  <c:v>1366</c:v>
                </c:pt>
                <c:pt idx="8">
                  <c:v>117</c:v>
                </c:pt>
                <c:pt idx="9">
                  <c:v>353</c:v>
                </c:pt>
                <c:pt idx="10">
                  <c:v>201</c:v>
                </c:pt>
                <c:pt idx="11">
                  <c:v>3</c:v>
                </c:pt>
                <c:pt idx="12">
                  <c:v>385</c:v>
                </c:pt>
                <c:pt idx="13">
                  <c:v>249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819-4659-8100-DAAFC4775D83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21-23'!$A$82:$A$97</c:f>
              <c:strCache>
                <c:ptCount val="14"/>
                <c:pt idx="0">
                  <c:v>Buddhist</c:v>
                </c:pt>
                <c:pt idx="1">
                  <c:v>Church of Scotland</c:v>
                </c:pt>
                <c:pt idx="2">
                  <c:v>Hindu</c:v>
                </c:pt>
                <c:pt idx="3">
                  <c:v>Humanist</c:v>
                </c:pt>
                <c:pt idx="4">
                  <c:v>Jewish</c:v>
                </c:pt>
                <c:pt idx="5">
                  <c:v>Muslim</c:v>
                </c:pt>
                <c:pt idx="6">
                  <c:v>No Religion / Belief</c:v>
                </c:pt>
                <c:pt idx="7">
                  <c:v>No Response</c:v>
                </c:pt>
                <c:pt idx="8">
                  <c:v>Not Stated</c:v>
                </c:pt>
                <c:pt idx="9">
                  <c:v>Other Christian</c:v>
                </c:pt>
                <c:pt idx="10">
                  <c:v>Other Religion / Belief</c:v>
                </c:pt>
                <c:pt idx="11">
                  <c:v>Pagan</c:v>
                </c:pt>
                <c:pt idx="12">
                  <c:v>Prefer Not To Say</c:v>
                </c:pt>
                <c:pt idx="13">
                  <c:v>Roman Catholic</c:v>
                </c:pt>
              </c:strCache>
              <c:extLst/>
            </c:strRef>
          </c:cat>
          <c:val>
            <c:numRef>
              <c:f>'[Equality Duty - Position Information 2021-2023.xlsx]Year Comparision 21-23'!$D$82:$D$97</c:f>
              <c:numCache>
                <c:formatCode>General</c:formatCode>
                <c:ptCount val="14"/>
                <c:pt idx="0">
                  <c:v>9</c:v>
                </c:pt>
                <c:pt idx="1">
                  <c:v>1133</c:v>
                </c:pt>
                <c:pt idx="2">
                  <c:v>1</c:v>
                </c:pt>
                <c:pt idx="3">
                  <c:v>13</c:v>
                </c:pt>
                <c:pt idx="4">
                  <c:v>5</c:v>
                </c:pt>
                <c:pt idx="5">
                  <c:v>6</c:v>
                </c:pt>
                <c:pt idx="6">
                  <c:v>2067</c:v>
                </c:pt>
                <c:pt idx="7">
                  <c:v>1506</c:v>
                </c:pt>
                <c:pt idx="8">
                  <c:v>103</c:v>
                </c:pt>
                <c:pt idx="9">
                  <c:v>335</c:v>
                </c:pt>
                <c:pt idx="10">
                  <c:v>183</c:v>
                </c:pt>
                <c:pt idx="11">
                  <c:v>3</c:v>
                </c:pt>
                <c:pt idx="12">
                  <c:v>349</c:v>
                </c:pt>
                <c:pt idx="13">
                  <c:v>248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819-4659-8100-DAAFC4775D83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21-23'!$A$82:$A$97</c:f>
              <c:strCache>
                <c:ptCount val="14"/>
                <c:pt idx="0">
                  <c:v>Buddhist</c:v>
                </c:pt>
                <c:pt idx="1">
                  <c:v>Church of Scotland</c:v>
                </c:pt>
                <c:pt idx="2">
                  <c:v>Hindu</c:v>
                </c:pt>
                <c:pt idx="3">
                  <c:v>Humanist</c:v>
                </c:pt>
                <c:pt idx="4">
                  <c:v>Jewish</c:v>
                </c:pt>
                <c:pt idx="5">
                  <c:v>Muslim</c:v>
                </c:pt>
                <c:pt idx="6">
                  <c:v>No Religion / Belief</c:v>
                </c:pt>
                <c:pt idx="7">
                  <c:v>No Response</c:v>
                </c:pt>
                <c:pt idx="8">
                  <c:v>Not Stated</c:v>
                </c:pt>
                <c:pt idx="9">
                  <c:v>Other Christian</c:v>
                </c:pt>
                <c:pt idx="10">
                  <c:v>Other Religion / Belief</c:v>
                </c:pt>
                <c:pt idx="11">
                  <c:v>Pagan</c:v>
                </c:pt>
                <c:pt idx="12">
                  <c:v>Prefer Not To Say</c:v>
                </c:pt>
                <c:pt idx="13">
                  <c:v>Roman Catholic</c:v>
                </c:pt>
              </c:strCache>
              <c:extLst/>
            </c:strRef>
          </c:cat>
          <c:val>
            <c:numRef>
              <c:f>'[Equality Duty - Position Information 2021-2023.xlsx]Year Comparision 21-23'!$F$82:$F$97</c:f>
              <c:numCache>
                <c:formatCode>General</c:formatCode>
                <c:ptCount val="14"/>
                <c:pt idx="0">
                  <c:v>8</c:v>
                </c:pt>
                <c:pt idx="1">
                  <c:v>1026</c:v>
                </c:pt>
                <c:pt idx="2">
                  <c:v>2</c:v>
                </c:pt>
                <c:pt idx="3">
                  <c:v>11</c:v>
                </c:pt>
                <c:pt idx="4">
                  <c:v>4</c:v>
                </c:pt>
                <c:pt idx="5">
                  <c:v>7</c:v>
                </c:pt>
                <c:pt idx="6">
                  <c:v>2087</c:v>
                </c:pt>
                <c:pt idx="7">
                  <c:v>1593</c:v>
                </c:pt>
                <c:pt idx="8">
                  <c:v>98</c:v>
                </c:pt>
                <c:pt idx="9">
                  <c:v>308</c:v>
                </c:pt>
                <c:pt idx="10">
                  <c:v>171</c:v>
                </c:pt>
                <c:pt idx="11">
                  <c:v>1</c:v>
                </c:pt>
                <c:pt idx="12">
                  <c:v>324</c:v>
                </c:pt>
                <c:pt idx="13">
                  <c:v>241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819-4659-8100-DAAFC4775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3183176"/>
        <c:axId val="9131853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21-23'!$A$82:$A$97</c15:sqref>
                        </c15:formulaRef>
                      </c:ext>
                    </c:extLst>
                    <c:strCache>
                      <c:ptCount val="14"/>
                      <c:pt idx="0">
                        <c:v>Buddhist</c:v>
                      </c:pt>
                      <c:pt idx="1">
                        <c:v>Church of Scotland</c:v>
                      </c:pt>
                      <c:pt idx="2">
                        <c:v>Hindu</c:v>
                      </c:pt>
                      <c:pt idx="3">
                        <c:v>Humanist</c:v>
                      </c:pt>
                      <c:pt idx="4">
                        <c:v>Jewish</c:v>
                      </c:pt>
                      <c:pt idx="5">
                        <c:v>Muslim</c:v>
                      </c:pt>
                      <c:pt idx="6">
                        <c:v>No Religion / Belief</c:v>
                      </c:pt>
                      <c:pt idx="7">
                        <c:v>No Response</c:v>
                      </c:pt>
                      <c:pt idx="8">
                        <c:v>Not Stated</c:v>
                      </c:pt>
                      <c:pt idx="9">
                        <c:v>Other Christian</c:v>
                      </c:pt>
                      <c:pt idx="10">
                        <c:v>Other Religion / Belief</c:v>
                      </c:pt>
                      <c:pt idx="11">
                        <c:v>Pagan</c:v>
                      </c:pt>
                      <c:pt idx="12">
                        <c:v>Prefer Not To Say</c:v>
                      </c:pt>
                      <c:pt idx="13">
                        <c:v>Roman Catholic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21-23'!$C$82:$C$97</c15:sqref>
                        </c15:formulaRef>
                      </c:ext>
                    </c:extLst>
                    <c:numCache>
                      <c:formatCode>0.00%</c:formatCode>
                      <c:ptCount val="14"/>
                      <c:pt idx="0">
                        <c:v>2.0283975659229209E-3</c:v>
                      </c:pt>
                      <c:pt idx="1">
                        <c:v>0.20216362407031779</c:v>
                      </c:pt>
                      <c:pt idx="2">
                        <c:v>5.0709939148073022E-4</c:v>
                      </c:pt>
                      <c:pt idx="3">
                        <c:v>2.3664638269100743E-3</c:v>
                      </c:pt>
                      <c:pt idx="4">
                        <c:v>8.4516565246788369E-4</c:v>
                      </c:pt>
                      <c:pt idx="5">
                        <c:v>8.4516565246788369E-4</c:v>
                      </c:pt>
                      <c:pt idx="6">
                        <c:v>0.33924949290060852</c:v>
                      </c:pt>
                      <c:pt idx="7">
                        <c:v>0.23089925625422583</c:v>
                      </c:pt>
                      <c:pt idx="8">
                        <c:v>1.9776876267748478E-2</c:v>
                      </c:pt>
                      <c:pt idx="9">
                        <c:v>5.9668695064232592E-2</c:v>
                      </c:pt>
                      <c:pt idx="10">
                        <c:v>3.3975659229208928E-2</c:v>
                      </c:pt>
                      <c:pt idx="11">
                        <c:v>5.0709939148073022E-4</c:v>
                      </c:pt>
                      <c:pt idx="12">
                        <c:v>6.5077755240027041E-2</c:v>
                      </c:pt>
                      <c:pt idx="13">
                        <c:v>4.2089249492900611E-2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819-4659-8100-DAAFC4775D83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21-23'!$A$82:$A$97</c15:sqref>
                        </c15:formulaRef>
                      </c:ext>
                    </c:extLst>
                    <c:strCache>
                      <c:ptCount val="14"/>
                      <c:pt idx="0">
                        <c:v>Buddhist</c:v>
                      </c:pt>
                      <c:pt idx="1">
                        <c:v>Church of Scotland</c:v>
                      </c:pt>
                      <c:pt idx="2">
                        <c:v>Hindu</c:v>
                      </c:pt>
                      <c:pt idx="3">
                        <c:v>Humanist</c:v>
                      </c:pt>
                      <c:pt idx="4">
                        <c:v>Jewish</c:v>
                      </c:pt>
                      <c:pt idx="5">
                        <c:v>Muslim</c:v>
                      </c:pt>
                      <c:pt idx="6">
                        <c:v>No Religion / Belief</c:v>
                      </c:pt>
                      <c:pt idx="7">
                        <c:v>No Response</c:v>
                      </c:pt>
                      <c:pt idx="8">
                        <c:v>Not Stated</c:v>
                      </c:pt>
                      <c:pt idx="9">
                        <c:v>Other Christian</c:v>
                      </c:pt>
                      <c:pt idx="10">
                        <c:v>Other Religion / Belief</c:v>
                      </c:pt>
                      <c:pt idx="11">
                        <c:v>Pagan</c:v>
                      </c:pt>
                      <c:pt idx="12">
                        <c:v>Prefer Not To Say</c:v>
                      </c:pt>
                      <c:pt idx="13">
                        <c:v>Roman Catholic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21-23'!$E$82:$E$97</c15:sqref>
                        </c15:formulaRef>
                      </c:ext>
                    </c:extLst>
                    <c:numCache>
                      <c:formatCode>0.00%</c:formatCode>
                      <c:ptCount val="14"/>
                      <c:pt idx="0">
                        <c:v>1.5098137896326119E-3</c:v>
                      </c:pt>
                      <c:pt idx="1">
                        <c:v>0.19006878040597217</c:v>
                      </c:pt>
                      <c:pt idx="2">
                        <c:v>1.6775708773695687E-4</c:v>
                      </c:pt>
                      <c:pt idx="3">
                        <c:v>2.1808421405804393E-3</c:v>
                      </c:pt>
                      <c:pt idx="4">
                        <c:v>8.3878543868478445E-4</c:v>
                      </c:pt>
                      <c:pt idx="5">
                        <c:v>1.0065425264217413E-3</c:v>
                      </c:pt>
                      <c:pt idx="6">
                        <c:v>0.34675390035228987</c:v>
                      </c:pt>
                      <c:pt idx="7">
                        <c:v>0.25264217413185708</c:v>
                      </c:pt>
                      <c:pt idx="8">
                        <c:v>1.727898003690656E-2</c:v>
                      </c:pt>
                      <c:pt idx="9">
                        <c:v>5.6198624391880558E-2</c:v>
                      </c:pt>
                      <c:pt idx="10">
                        <c:v>3.069954705586311E-2</c:v>
                      </c:pt>
                      <c:pt idx="11">
                        <c:v>5.0327126321087065E-4</c:v>
                      </c:pt>
                      <c:pt idx="12">
                        <c:v>5.8547223620197951E-2</c:v>
                      </c:pt>
                      <c:pt idx="13">
                        <c:v>4.1603757758765306E-2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819-4659-8100-DAAFC4775D83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21-23'!$A$82:$A$97</c15:sqref>
                        </c15:formulaRef>
                      </c:ext>
                    </c:extLst>
                    <c:strCache>
                      <c:ptCount val="14"/>
                      <c:pt idx="0">
                        <c:v>Buddhist</c:v>
                      </c:pt>
                      <c:pt idx="1">
                        <c:v>Church of Scotland</c:v>
                      </c:pt>
                      <c:pt idx="2">
                        <c:v>Hindu</c:v>
                      </c:pt>
                      <c:pt idx="3">
                        <c:v>Humanist</c:v>
                      </c:pt>
                      <c:pt idx="4">
                        <c:v>Jewish</c:v>
                      </c:pt>
                      <c:pt idx="5">
                        <c:v>Muslim</c:v>
                      </c:pt>
                      <c:pt idx="6">
                        <c:v>No Religion / Belief</c:v>
                      </c:pt>
                      <c:pt idx="7">
                        <c:v>No Response</c:v>
                      </c:pt>
                      <c:pt idx="8">
                        <c:v>Not Stated</c:v>
                      </c:pt>
                      <c:pt idx="9">
                        <c:v>Other Christian</c:v>
                      </c:pt>
                      <c:pt idx="10">
                        <c:v>Other Religion / Belief</c:v>
                      </c:pt>
                      <c:pt idx="11">
                        <c:v>Pagan</c:v>
                      </c:pt>
                      <c:pt idx="12">
                        <c:v>Prefer Not To Say</c:v>
                      </c:pt>
                      <c:pt idx="13">
                        <c:v>Roman Catholic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21-23'!$G$82:$G$97</c15:sqref>
                        </c15:formulaRef>
                      </c:ext>
                    </c:extLst>
                    <c:numCache>
                      <c:formatCode>0.00%</c:formatCode>
                      <c:ptCount val="14"/>
                      <c:pt idx="0">
                        <c:v>1.3603128719605509E-3</c:v>
                      </c:pt>
                      <c:pt idx="1">
                        <c:v>0.17446012582894066</c:v>
                      </c:pt>
                      <c:pt idx="2">
                        <c:v>3.4007821799013772E-4</c:v>
                      </c:pt>
                      <c:pt idx="3">
                        <c:v>1.8704301989457576E-3</c:v>
                      </c:pt>
                      <c:pt idx="4">
                        <c:v>6.8015643598027544E-4</c:v>
                      </c:pt>
                      <c:pt idx="5">
                        <c:v>1.190273762965482E-3</c:v>
                      </c:pt>
                      <c:pt idx="6">
                        <c:v>0.3548716204727087</c:v>
                      </c:pt>
                      <c:pt idx="7">
                        <c:v>0.27087230062914469</c:v>
                      </c:pt>
                      <c:pt idx="8">
                        <c:v>1.6663832681516749E-2</c:v>
                      </c:pt>
                      <c:pt idx="9">
                        <c:v>5.237204557048121E-2</c:v>
                      </c:pt>
                      <c:pt idx="10">
                        <c:v>2.9076687638156778E-2</c:v>
                      </c:pt>
                      <c:pt idx="11">
                        <c:v>1.7003910899506886E-4</c:v>
                      </c:pt>
                      <c:pt idx="12">
                        <c:v>5.5092671314402313E-2</c:v>
                      </c:pt>
                      <c:pt idx="13">
                        <c:v>4.0979425267811599E-2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819-4659-8100-DAAFC4775D83}"/>
                  </c:ext>
                </c:extLst>
              </c15:ser>
            </c15:filteredBarSeries>
          </c:ext>
        </c:extLst>
      </c:barChart>
      <c:catAx>
        <c:axId val="91318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185336"/>
        <c:crosses val="autoZero"/>
        <c:auto val="1"/>
        <c:lblAlgn val="ctr"/>
        <c:lblOffset val="100"/>
        <c:noMultiLvlLbl val="0"/>
      </c:catAx>
      <c:valAx>
        <c:axId val="913185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3183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</a:t>
            </a:r>
            <a:r>
              <a:rPr lang="en-GB" b="1" baseline="0" dirty="0">
                <a:solidFill>
                  <a:sysClr val="windowText" lastClr="000000"/>
                </a:solidFill>
              </a:rPr>
              <a:t> - Relationship</a:t>
            </a:r>
            <a:endParaRPr lang="en-GB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21-23'!$A$100:$A$110</c:f>
              <c:strCache>
                <c:ptCount val="9"/>
                <c:pt idx="0">
                  <c:v>Divorced</c:v>
                </c:pt>
                <c:pt idx="1">
                  <c:v>Living With Partner</c:v>
                </c:pt>
                <c:pt idx="2">
                  <c:v>Married / Civil Partnership</c:v>
                </c:pt>
                <c:pt idx="3">
                  <c:v>No Response</c:v>
                </c:pt>
                <c:pt idx="4">
                  <c:v>Not Stated</c:v>
                </c:pt>
                <c:pt idx="5">
                  <c:v>Prefer Not To Say</c:v>
                </c:pt>
                <c:pt idx="6">
                  <c:v>Separated</c:v>
                </c:pt>
                <c:pt idx="7">
                  <c:v>Single</c:v>
                </c:pt>
                <c:pt idx="8">
                  <c:v>Widowed</c:v>
                </c:pt>
              </c:strCache>
              <c:extLst/>
            </c:strRef>
          </c:cat>
          <c:val>
            <c:numRef>
              <c:f>'[Equality Duty - Position Information 2021-2023.xlsx]Year Comparision 21-23'!$B$100:$B$110</c:f>
              <c:numCache>
                <c:formatCode>General</c:formatCode>
                <c:ptCount val="9"/>
                <c:pt idx="0">
                  <c:v>272</c:v>
                </c:pt>
                <c:pt idx="1">
                  <c:v>618</c:v>
                </c:pt>
                <c:pt idx="2">
                  <c:v>2298</c:v>
                </c:pt>
                <c:pt idx="3">
                  <c:v>1366</c:v>
                </c:pt>
                <c:pt idx="4">
                  <c:v>72</c:v>
                </c:pt>
                <c:pt idx="5">
                  <c:v>189</c:v>
                </c:pt>
                <c:pt idx="6">
                  <c:v>46</c:v>
                </c:pt>
                <c:pt idx="7">
                  <c:v>1019</c:v>
                </c:pt>
                <c:pt idx="8">
                  <c:v>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750-4F12-B770-786F3DC0466D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21-23'!$A$100:$A$110</c:f>
              <c:strCache>
                <c:ptCount val="9"/>
                <c:pt idx="0">
                  <c:v>Divorced</c:v>
                </c:pt>
                <c:pt idx="1">
                  <c:v>Living With Partner</c:v>
                </c:pt>
                <c:pt idx="2">
                  <c:v>Married / Civil Partnership</c:v>
                </c:pt>
                <c:pt idx="3">
                  <c:v>No Response</c:v>
                </c:pt>
                <c:pt idx="4">
                  <c:v>Not Stated</c:v>
                </c:pt>
                <c:pt idx="5">
                  <c:v>Prefer Not To Say</c:v>
                </c:pt>
                <c:pt idx="6">
                  <c:v>Separated</c:v>
                </c:pt>
                <c:pt idx="7">
                  <c:v>Single</c:v>
                </c:pt>
                <c:pt idx="8">
                  <c:v>Widowed</c:v>
                </c:pt>
              </c:strCache>
              <c:extLst/>
            </c:strRef>
          </c:cat>
          <c:val>
            <c:numRef>
              <c:f>'[Equality Duty - Position Information 2021-2023.xlsx]Year Comparision 21-23'!$D$100:$D$110</c:f>
              <c:numCache>
                <c:formatCode>General</c:formatCode>
                <c:ptCount val="9"/>
                <c:pt idx="0">
                  <c:v>252</c:v>
                </c:pt>
                <c:pt idx="1">
                  <c:v>563</c:v>
                </c:pt>
                <c:pt idx="2">
                  <c:v>2213</c:v>
                </c:pt>
                <c:pt idx="3">
                  <c:v>1506</c:v>
                </c:pt>
                <c:pt idx="4">
                  <c:v>70</c:v>
                </c:pt>
                <c:pt idx="5">
                  <c:v>175</c:v>
                </c:pt>
                <c:pt idx="6">
                  <c:v>51</c:v>
                </c:pt>
                <c:pt idx="7">
                  <c:v>1100</c:v>
                </c:pt>
                <c:pt idx="8">
                  <c:v>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750-4F12-B770-786F3DC0466D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21-23'!$A$100:$A$110</c:f>
              <c:strCache>
                <c:ptCount val="9"/>
                <c:pt idx="0">
                  <c:v>Divorced</c:v>
                </c:pt>
                <c:pt idx="1">
                  <c:v>Living With Partner</c:v>
                </c:pt>
                <c:pt idx="2">
                  <c:v>Married / Civil Partnership</c:v>
                </c:pt>
                <c:pt idx="3">
                  <c:v>No Response</c:v>
                </c:pt>
                <c:pt idx="4">
                  <c:v>Not Stated</c:v>
                </c:pt>
                <c:pt idx="5">
                  <c:v>Prefer Not To Say</c:v>
                </c:pt>
                <c:pt idx="6">
                  <c:v>Separated</c:v>
                </c:pt>
                <c:pt idx="7">
                  <c:v>Single</c:v>
                </c:pt>
                <c:pt idx="8">
                  <c:v>Widowed</c:v>
                </c:pt>
              </c:strCache>
              <c:extLst/>
            </c:strRef>
          </c:cat>
          <c:val>
            <c:numRef>
              <c:f>'[Equality Duty - Position Information 2021-2023.xlsx]Year Comparision 21-23'!$F$100:$F$110</c:f>
              <c:numCache>
                <c:formatCode>General</c:formatCode>
                <c:ptCount val="9"/>
                <c:pt idx="0">
                  <c:v>229</c:v>
                </c:pt>
                <c:pt idx="1">
                  <c:v>507</c:v>
                </c:pt>
                <c:pt idx="2">
                  <c:v>2086</c:v>
                </c:pt>
                <c:pt idx="3">
                  <c:v>1593</c:v>
                </c:pt>
                <c:pt idx="4">
                  <c:v>65</c:v>
                </c:pt>
                <c:pt idx="5">
                  <c:v>188</c:v>
                </c:pt>
                <c:pt idx="6">
                  <c:v>52</c:v>
                </c:pt>
                <c:pt idx="7">
                  <c:v>1133</c:v>
                </c:pt>
                <c:pt idx="8">
                  <c:v>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750-4F12-B770-786F3DC04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8317104"/>
        <c:axId val="858312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21-23'!$A$100:$A$110</c15:sqref>
                        </c15:formulaRef>
                      </c:ext>
                    </c:extLst>
                    <c:strCache>
                      <c:ptCount val="9"/>
                      <c:pt idx="0">
                        <c:v>Divorced</c:v>
                      </c:pt>
                      <c:pt idx="1">
                        <c:v>Living With Partner</c:v>
                      </c:pt>
                      <c:pt idx="2">
                        <c:v>Married / Civil Partnership</c:v>
                      </c:pt>
                      <c:pt idx="3">
                        <c:v>No Response</c:v>
                      </c:pt>
                      <c:pt idx="4">
                        <c:v>Not Stated</c:v>
                      </c:pt>
                      <c:pt idx="5">
                        <c:v>Prefer Not To Say</c:v>
                      </c:pt>
                      <c:pt idx="6">
                        <c:v>Separated</c:v>
                      </c:pt>
                      <c:pt idx="7">
                        <c:v>Single</c:v>
                      </c:pt>
                      <c:pt idx="8">
                        <c:v>Widowed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21-23'!$C$100:$C$110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4.5977011494252873E-2</c:v>
                      </c:pt>
                      <c:pt idx="1">
                        <c:v>0.10446247464503043</c:v>
                      </c:pt>
                      <c:pt idx="2">
                        <c:v>0.38843813387423937</c:v>
                      </c:pt>
                      <c:pt idx="3">
                        <c:v>0.23089925625422583</c:v>
                      </c:pt>
                      <c:pt idx="4">
                        <c:v>1.2170385395537525E-2</c:v>
                      </c:pt>
                      <c:pt idx="5">
                        <c:v>3.1947261663286007E-2</c:v>
                      </c:pt>
                      <c:pt idx="6">
                        <c:v>7.77552400270453E-3</c:v>
                      </c:pt>
                      <c:pt idx="7">
                        <c:v>0.17224475997295469</c:v>
                      </c:pt>
                      <c:pt idx="8">
                        <c:v>6.0851926977687626E-3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750-4F12-B770-786F3DC0466D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21-23'!$A$100:$A$110</c15:sqref>
                        </c15:formulaRef>
                      </c:ext>
                    </c:extLst>
                    <c:strCache>
                      <c:ptCount val="9"/>
                      <c:pt idx="0">
                        <c:v>Divorced</c:v>
                      </c:pt>
                      <c:pt idx="1">
                        <c:v>Living With Partner</c:v>
                      </c:pt>
                      <c:pt idx="2">
                        <c:v>Married / Civil Partnership</c:v>
                      </c:pt>
                      <c:pt idx="3">
                        <c:v>No Response</c:v>
                      </c:pt>
                      <c:pt idx="4">
                        <c:v>Not Stated</c:v>
                      </c:pt>
                      <c:pt idx="5">
                        <c:v>Prefer Not To Say</c:v>
                      </c:pt>
                      <c:pt idx="6">
                        <c:v>Separated</c:v>
                      </c:pt>
                      <c:pt idx="7">
                        <c:v>Single</c:v>
                      </c:pt>
                      <c:pt idx="8">
                        <c:v>Widowed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21-23'!$E$100:$E$110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4.2274786109713136E-2</c:v>
                      </c:pt>
                      <c:pt idx="1">
                        <c:v>9.4447240395906726E-2</c:v>
                      </c:pt>
                      <c:pt idx="2">
                        <c:v>0.3712464351618856</c:v>
                      </c:pt>
                      <c:pt idx="3">
                        <c:v>0.25264217413185708</c:v>
                      </c:pt>
                      <c:pt idx="4">
                        <c:v>1.1742996141586982E-2</c:v>
                      </c:pt>
                      <c:pt idx="5">
                        <c:v>2.9357490353967456E-2</c:v>
                      </c:pt>
                      <c:pt idx="6">
                        <c:v>8.5556114745848014E-3</c:v>
                      </c:pt>
                      <c:pt idx="7">
                        <c:v>0.18453279651065257</c:v>
                      </c:pt>
                      <c:pt idx="8">
                        <c:v>5.2004697198456632E-3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750-4F12-B770-786F3DC0466D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21-23'!$A$100:$A$110</c15:sqref>
                        </c15:formulaRef>
                      </c:ext>
                    </c:extLst>
                    <c:strCache>
                      <c:ptCount val="9"/>
                      <c:pt idx="0">
                        <c:v>Divorced</c:v>
                      </c:pt>
                      <c:pt idx="1">
                        <c:v>Living With Partner</c:v>
                      </c:pt>
                      <c:pt idx="2">
                        <c:v>Married / Civil Partnership</c:v>
                      </c:pt>
                      <c:pt idx="3">
                        <c:v>No Response</c:v>
                      </c:pt>
                      <c:pt idx="4">
                        <c:v>Not Stated</c:v>
                      </c:pt>
                      <c:pt idx="5">
                        <c:v>Prefer Not To Say</c:v>
                      </c:pt>
                      <c:pt idx="6">
                        <c:v>Separated</c:v>
                      </c:pt>
                      <c:pt idx="7">
                        <c:v>Single</c:v>
                      </c:pt>
                      <c:pt idx="8">
                        <c:v>Widowed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21-23'!$G$100:$G$110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3.893895595987077E-2</c:v>
                      </c:pt>
                      <c:pt idx="1">
                        <c:v>8.6209828260499916E-2</c:v>
                      </c:pt>
                      <c:pt idx="2">
                        <c:v>0.35470158136371366</c:v>
                      </c:pt>
                      <c:pt idx="3">
                        <c:v>0.27087230062914469</c:v>
                      </c:pt>
                      <c:pt idx="4">
                        <c:v>1.1052542084679476E-2</c:v>
                      </c:pt>
                      <c:pt idx="5">
                        <c:v>3.1967352491072944E-2</c:v>
                      </c:pt>
                      <c:pt idx="6">
                        <c:v>8.8420336677435818E-3</c:v>
                      </c:pt>
                      <c:pt idx="7">
                        <c:v>0.19265431049141302</c:v>
                      </c:pt>
                      <c:pt idx="8">
                        <c:v>4.7610950518619279E-3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750-4F12-B770-786F3DC0466D}"/>
                  </c:ext>
                </c:extLst>
              </c15:ser>
            </c15:filteredBarSeries>
          </c:ext>
        </c:extLst>
      </c:barChart>
      <c:catAx>
        <c:axId val="8583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312064"/>
        <c:crosses val="autoZero"/>
        <c:auto val="1"/>
        <c:lblAlgn val="ctr"/>
        <c:lblOffset val="100"/>
        <c:noMultiLvlLbl val="0"/>
      </c:catAx>
      <c:valAx>
        <c:axId val="858312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8317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- Carer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21-23'!$A$113:$A$121</c:f>
              <c:strCache>
                <c:ptCount val="7"/>
                <c:pt idx="0">
                  <c:v>No</c:v>
                </c:pt>
                <c:pt idx="1">
                  <c:v>No Response</c:v>
                </c:pt>
                <c:pt idx="2">
                  <c:v>Not Stated</c:v>
                </c:pt>
                <c:pt idx="3">
                  <c:v>Prefer Not To Say</c:v>
                </c:pt>
                <c:pt idx="4">
                  <c:v>Yes (Children under 18 and other)</c:v>
                </c:pt>
                <c:pt idx="5">
                  <c:v>Yes (Children under 18)</c:v>
                </c:pt>
                <c:pt idx="6">
                  <c:v>Yes (Other)</c:v>
                </c:pt>
              </c:strCache>
              <c:extLst/>
            </c:strRef>
          </c:cat>
          <c:val>
            <c:numRef>
              <c:f>'[Equality Duty - Position Information 2021-2023.xlsx]Year Comparision 21-23'!$B$113:$B$121</c:f>
              <c:numCache>
                <c:formatCode>General</c:formatCode>
                <c:ptCount val="7"/>
                <c:pt idx="0">
                  <c:v>1069</c:v>
                </c:pt>
                <c:pt idx="1">
                  <c:v>1366</c:v>
                </c:pt>
                <c:pt idx="2">
                  <c:v>2810</c:v>
                </c:pt>
                <c:pt idx="3">
                  <c:v>12</c:v>
                </c:pt>
                <c:pt idx="4">
                  <c:v>24</c:v>
                </c:pt>
                <c:pt idx="5">
                  <c:v>567</c:v>
                </c:pt>
                <c:pt idx="6">
                  <c:v>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C1F-481A-90F7-27ED80E5A600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21-23'!$A$113:$A$121</c:f>
              <c:strCache>
                <c:ptCount val="7"/>
                <c:pt idx="0">
                  <c:v>No</c:v>
                </c:pt>
                <c:pt idx="1">
                  <c:v>No Response</c:v>
                </c:pt>
                <c:pt idx="2">
                  <c:v>Not Stated</c:v>
                </c:pt>
                <c:pt idx="3">
                  <c:v>Prefer Not To Say</c:v>
                </c:pt>
                <c:pt idx="4">
                  <c:v>Yes (Children under 18 and other)</c:v>
                </c:pt>
                <c:pt idx="5">
                  <c:v>Yes (Children under 18)</c:v>
                </c:pt>
                <c:pt idx="6">
                  <c:v>Yes (Other)</c:v>
                </c:pt>
              </c:strCache>
              <c:extLst/>
            </c:strRef>
          </c:cat>
          <c:val>
            <c:numRef>
              <c:f>'[Equality Duty - Position Information 2021-2023.xlsx]Year Comparision 21-23'!$D$113:$D$121</c:f>
              <c:numCache>
                <c:formatCode>General</c:formatCode>
                <c:ptCount val="7"/>
                <c:pt idx="0">
                  <c:v>1303</c:v>
                </c:pt>
                <c:pt idx="1">
                  <c:v>1506</c:v>
                </c:pt>
                <c:pt idx="2">
                  <c:v>2520</c:v>
                </c:pt>
                <c:pt idx="3">
                  <c:v>13</c:v>
                </c:pt>
                <c:pt idx="4">
                  <c:v>23</c:v>
                </c:pt>
                <c:pt idx="5">
                  <c:v>502</c:v>
                </c:pt>
                <c:pt idx="6">
                  <c:v>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C1F-481A-90F7-27ED80E5A600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21-23'!$A$113:$A$121</c:f>
              <c:strCache>
                <c:ptCount val="7"/>
                <c:pt idx="0">
                  <c:v>No</c:v>
                </c:pt>
                <c:pt idx="1">
                  <c:v>No Response</c:v>
                </c:pt>
                <c:pt idx="2">
                  <c:v>Not Stated</c:v>
                </c:pt>
                <c:pt idx="3">
                  <c:v>Prefer Not To Say</c:v>
                </c:pt>
                <c:pt idx="4">
                  <c:v>Yes (Children under 18 and other)</c:v>
                </c:pt>
                <c:pt idx="5">
                  <c:v>Yes (Children under 18)</c:v>
                </c:pt>
                <c:pt idx="6">
                  <c:v>Yes (Other)</c:v>
                </c:pt>
              </c:strCache>
              <c:extLst/>
            </c:strRef>
          </c:cat>
          <c:val>
            <c:numRef>
              <c:f>'[Equality Duty - Position Information 2021-2023.xlsx]Year Comparision 21-23'!$F$113:$F$121</c:f>
              <c:numCache>
                <c:formatCode>General</c:formatCode>
                <c:ptCount val="7"/>
                <c:pt idx="0">
                  <c:v>1434</c:v>
                </c:pt>
                <c:pt idx="1">
                  <c:v>1593</c:v>
                </c:pt>
                <c:pt idx="2">
                  <c:v>2247</c:v>
                </c:pt>
                <c:pt idx="3">
                  <c:v>15</c:v>
                </c:pt>
                <c:pt idx="4">
                  <c:v>24</c:v>
                </c:pt>
                <c:pt idx="5">
                  <c:v>444</c:v>
                </c:pt>
                <c:pt idx="6">
                  <c:v>124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C1F-481A-90F7-27ED80E5A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3045536"/>
        <c:axId val="10530505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21-23'!$A$113:$A$121</c15:sqref>
                        </c15:formulaRef>
                      </c:ext>
                    </c:extLst>
                    <c:strCache>
                      <c:ptCount val="7"/>
                      <c:pt idx="0">
                        <c:v>No</c:v>
                      </c:pt>
                      <c:pt idx="1">
                        <c:v>No Response</c:v>
                      </c:pt>
                      <c:pt idx="2">
                        <c:v>Not Stated</c:v>
                      </c:pt>
                      <c:pt idx="3">
                        <c:v>Prefer Not To Say</c:v>
                      </c:pt>
                      <c:pt idx="4">
                        <c:v>Yes (Children under 18 and other)</c:v>
                      </c:pt>
                      <c:pt idx="5">
                        <c:v>Yes (Children under 18)</c:v>
                      </c:pt>
                      <c:pt idx="6">
                        <c:v>Yes (Other)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21-23'!$C$113:$C$121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0">
                        <c:v>0.18069641649763354</c:v>
                      </c:pt>
                      <c:pt idx="1">
                        <c:v>0.23089925625422583</c:v>
                      </c:pt>
                      <c:pt idx="2">
                        <c:v>0.47498309668695066</c:v>
                      </c:pt>
                      <c:pt idx="3">
                        <c:v>2.0283975659229209E-3</c:v>
                      </c:pt>
                      <c:pt idx="4">
                        <c:v>4.0567951318458417E-3</c:v>
                      </c:pt>
                      <c:pt idx="5">
                        <c:v>9.5841784989858014E-2</c:v>
                      </c:pt>
                      <c:pt idx="6">
                        <c:v>1.1494252873563218E-2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C1F-481A-90F7-27ED80E5A600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21-23'!$A$113:$A$121</c15:sqref>
                        </c15:formulaRef>
                      </c:ext>
                    </c:extLst>
                    <c:strCache>
                      <c:ptCount val="7"/>
                      <c:pt idx="0">
                        <c:v>No</c:v>
                      </c:pt>
                      <c:pt idx="1">
                        <c:v>No Response</c:v>
                      </c:pt>
                      <c:pt idx="2">
                        <c:v>Not Stated</c:v>
                      </c:pt>
                      <c:pt idx="3">
                        <c:v>Prefer Not To Say</c:v>
                      </c:pt>
                      <c:pt idx="4">
                        <c:v>Yes (Children under 18 and other)</c:v>
                      </c:pt>
                      <c:pt idx="5">
                        <c:v>Yes (Children under 18)</c:v>
                      </c:pt>
                      <c:pt idx="6">
                        <c:v>Yes (Other)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21-23'!$E$113:$E$121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0">
                        <c:v>0.21858748532125483</c:v>
                      </c:pt>
                      <c:pt idx="1">
                        <c:v>0.25264217413185708</c:v>
                      </c:pt>
                      <c:pt idx="2">
                        <c:v>0.42274786109713136</c:v>
                      </c:pt>
                      <c:pt idx="3">
                        <c:v>2.1808421405804393E-3</c:v>
                      </c:pt>
                      <c:pt idx="4">
                        <c:v>3.8584130179500084E-3</c:v>
                      </c:pt>
                      <c:pt idx="5">
                        <c:v>8.421405804395235E-2</c:v>
                      </c:pt>
                      <c:pt idx="6">
                        <c:v>1.5769166247273949E-2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C1F-481A-90F7-27ED80E5A600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21-23'!$A$113:$A$121</c15:sqref>
                        </c15:formulaRef>
                      </c:ext>
                    </c:extLst>
                    <c:strCache>
                      <c:ptCount val="7"/>
                      <c:pt idx="0">
                        <c:v>No</c:v>
                      </c:pt>
                      <c:pt idx="1">
                        <c:v>No Response</c:v>
                      </c:pt>
                      <c:pt idx="2">
                        <c:v>Not Stated</c:v>
                      </c:pt>
                      <c:pt idx="3">
                        <c:v>Prefer Not To Say</c:v>
                      </c:pt>
                      <c:pt idx="4">
                        <c:v>Yes (Children under 18 and other)</c:v>
                      </c:pt>
                      <c:pt idx="5">
                        <c:v>Yes (Children under 18)</c:v>
                      </c:pt>
                      <c:pt idx="6">
                        <c:v>Yes (Other)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21-23'!$G$113:$G$121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0">
                        <c:v>0.24383608229892875</c:v>
                      </c:pt>
                      <c:pt idx="1">
                        <c:v>0.27087230062914469</c:v>
                      </c:pt>
                      <c:pt idx="2">
                        <c:v>0.38207787791191972</c:v>
                      </c:pt>
                      <c:pt idx="3">
                        <c:v>2.5505866349260328E-3</c:v>
                      </c:pt>
                      <c:pt idx="4">
                        <c:v>4.0809386158816531E-3</c:v>
                      </c:pt>
                      <c:pt idx="5">
                        <c:v>7.5497364393810579E-2</c:v>
                      </c:pt>
                      <c:pt idx="6">
                        <c:v>2.108484951538854E-2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C1F-481A-90F7-27ED80E5A600}"/>
                  </c:ext>
                </c:extLst>
              </c15:ser>
            </c15:filteredBarSeries>
          </c:ext>
        </c:extLst>
      </c:barChart>
      <c:catAx>
        <c:axId val="105304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050576"/>
        <c:crosses val="autoZero"/>
        <c:auto val="1"/>
        <c:lblAlgn val="ctr"/>
        <c:lblOffset val="100"/>
        <c:noMultiLvlLbl val="0"/>
      </c:catAx>
      <c:valAx>
        <c:axId val="1053050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3045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Number of Employees that Provided Information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21-23'!$A$177:$A$180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  <c:extLst/>
            </c:strRef>
          </c:cat>
          <c:val>
            <c:numRef>
              <c:f>'[Equality Duty - Position Information 2021-2023.xlsx]Year Comparision 21-23'!$B$177:$B$180</c:f>
              <c:numCache>
                <c:formatCode>General</c:formatCode>
                <c:ptCount val="2"/>
                <c:pt idx="0">
                  <c:v>1366</c:v>
                </c:pt>
                <c:pt idx="1">
                  <c:v>4550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264-4092-8BCD-FBAF9679447A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21-23'!$A$177:$A$180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  <c:extLst/>
            </c:strRef>
          </c:cat>
          <c:val>
            <c:numRef>
              <c:f>'[Equality Duty - Position Information 2021-2023.xlsx]Year Comparision 21-23'!$D$177:$D$180</c:f>
              <c:numCache>
                <c:formatCode>General</c:formatCode>
                <c:ptCount val="2"/>
                <c:pt idx="0">
                  <c:v>1506</c:v>
                </c:pt>
                <c:pt idx="1">
                  <c:v>4455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264-4092-8BCD-FBAF9679447A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21-23'!$A$177:$A$180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  <c:extLst/>
            </c:strRef>
          </c:cat>
          <c:val>
            <c:numRef>
              <c:f>'[Equality Duty - Position Information 2021-2023.xlsx]Year Comparision 21-23'!$F$177:$F$180</c:f>
              <c:numCache>
                <c:formatCode>General</c:formatCode>
                <c:ptCount val="2"/>
                <c:pt idx="0">
                  <c:v>1593</c:v>
                </c:pt>
                <c:pt idx="1">
                  <c:v>4288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264-4092-8BCD-FBAF96794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9075824"/>
        <c:axId val="11590707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21-23'!$A$177:$A$180</c15:sqref>
                        </c15:formulaRef>
                      </c:ext>
                    </c:extLst>
                    <c:strCache>
                      <c:ptCount val="2"/>
                      <c:pt idx="0">
                        <c:v>No</c:v>
                      </c:pt>
                      <c:pt idx="1">
                        <c:v>Yes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21-23'!$C$177:$C$180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0.23089925625422583</c:v>
                      </c:pt>
                      <c:pt idx="1">
                        <c:v>0.7691007437457742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264-4092-8BCD-FBAF9679447A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21-23'!$A$177:$A$180</c15:sqref>
                        </c15:formulaRef>
                      </c:ext>
                    </c:extLst>
                    <c:strCache>
                      <c:ptCount val="2"/>
                      <c:pt idx="0">
                        <c:v>No</c:v>
                      </c:pt>
                      <c:pt idx="1">
                        <c:v>Yes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21-23'!$E$177:$E$180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0.25264217413185708</c:v>
                      </c:pt>
                      <c:pt idx="1">
                        <c:v>0.74735782586814292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264-4092-8BCD-FBAF9679447A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21-23'!$A$177:$A$180</c15:sqref>
                        </c15:formulaRef>
                      </c:ext>
                    </c:extLst>
                    <c:strCache>
                      <c:ptCount val="2"/>
                      <c:pt idx="0">
                        <c:v>No</c:v>
                      </c:pt>
                      <c:pt idx="1">
                        <c:v>Yes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21-23'!$G$177:$G$180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0.27087230062914469</c:v>
                      </c:pt>
                      <c:pt idx="1">
                        <c:v>0.72912769937085531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264-4092-8BCD-FBAF9679447A}"/>
                  </c:ext>
                </c:extLst>
              </c15:ser>
            </c15:filteredBarSeries>
          </c:ext>
        </c:extLst>
      </c:barChart>
      <c:catAx>
        <c:axId val="115907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070784"/>
        <c:crosses val="autoZero"/>
        <c:auto val="1"/>
        <c:lblAlgn val="ctr"/>
        <c:lblOffset val="100"/>
        <c:noMultiLvlLbl val="0"/>
      </c:catAx>
      <c:valAx>
        <c:axId val="115907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9075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- Nationality </a:t>
            </a:r>
          </a:p>
          <a:p>
            <a:pPr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(Part 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21-23'!$A$124:$A$152</c:f>
              <c:strCache>
                <c:ptCount val="28"/>
                <c:pt idx="0">
                  <c:v>American</c:v>
                </c:pt>
                <c:pt idx="1">
                  <c:v>Armenian</c:v>
                </c:pt>
                <c:pt idx="2">
                  <c:v>Australian</c:v>
                </c:pt>
                <c:pt idx="3">
                  <c:v>Batswana</c:v>
                </c:pt>
                <c:pt idx="4">
                  <c:v>Belgian</c:v>
                </c:pt>
                <c:pt idx="5">
                  <c:v>British</c:v>
                </c:pt>
                <c:pt idx="6">
                  <c:v>Bulgarian</c:v>
                </c:pt>
                <c:pt idx="7">
                  <c:v>Canadian</c:v>
                </c:pt>
                <c:pt idx="8">
                  <c:v>Chinese</c:v>
                </c:pt>
                <c:pt idx="9">
                  <c:v>Congolese</c:v>
                </c:pt>
                <c:pt idx="10">
                  <c:v>Croatian</c:v>
                </c:pt>
                <c:pt idx="11">
                  <c:v>Dutch</c:v>
                </c:pt>
                <c:pt idx="12">
                  <c:v>English</c:v>
                </c:pt>
                <c:pt idx="13">
                  <c:v>Filipino</c:v>
                </c:pt>
                <c:pt idx="14">
                  <c:v>French</c:v>
                </c:pt>
                <c:pt idx="15">
                  <c:v>German</c:v>
                </c:pt>
                <c:pt idx="16">
                  <c:v>Greek</c:v>
                </c:pt>
                <c:pt idx="17">
                  <c:v>Hungarian</c:v>
                </c:pt>
                <c:pt idx="18">
                  <c:v>Indian</c:v>
                </c:pt>
                <c:pt idx="19">
                  <c:v>Irish</c:v>
                </c:pt>
                <c:pt idx="20">
                  <c:v>Italian</c:v>
                </c:pt>
                <c:pt idx="21">
                  <c:v>Kenyan</c:v>
                </c:pt>
                <c:pt idx="22">
                  <c:v>Latvian</c:v>
                </c:pt>
                <c:pt idx="23">
                  <c:v>Lithuanian</c:v>
                </c:pt>
                <c:pt idx="24">
                  <c:v>Malaysian</c:v>
                </c:pt>
                <c:pt idx="25">
                  <c:v>Netherlander</c:v>
                </c:pt>
                <c:pt idx="26">
                  <c:v>New Zealander</c:v>
                </c:pt>
                <c:pt idx="27">
                  <c:v>Nigerian</c:v>
                </c:pt>
              </c:strCache>
              <c:extLst/>
            </c:strRef>
          </c:cat>
          <c:val>
            <c:numRef>
              <c:f>'[Equality Duty - Position Information 2021-2023.xlsx]Year Comparision 21-23'!$B$124:$B$152</c:f>
              <c:numCache>
                <c:formatCode>General</c:formatCode>
                <c:ptCount val="2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478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70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7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3</c:v>
                </c:pt>
                <c:pt idx="27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5BD-4A05-9F26-F3EBC17E63CA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21-23'!$A$124:$A$152</c:f>
              <c:strCache>
                <c:ptCount val="28"/>
                <c:pt idx="0">
                  <c:v>American</c:v>
                </c:pt>
                <c:pt idx="1">
                  <c:v>Armenian</c:v>
                </c:pt>
                <c:pt idx="2">
                  <c:v>Australian</c:v>
                </c:pt>
                <c:pt idx="3">
                  <c:v>Batswana</c:v>
                </c:pt>
                <c:pt idx="4">
                  <c:v>Belgian</c:v>
                </c:pt>
                <c:pt idx="5">
                  <c:v>British</c:v>
                </c:pt>
                <c:pt idx="6">
                  <c:v>Bulgarian</c:v>
                </c:pt>
                <c:pt idx="7">
                  <c:v>Canadian</c:v>
                </c:pt>
                <c:pt idx="8">
                  <c:v>Chinese</c:v>
                </c:pt>
                <c:pt idx="9">
                  <c:v>Congolese</c:v>
                </c:pt>
                <c:pt idx="10">
                  <c:v>Croatian</c:v>
                </c:pt>
                <c:pt idx="11">
                  <c:v>Dutch</c:v>
                </c:pt>
                <c:pt idx="12">
                  <c:v>English</c:v>
                </c:pt>
                <c:pt idx="13">
                  <c:v>Filipino</c:v>
                </c:pt>
                <c:pt idx="14">
                  <c:v>French</c:v>
                </c:pt>
                <c:pt idx="15">
                  <c:v>German</c:v>
                </c:pt>
                <c:pt idx="16">
                  <c:v>Greek</c:v>
                </c:pt>
                <c:pt idx="17">
                  <c:v>Hungarian</c:v>
                </c:pt>
                <c:pt idx="18">
                  <c:v>Indian</c:v>
                </c:pt>
                <c:pt idx="19">
                  <c:v>Irish</c:v>
                </c:pt>
                <c:pt idx="20">
                  <c:v>Italian</c:v>
                </c:pt>
                <c:pt idx="21">
                  <c:v>Kenyan</c:v>
                </c:pt>
                <c:pt idx="22">
                  <c:v>Latvian</c:v>
                </c:pt>
                <c:pt idx="23">
                  <c:v>Lithuanian</c:v>
                </c:pt>
                <c:pt idx="24">
                  <c:v>Malaysian</c:v>
                </c:pt>
                <c:pt idx="25">
                  <c:v>Netherlander</c:v>
                </c:pt>
                <c:pt idx="26">
                  <c:v>New Zealander</c:v>
                </c:pt>
                <c:pt idx="27">
                  <c:v>Nigerian</c:v>
                </c:pt>
              </c:strCache>
              <c:extLst/>
            </c:strRef>
          </c:cat>
          <c:val>
            <c:numRef>
              <c:f>'[Equality Duty - Position Information 2021-2023.xlsx]Year Comparision 21-23'!$D$124:$D$152</c:f>
              <c:numCache>
                <c:formatCode>General</c:formatCode>
                <c:ptCount val="2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477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61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11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5</c:v>
                </c:pt>
                <c:pt idx="27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5BD-4A05-9F26-F3EBC17E63CA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21-23'!$A$124:$A$152</c:f>
              <c:strCache>
                <c:ptCount val="28"/>
                <c:pt idx="0">
                  <c:v>American</c:v>
                </c:pt>
                <c:pt idx="1">
                  <c:v>Armenian</c:v>
                </c:pt>
                <c:pt idx="2">
                  <c:v>Australian</c:v>
                </c:pt>
                <c:pt idx="3">
                  <c:v>Batswana</c:v>
                </c:pt>
                <c:pt idx="4">
                  <c:v>Belgian</c:v>
                </c:pt>
                <c:pt idx="5">
                  <c:v>British</c:v>
                </c:pt>
                <c:pt idx="6">
                  <c:v>Bulgarian</c:v>
                </c:pt>
                <c:pt idx="7">
                  <c:v>Canadian</c:v>
                </c:pt>
                <c:pt idx="8">
                  <c:v>Chinese</c:v>
                </c:pt>
                <c:pt idx="9">
                  <c:v>Congolese</c:v>
                </c:pt>
                <c:pt idx="10">
                  <c:v>Croatian</c:v>
                </c:pt>
                <c:pt idx="11">
                  <c:v>Dutch</c:v>
                </c:pt>
                <c:pt idx="12">
                  <c:v>English</c:v>
                </c:pt>
                <c:pt idx="13">
                  <c:v>Filipino</c:v>
                </c:pt>
                <c:pt idx="14">
                  <c:v>French</c:v>
                </c:pt>
                <c:pt idx="15">
                  <c:v>German</c:v>
                </c:pt>
                <c:pt idx="16">
                  <c:v>Greek</c:v>
                </c:pt>
                <c:pt idx="17">
                  <c:v>Hungarian</c:v>
                </c:pt>
                <c:pt idx="18">
                  <c:v>Indian</c:v>
                </c:pt>
                <c:pt idx="19">
                  <c:v>Irish</c:v>
                </c:pt>
                <c:pt idx="20">
                  <c:v>Italian</c:v>
                </c:pt>
                <c:pt idx="21">
                  <c:v>Kenyan</c:v>
                </c:pt>
                <c:pt idx="22">
                  <c:v>Latvian</c:v>
                </c:pt>
                <c:pt idx="23">
                  <c:v>Lithuanian</c:v>
                </c:pt>
                <c:pt idx="24">
                  <c:v>Malaysian</c:v>
                </c:pt>
                <c:pt idx="25">
                  <c:v>Netherlander</c:v>
                </c:pt>
                <c:pt idx="26">
                  <c:v>New Zealander</c:v>
                </c:pt>
                <c:pt idx="27">
                  <c:v>Nigerian</c:v>
                </c:pt>
              </c:strCache>
              <c:extLst/>
            </c:strRef>
          </c:cat>
          <c:val>
            <c:numRef>
              <c:f>'[Equality Duty - Position Information 2021-2023.xlsx]Year Comparision 21-23'!$F$124:$F$152</c:f>
              <c:numCache>
                <c:formatCode>General</c:formatCode>
                <c:ptCount val="28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471</c:v>
                </c:pt>
                <c:pt idx="6">
                  <c:v>0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47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12</c:v>
                </c:pt>
                <c:pt idx="20">
                  <c:v>2</c:v>
                </c:pt>
                <c:pt idx="21">
                  <c:v>0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3</c:v>
                </c:pt>
                <c:pt idx="27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5BD-4A05-9F26-F3EBC17E6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670056"/>
        <c:axId val="10932887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21-23'!$A$124:$A$152</c15:sqref>
                        </c15:formulaRef>
                      </c:ext>
                    </c:extLst>
                    <c:strCache>
                      <c:ptCount val="28"/>
                      <c:pt idx="0">
                        <c:v>American</c:v>
                      </c:pt>
                      <c:pt idx="1">
                        <c:v>Armenian</c:v>
                      </c:pt>
                      <c:pt idx="2">
                        <c:v>Australian</c:v>
                      </c:pt>
                      <c:pt idx="3">
                        <c:v>Batswana</c:v>
                      </c:pt>
                      <c:pt idx="4">
                        <c:v>Belgian</c:v>
                      </c:pt>
                      <c:pt idx="5">
                        <c:v>British</c:v>
                      </c:pt>
                      <c:pt idx="6">
                        <c:v>Bulgarian</c:v>
                      </c:pt>
                      <c:pt idx="7">
                        <c:v>Canadian</c:v>
                      </c:pt>
                      <c:pt idx="8">
                        <c:v>Chinese</c:v>
                      </c:pt>
                      <c:pt idx="9">
                        <c:v>Congolese</c:v>
                      </c:pt>
                      <c:pt idx="10">
                        <c:v>Croatian</c:v>
                      </c:pt>
                      <c:pt idx="11">
                        <c:v>Dutch</c:v>
                      </c:pt>
                      <c:pt idx="12">
                        <c:v>English</c:v>
                      </c:pt>
                      <c:pt idx="13">
                        <c:v>Filipino</c:v>
                      </c:pt>
                      <c:pt idx="14">
                        <c:v>French</c:v>
                      </c:pt>
                      <c:pt idx="15">
                        <c:v>German</c:v>
                      </c:pt>
                      <c:pt idx="16">
                        <c:v>Greek</c:v>
                      </c:pt>
                      <c:pt idx="17">
                        <c:v>Hungarian</c:v>
                      </c:pt>
                      <c:pt idx="18">
                        <c:v>Indian</c:v>
                      </c:pt>
                      <c:pt idx="19">
                        <c:v>Irish</c:v>
                      </c:pt>
                      <c:pt idx="20">
                        <c:v>Italian</c:v>
                      </c:pt>
                      <c:pt idx="21">
                        <c:v>Kenyan</c:v>
                      </c:pt>
                      <c:pt idx="22">
                        <c:v>Latvian</c:v>
                      </c:pt>
                      <c:pt idx="23">
                        <c:v>Lithuanian</c:v>
                      </c:pt>
                      <c:pt idx="24">
                        <c:v>Malaysian</c:v>
                      </c:pt>
                      <c:pt idx="25">
                        <c:v>Netherlander</c:v>
                      </c:pt>
                      <c:pt idx="26">
                        <c:v>New Zealander</c:v>
                      </c:pt>
                      <c:pt idx="27">
                        <c:v>Nigerian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21-23'!$C$124:$C$152</c15:sqref>
                        </c15:formulaRef>
                      </c:ext>
                    </c:extLst>
                    <c:numCache>
                      <c:formatCode>0.00%</c:formatCode>
                      <c:ptCount val="28"/>
                      <c:pt idx="0">
                        <c:v>3.3806626098715348E-4</c:v>
                      </c:pt>
                      <c:pt idx="1">
                        <c:v>1.6903313049357674E-4</c:v>
                      </c:pt>
                      <c:pt idx="2">
                        <c:v>3.3806626098715348E-4</c:v>
                      </c:pt>
                      <c:pt idx="3">
                        <c:v>1.6903313049357674E-4</c:v>
                      </c:pt>
                      <c:pt idx="4">
                        <c:v>0</c:v>
                      </c:pt>
                      <c:pt idx="5">
                        <c:v>8.0797836375929688E-2</c:v>
                      </c:pt>
                      <c:pt idx="6">
                        <c:v>1.6903313049357674E-4</c:v>
                      </c:pt>
                      <c:pt idx="7">
                        <c:v>5.0709939148073022E-4</c:v>
                      </c:pt>
                      <c:pt idx="8">
                        <c:v>3.3806626098715348E-4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1.6903313049357674E-4</c:v>
                      </c:pt>
                      <c:pt idx="12">
                        <c:v>1.1832319134550372E-2</c:v>
                      </c:pt>
                      <c:pt idx="13">
                        <c:v>3.3806626098715348E-4</c:v>
                      </c:pt>
                      <c:pt idx="14">
                        <c:v>3.3806626098715348E-4</c:v>
                      </c:pt>
                      <c:pt idx="15">
                        <c:v>1.6903313049357674E-4</c:v>
                      </c:pt>
                      <c:pt idx="16">
                        <c:v>1.6903313049357674E-4</c:v>
                      </c:pt>
                      <c:pt idx="17">
                        <c:v>3.3806626098715348E-4</c:v>
                      </c:pt>
                      <c:pt idx="18">
                        <c:v>0</c:v>
                      </c:pt>
                      <c:pt idx="19">
                        <c:v>1.1832319134550372E-3</c:v>
                      </c:pt>
                      <c:pt idx="20">
                        <c:v>1.6903313049357674E-4</c:v>
                      </c:pt>
                      <c:pt idx="21">
                        <c:v>1.6903313049357674E-4</c:v>
                      </c:pt>
                      <c:pt idx="22">
                        <c:v>3.3806626098715348E-4</c:v>
                      </c:pt>
                      <c:pt idx="23">
                        <c:v>1.6903313049357674E-4</c:v>
                      </c:pt>
                      <c:pt idx="24">
                        <c:v>1.6903313049357674E-4</c:v>
                      </c:pt>
                      <c:pt idx="25">
                        <c:v>1.6903313049357674E-4</c:v>
                      </c:pt>
                      <c:pt idx="26">
                        <c:v>5.0709939148073022E-4</c:v>
                      </c:pt>
                      <c:pt idx="2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5BD-4A05-9F26-F3EBC17E63CA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21-23'!$A$124:$A$152</c15:sqref>
                        </c15:formulaRef>
                      </c:ext>
                    </c:extLst>
                    <c:strCache>
                      <c:ptCount val="28"/>
                      <c:pt idx="0">
                        <c:v>American</c:v>
                      </c:pt>
                      <c:pt idx="1">
                        <c:v>Armenian</c:v>
                      </c:pt>
                      <c:pt idx="2">
                        <c:v>Australian</c:v>
                      </c:pt>
                      <c:pt idx="3">
                        <c:v>Batswana</c:v>
                      </c:pt>
                      <c:pt idx="4">
                        <c:v>Belgian</c:v>
                      </c:pt>
                      <c:pt idx="5">
                        <c:v>British</c:v>
                      </c:pt>
                      <c:pt idx="6">
                        <c:v>Bulgarian</c:v>
                      </c:pt>
                      <c:pt idx="7">
                        <c:v>Canadian</c:v>
                      </c:pt>
                      <c:pt idx="8">
                        <c:v>Chinese</c:v>
                      </c:pt>
                      <c:pt idx="9">
                        <c:v>Congolese</c:v>
                      </c:pt>
                      <c:pt idx="10">
                        <c:v>Croatian</c:v>
                      </c:pt>
                      <c:pt idx="11">
                        <c:v>Dutch</c:v>
                      </c:pt>
                      <c:pt idx="12">
                        <c:v>English</c:v>
                      </c:pt>
                      <c:pt idx="13">
                        <c:v>Filipino</c:v>
                      </c:pt>
                      <c:pt idx="14">
                        <c:v>French</c:v>
                      </c:pt>
                      <c:pt idx="15">
                        <c:v>German</c:v>
                      </c:pt>
                      <c:pt idx="16">
                        <c:v>Greek</c:v>
                      </c:pt>
                      <c:pt idx="17">
                        <c:v>Hungarian</c:v>
                      </c:pt>
                      <c:pt idx="18">
                        <c:v>Indian</c:v>
                      </c:pt>
                      <c:pt idx="19">
                        <c:v>Irish</c:v>
                      </c:pt>
                      <c:pt idx="20">
                        <c:v>Italian</c:v>
                      </c:pt>
                      <c:pt idx="21">
                        <c:v>Kenyan</c:v>
                      </c:pt>
                      <c:pt idx="22">
                        <c:v>Latvian</c:v>
                      </c:pt>
                      <c:pt idx="23">
                        <c:v>Lithuanian</c:v>
                      </c:pt>
                      <c:pt idx="24">
                        <c:v>Malaysian</c:v>
                      </c:pt>
                      <c:pt idx="25">
                        <c:v>Netherlander</c:v>
                      </c:pt>
                      <c:pt idx="26">
                        <c:v>New Zealander</c:v>
                      </c:pt>
                      <c:pt idx="27">
                        <c:v>Nigerian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21-23'!$E$124:$E$152</c15:sqref>
                        </c15:formulaRef>
                      </c:ext>
                    </c:extLst>
                    <c:numCache>
                      <c:formatCode>0.00%</c:formatCode>
                      <c:ptCount val="28"/>
                      <c:pt idx="0">
                        <c:v>3.3551417547391375E-4</c:v>
                      </c:pt>
                      <c:pt idx="1">
                        <c:v>1.6775708773695687E-4</c:v>
                      </c:pt>
                      <c:pt idx="2">
                        <c:v>3.3551417547391375E-4</c:v>
                      </c:pt>
                      <c:pt idx="3">
                        <c:v>1.6775708773695687E-4</c:v>
                      </c:pt>
                      <c:pt idx="4">
                        <c:v>3.3551417547391375E-4</c:v>
                      </c:pt>
                      <c:pt idx="5">
                        <c:v>8.0020130850528434E-2</c:v>
                      </c:pt>
                      <c:pt idx="6">
                        <c:v>0</c:v>
                      </c:pt>
                      <c:pt idx="7">
                        <c:v>5.0327126321087065E-4</c:v>
                      </c:pt>
                      <c:pt idx="8">
                        <c:v>3.3551417547391375E-4</c:v>
                      </c:pt>
                      <c:pt idx="9">
                        <c:v>0</c:v>
                      </c:pt>
                      <c:pt idx="10">
                        <c:v>1.6775708773695687E-4</c:v>
                      </c:pt>
                      <c:pt idx="11">
                        <c:v>1.6775708773695687E-4</c:v>
                      </c:pt>
                      <c:pt idx="12">
                        <c:v>1.0233182351954371E-2</c:v>
                      </c:pt>
                      <c:pt idx="13">
                        <c:v>1.6775708773695687E-4</c:v>
                      </c:pt>
                      <c:pt idx="14">
                        <c:v>3.3551417547391375E-4</c:v>
                      </c:pt>
                      <c:pt idx="15">
                        <c:v>0</c:v>
                      </c:pt>
                      <c:pt idx="16">
                        <c:v>3.3551417547391375E-4</c:v>
                      </c:pt>
                      <c:pt idx="17">
                        <c:v>1.6775708773695687E-4</c:v>
                      </c:pt>
                      <c:pt idx="18">
                        <c:v>0</c:v>
                      </c:pt>
                      <c:pt idx="19">
                        <c:v>1.8453279651065259E-3</c:v>
                      </c:pt>
                      <c:pt idx="20">
                        <c:v>1.6775708773695687E-4</c:v>
                      </c:pt>
                      <c:pt idx="21">
                        <c:v>1.6775708773695687E-4</c:v>
                      </c:pt>
                      <c:pt idx="22">
                        <c:v>3.3551417547391375E-4</c:v>
                      </c:pt>
                      <c:pt idx="23">
                        <c:v>1.6775708773695687E-4</c:v>
                      </c:pt>
                      <c:pt idx="24">
                        <c:v>1.6775708773695687E-4</c:v>
                      </c:pt>
                      <c:pt idx="25">
                        <c:v>1.6775708773695687E-4</c:v>
                      </c:pt>
                      <c:pt idx="26">
                        <c:v>8.3878543868478445E-4</c:v>
                      </c:pt>
                      <c:pt idx="27">
                        <c:v>1.6775708773695687E-4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5BD-4A05-9F26-F3EBC17E63CA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21-23'!$A$124:$A$152</c15:sqref>
                        </c15:formulaRef>
                      </c:ext>
                    </c:extLst>
                    <c:strCache>
                      <c:ptCount val="28"/>
                      <c:pt idx="0">
                        <c:v>American</c:v>
                      </c:pt>
                      <c:pt idx="1">
                        <c:v>Armenian</c:v>
                      </c:pt>
                      <c:pt idx="2">
                        <c:v>Australian</c:v>
                      </c:pt>
                      <c:pt idx="3">
                        <c:v>Batswana</c:v>
                      </c:pt>
                      <c:pt idx="4">
                        <c:v>Belgian</c:v>
                      </c:pt>
                      <c:pt idx="5">
                        <c:v>British</c:v>
                      </c:pt>
                      <c:pt idx="6">
                        <c:v>Bulgarian</c:v>
                      </c:pt>
                      <c:pt idx="7">
                        <c:v>Canadian</c:v>
                      </c:pt>
                      <c:pt idx="8">
                        <c:v>Chinese</c:v>
                      </c:pt>
                      <c:pt idx="9">
                        <c:v>Congolese</c:v>
                      </c:pt>
                      <c:pt idx="10">
                        <c:v>Croatian</c:v>
                      </c:pt>
                      <c:pt idx="11">
                        <c:v>Dutch</c:v>
                      </c:pt>
                      <c:pt idx="12">
                        <c:v>English</c:v>
                      </c:pt>
                      <c:pt idx="13">
                        <c:v>Filipino</c:v>
                      </c:pt>
                      <c:pt idx="14">
                        <c:v>French</c:v>
                      </c:pt>
                      <c:pt idx="15">
                        <c:v>German</c:v>
                      </c:pt>
                      <c:pt idx="16">
                        <c:v>Greek</c:v>
                      </c:pt>
                      <c:pt idx="17">
                        <c:v>Hungarian</c:v>
                      </c:pt>
                      <c:pt idx="18">
                        <c:v>Indian</c:v>
                      </c:pt>
                      <c:pt idx="19">
                        <c:v>Irish</c:v>
                      </c:pt>
                      <c:pt idx="20">
                        <c:v>Italian</c:v>
                      </c:pt>
                      <c:pt idx="21">
                        <c:v>Kenyan</c:v>
                      </c:pt>
                      <c:pt idx="22">
                        <c:v>Latvian</c:v>
                      </c:pt>
                      <c:pt idx="23">
                        <c:v>Lithuanian</c:v>
                      </c:pt>
                      <c:pt idx="24">
                        <c:v>Malaysian</c:v>
                      </c:pt>
                      <c:pt idx="25">
                        <c:v>Netherlander</c:v>
                      </c:pt>
                      <c:pt idx="26">
                        <c:v>New Zealander</c:v>
                      </c:pt>
                      <c:pt idx="27">
                        <c:v>Nigerian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21-23'!$G$124:$G$152</c15:sqref>
                        </c15:formulaRef>
                      </c:ext>
                    </c:extLst>
                    <c:numCache>
                      <c:formatCode>0.00%</c:formatCode>
                      <c:ptCount val="28"/>
                      <c:pt idx="0">
                        <c:v>6.8015643598027544E-4</c:v>
                      </c:pt>
                      <c:pt idx="1">
                        <c:v>1.7003910899506886E-4</c:v>
                      </c:pt>
                      <c:pt idx="2">
                        <c:v>3.4007821799013772E-4</c:v>
                      </c:pt>
                      <c:pt idx="3">
                        <c:v>1.7003910899506886E-4</c:v>
                      </c:pt>
                      <c:pt idx="4">
                        <c:v>3.4007821799013772E-4</c:v>
                      </c:pt>
                      <c:pt idx="5">
                        <c:v>8.0088420336677429E-2</c:v>
                      </c:pt>
                      <c:pt idx="6">
                        <c:v>0</c:v>
                      </c:pt>
                      <c:pt idx="7">
                        <c:v>5.1011732698520663E-4</c:v>
                      </c:pt>
                      <c:pt idx="8">
                        <c:v>5.1011732698520663E-4</c:v>
                      </c:pt>
                      <c:pt idx="9">
                        <c:v>1.7003910899506886E-4</c:v>
                      </c:pt>
                      <c:pt idx="10">
                        <c:v>1.7003910899506886E-4</c:v>
                      </c:pt>
                      <c:pt idx="11">
                        <c:v>3.4007821799013772E-4</c:v>
                      </c:pt>
                      <c:pt idx="12">
                        <c:v>7.9918381227682359E-3</c:v>
                      </c:pt>
                      <c:pt idx="13">
                        <c:v>1.7003910899506886E-4</c:v>
                      </c:pt>
                      <c:pt idx="14">
                        <c:v>3.4007821799013772E-4</c:v>
                      </c:pt>
                      <c:pt idx="15">
                        <c:v>0</c:v>
                      </c:pt>
                      <c:pt idx="16">
                        <c:v>3.4007821799013772E-4</c:v>
                      </c:pt>
                      <c:pt idx="17">
                        <c:v>1.7003910899506886E-4</c:v>
                      </c:pt>
                      <c:pt idx="18">
                        <c:v>1.7003910899506886E-4</c:v>
                      </c:pt>
                      <c:pt idx="19">
                        <c:v>2.0404693079408265E-3</c:v>
                      </c:pt>
                      <c:pt idx="20">
                        <c:v>3.4007821799013772E-4</c:v>
                      </c:pt>
                      <c:pt idx="21">
                        <c:v>0</c:v>
                      </c:pt>
                      <c:pt idx="22">
                        <c:v>3.4007821799013772E-4</c:v>
                      </c:pt>
                      <c:pt idx="23">
                        <c:v>1.7003910899506886E-4</c:v>
                      </c:pt>
                      <c:pt idx="24">
                        <c:v>1.7003910899506886E-4</c:v>
                      </c:pt>
                      <c:pt idx="25">
                        <c:v>1.7003910899506886E-4</c:v>
                      </c:pt>
                      <c:pt idx="26">
                        <c:v>5.1011732698520663E-4</c:v>
                      </c:pt>
                      <c:pt idx="27">
                        <c:v>1.7003910899506886E-4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5BD-4A05-9F26-F3EBC17E63CA}"/>
                  </c:ext>
                </c:extLst>
              </c15:ser>
            </c15:filteredBarSeries>
          </c:ext>
        </c:extLst>
      </c:barChart>
      <c:catAx>
        <c:axId val="106767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288736"/>
        <c:crosses val="autoZero"/>
        <c:auto val="1"/>
        <c:lblAlgn val="ctr"/>
        <c:lblOffset val="100"/>
        <c:noMultiLvlLbl val="0"/>
      </c:catAx>
      <c:valAx>
        <c:axId val="1093288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7670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Employees by Diversity - Nationality </a:t>
            </a:r>
          </a:p>
          <a:p>
            <a:pPr>
              <a:defRPr/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(Part 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21-23'!$A$124:$A$173</c:f>
              <c:strCache>
                <c:ptCount val="21"/>
                <c:pt idx="0">
                  <c:v>No Response</c:v>
                </c:pt>
                <c:pt idx="1">
                  <c:v>Northern Irish</c:v>
                </c:pt>
                <c:pt idx="2">
                  <c:v>Not Stated</c:v>
                </c:pt>
                <c:pt idx="3">
                  <c:v>Pakistani</c:v>
                </c:pt>
                <c:pt idx="4">
                  <c:v>Philipino</c:v>
                </c:pt>
                <c:pt idx="5">
                  <c:v>Polish</c:v>
                </c:pt>
                <c:pt idx="6">
                  <c:v>Portuguese</c:v>
                </c:pt>
                <c:pt idx="7">
                  <c:v>Prefer not say</c:v>
                </c:pt>
                <c:pt idx="8">
                  <c:v>Romanian</c:v>
                </c:pt>
                <c:pt idx="9">
                  <c:v>San Marinese</c:v>
                </c:pt>
                <c:pt idx="10">
                  <c:v>Scottish</c:v>
                </c:pt>
                <c:pt idx="11">
                  <c:v>Senegalese</c:v>
                </c:pt>
                <c:pt idx="12">
                  <c:v>South African</c:v>
                </c:pt>
                <c:pt idx="13">
                  <c:v>Spanish</c:v>
                </c:pt>
                <c:pt idx="14">
                  <c:v>Sri Lankan</c:v>
                </c:pt>
                <c:pt idx="15">
                  <c:v>Swedish</c:v>
                </c:pt>
                <c:pt idx="16">
                  <c:v>Swiss</c:v>
                </c:pt>
                <c:pt idx="17">
                  <c:v>Syrian</c:v>
                </c:pt>
                <c:pt idx="18">
                  <c:v>Ukrainian</c:v>
                </c:pt>
                <c:pt idx="19">
                  <c:v>Welsh</c:v>
                </c:pt>
                <c:pt idx="20">
                  <c:v>Zimbabwean</c:v>
                </c:pt>
              </c:strCache>
              <c:extLst/>
            </c:strRef>
          </c:cat>
          <c:val>
            <c:numRef>
              <c:f>'[Equality Duty - Position Information 2021-2023.xlsx]Year Comparision 21-23'!$B$124:$B$173</c:f>
              <c:numCache>
                <c:formatCode>General</c:formatCode>
                <c:ptCount val="21"/>
                <c:pt idx="0">
                  <c:v>1366</c:v>
                </c:pt>
                <c:pt idx="1">
                  <c:v>8</c:v>
                </c:pt>
                <c:pt idx="2">
                  <c:v>2691</c:v>
                </c:pt>
                <c:pt idx="3">
                  <c:v>0</c:v>
                </c:pt>
                <c:pt idx="4">
                  <c:v>1</c:v>
                </c:pt>
                <c:pt idx="5">
                  <c:v>16</c:v>
                </c:pt>
                <c:pt idx="6">
                  <c:v>1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1225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0</c:v>
                </c:pt>
                <c:pt idx="19">
                  <c:v>6</c:v>
                </c:pt>
                <c:pt idx="2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A76-4F63-A4BC-A60CD974E831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21-23'!$A$124:$A$173</c:f>
              <c:strCache>
                <c:ptCount val="21"/>
                <c:pt idx="0">
                  <c:v>No Response</c:v>
                </c:pt>
                <c:pt idx="1">
                  <c:v>Northern Irish</c:v>
                </c:pt>
                <c:pt idx="2">
                  <c:v>Not Stated</c:v>
                </c:pt>
                <c:pt idx="3">
                  <c:v>Pakistani</c:v>
                </c:pt>
                <c:pt idx="4">
                  <c:v>Philipino</c:v>
                </c:pt>
                <c:pt idx="5">
                  <c:v>Polish</c:v>
                </c:pt>
                <c:pt idx="6">
                  <c:v>Portuguese</c:v>
                </c:pt>
                <c:pt idx="7">
                  <c:v>Prefer not say</c:v>
                </c:pt>
                <c:pt idx="8">
                  <c:v>Romanian</c:v>
                </c:pt>
                <c:pt idx="9">
                  <c:v>San Marinese</c:v>
                </c:pt>
                <c:pt idx="10">
                  <c:v>Scottish</c:v>
                </c:pt>
                <c:pt idx="11">
                  <c:v>Senegalese</c:v>
                </c:pt>
                <c:pt idx="12">
                  <c:v>South African</c:v>
                </c:pt>
                <c:pt idx="13">
                  <c:v>Spanish</c:v>
                </c:pt>
                <c:pt idx="14">
                  <c:v>Sri Lankan</c:v>
                </c:pt>
                <c:pt idx="15">
                  <c:v>Swedish</c:v>
                </c:pt>
                <c:pt idx="16">
                  <c:v>Swiss</c:v>
                </c:pt>
                <c:pt idx="17">
                  <c:v>Syrian</c:v>
                </c:pt>
                <c:pt idx="18">
                  <c:v>Ukrainian</c:v>
                </c:pt>
                <c:pt idx="19">
                  <c:v>Welsh</c:v>
                </c:pt>
                <c:pt idx="20">
                  <c:v>Zimbabwean</c:v>
                </c:pt>
              </c:strCache>
              <c:extLst/>
            </c:strRef>
          </c:cat>
          <c:val>
            <c:numRef>
              <c:f>'[Equality Duty - Position Information 2021-2023.xlsx]Year Comparision 21-23'!$D$124:$D$173</c:f>
              <c:numCache>
                <c:formatCode>General</c:formatCode>
                <c:ptCount val="21"/>
                <c:pt idx="0">
                  <c:v>1506</c:v>
                </c:pt>
                <c:pt idx="1">
                  <c:v>5</c:v>
                </c:pt>
                <c:pt idx="2">
                  <c:v>2422</c:v>
                </c:pt>
                <c:pt idx="3">
                  <c:v>0</c:v>
                </c:pt>
                <c:pt idx="4">
                  <c:v>0</c:v>
                </c:pt>
                <c:pt idx="5">
                  <c:v>18</c:v>
                </c:pt>
                <c:pt idx="6">
                  <c:v>1</c:v>
                </c:pt>
                <c:pt idx="7">
                  <c:v>6</c:v>
                </c:pt>
                <c:pt idx="8">
                  <c:v>2</c:v>
                </c:pt>
                <c:pt idx="9">
                  <c:v>1</c:v>
                </c:pt>
                <c:pt idx="10">
                  <c:v>1398</c:v>
                </c:pt>
                <c:pt idx="11">
                  <c:v>0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6</c:v>
                </c:pt>
                <c:pt idx="20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A76-4F63-A4BC-A60CD974E831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21-23'!$A$124:$A$173</c:f>
              <c:strCache>
                <c:ptCount val="21"/>
                <c:pt idx="0">
                  <c:v>No Response</c:v>
                </c:pt>
                <c:pt idx="1">
                  <c:v>Northern Irish</c:v>
                </c:pt>
                <c:pt idx="2">
                  <c:v>Not Stated</c:v>
                </c:pt>
                <c:pt idx="3">
                  <c:v>Pakistani</c:v>
                </c:pt>
                <c:pt idx="4">
                  <c:v>Philipino</c:v>
                </c:pt>
                <c:pt idx="5">
                  <c:v>Polish</c:v>
                </c:pt>
                <c:pt idx="6">
                  <c:v>Portuguese</c:v>
                </c:pt>
                <c:pt idx="7">
                  <c:v>Prefer not say</c:v>
                </c:pt>
                <c:pt idx="8">
                  <c:v>Romanian</c:v>
                </c:pt>
                <c:pt idx="9">
                  <c:v>San Marinese</c:v>
                </c:pt>
                <c:pt idx="10">
                  <c:v>Scottish</c:v>
                </c:pt>
                <c:pt idx="11">
                  <c:v>Senegalese</c:v>
                </c:pt>
                <c:pt idx="12">
                  <c:v>South African</c:v>
                </c:pt>
                <c:pt idx="13">
                  <c:v>Spanish</c:v>
                </c:pt>
                <c:pt idx="14">
                  <c:v>Sri Lankan</c:v>
                </c:pt>
                <c:pt idx="15">
                  <c:v>Swedish</c:v>
                </c:pt>
                <c:pt idx="16">
                  <c:v>Swiss</c:v>
                </c:pt>
                <c:pt idx="17">
                  <c:v>Syrian</c:v>
                </c:pt>
                <c:pt idx="18">
                  <c:v>Ukrainian</c:v>
                </c:pt>
                <c:pt idx="19">
                  <c:v>Welsh</c:v>
                </c:pt>
                <c:pt idx="20">
                  <c:v>Zimbabwean</c:v>
                </c:pt>
              </c:strCache>
              <c:extLst/>
            </c:strRef>
          </c:cat>
          <c:val>
            <c:numRef>
              <c:f>'[Equality Duty - Position Information 2021-2023.xlsx]Year Comparision 21-23'!$F$124:$F$173</c:f>
              <c:numCache>
                <c:formatCode>General</c:formatCode>
                <c:ptCount val="21"/>
                <c:pt idx="0">
                  <c:v>1593</c:v>
                </c:pt>
                <c:pt idx="1">
                  <c:v>5</c:v>
                </c:pt>
                <c:pt idx="2">
                  <c:v>2162</c:v>
                </c:pt>
                <c:pt idx="3">
                  <c:v>2</c:v>
                </c:pt>
                <c:pt idx="4">
                  <c:v>0</c:v>
                </c:pt>
                <c:pt idx="5">
                  <c:v>19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10">
                  <c:v>1505</c:v>
                </c:pt>
                <c:pt idx="11">
                  <c:v>0</c:v>
                </c:pt>
                <c:pt idx="12">
                  <c:v>2</c:v>
                </c:pt>
                <c:pt idx="13">
                  <c:v>5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A76-4F63-A4BC-A60CD974E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628792"/>
        <c:axId val="108962915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21-23'!$A$124:$A$173</c15:sqref>
                        </c15:formulaRef>
                      </c:ext>
                    </c:extLst>
                    <c:strCache>
                      <c:ptCount val="21"/>
                      <c:pt idx="0">
                        <c:v>No Response</c:v>
                      </c:pt>
                      <c:pt idx="1">
                        <c:v>Northern Irish</c:v>
                      </c:pt>
                      <c:pt idx="2">
                        <c:v>Not Stated</c:v>
                      </c:pt>
                      <c:pt idx="3">
                        <c:v>Pakistani</c:v>
                      </c:pt>
                      <c:pt idx="4">
                        <c:v>Philipino</c:v>
                      </c:pt>
                      <c:pt idx="5">
                        <c:v>Polish</c:v>
                      </c:pt>
                      <c:pt idx="6">
                        <c:v>Portuguese</c:v>
                      </c:pt>
                      <c:pt idx="7">
                        <c:v>Prefer not say</c:v>
                      </c:pt>
                      <c:pt idx="8">
                        <c:v>Romanian</c:v>
                      </c:pt>
                      <c:pt idx="9">
                        <c:v>San Marinese</c:v>
                      </c:pt>
                      <c:pt idx="10">
                        <c:v>Scottish</c:v>
                      </c:pt>
                      <c:pt idx="11">
                        <c:v>Senegalese</c:v>
                      </c:pt>
                      <c:pt idx="12">
                        <c:v>South African</c:v>
                      </c:pt>
                      <c:pt idx="13">
                        <c:v>Spanish</c:v>
                      </c:pt>
                      <c:pt idx="14">
                        <c:v>Sri Lankan</c:v>
                      </c:pt>
                      <c:pt idx="15">
                        <c:v>Swedish</c:v>
                      </c:pt>
                      <c:pt idx="16">
                        <c:v>Swiss</c:v>
                      </c:pt>
                      <c:pt idx="17">
                        <c:v>Syrian</c:v>
                      </c:pt>
                      <c:pt idx="18">
                        <c:v>Ukrainian</c:v>
                      </c:pt>
                      <c:pt idx="19">
                        <c:v>Welsh</c:v>
                      </c:pt>
                      <c:pt idx="20">
                        <c:v>Zimbabwean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21-23'!$C$124:$C$173</c15:sqref>
                        </c15:formulaRef>
                      </c:ext>
                    </c:extLst>
                    <c:numCache>
                      <c:formatCode>0.00%</c:formatCode>
                      <c:ptCount val="21"/>
                      <c:pt idx="0">
                        <c:v>0.23089925625422583</c:v>
                      </c:pt>
                      <c:pt idx="1">
                        <c:v>1.3522650439486139E-3</c:v>
                      </c:pt>
                      <c:pt idx="2">
                        <c:v>0.45486815415821502</c:v>
                      </c:pt>
                      <c:pt idx="3">
                        <c:v>0</c:v>
                      </c:pt>
                      <c:pt idx="4">
                        <c:v>1.6903313049357674E-4</c:v>
                      </c:pt>
                      <c:pt idx="5">
                        <c:v>2.7045300878972278E-3</c:v>
                      </c:pt>
                      <c:pt idx="6">
                        <c:v>1.6903313049357674E-4</c:v>
                      </c:pt>
                      <c:pt idx="7">
                        <c:v>1.1832319134550372E-3</c:v>
                      </c:pt>
                      <c:pt idx="8">
                        <c:v>1.6903313049357674E-4</c:v>
                      </c:pt>
                      <c:pt idx="9">
                        <c:v>1.6903313049357674E-4</c:v>
                      </c:pt>
                      <c:pt idx="10">
                        <c:v>0.2070655848546315</c:v>
                      </c:pt>
                      <c:pt idx="11">
                        <c:v>1.6903313049357674E-4</c:v>
                      </c:pt>
                      <c:pt idx="12">
                        <c:v>0</c:v>
                      </c:pt>
                      <c:pt idx="13">
                        <c:v>1.6903313049357674E-4</c:v>
                      </c:pt>
                      <c:pt idx="14">
                        <c:v>0</c:v>
                      </c:pt>
                      <c:pt idx="15">
                        <c:v>1.6903313049357674E-4</c:v>
                      </c:pt>
                      <c:pt idx="16">
                        <c:v>3.3806626098715348E-4</c:v>
                      </c:pt>
                      <c:pt idx="17">
                        <c:v>3.3806626098715348E-4</c:v>
                      </c:pt>
                      <c:pt idx="18">
                        <c:v>0</c:v>
                      </c:pt>
                      <c:pt idx="19">
                        <c:v>1.0141987829614604E-3</c:v>
                      </c:pt>
                      <c:pt idx="2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A76-4F63-A4BC-A60CD974E831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21-23'!$A$124:$A$173</c15:sqref>
                        </c15:formulaRef>
                      </c:ext>
                    </c:extLst>
                    <c:strCache>
                      <c:ptCount val="21"/>
                      <c:pt idx="0">
                        <c:v>No Response</c:v>
                      </c:pt>
                      <c:pt idx="1">
                        <c:v>Northern Irish</c:v>
                      </c:pt>
                      <c:pt idx="2">
                        <c:v>Not Stated</c:v>
                      </c:pt>
                      <c:pt idx="3">
                        <c:v>Pakistani</c:v>
                      </c:pt>
                      <c:pt idx="4">
                        <c:v>Philipino</c:v>
                      </c:pt>
                      <c:pt idx="5">
                        <c:v>Polish</c:v>
                      </c:pt>
                      <c:pt idx="6">
                        <c:v>Portuguese</c:v>
                      </c:pt>
                      <c:pt idx="7">
                        <c:v>Prefer not say</c:v>
                      </c:pt>
                      <c:pt idx="8">
                        <c:v>Romanian</c:v>
                      </c:pt>
                      <c:pt idx="9">
                        <c:v>San Marinese</c:v>
                      </c:pt>
                      <c:pt idx="10">
                        <c:v>Scottish</c:v>
                      </c:pt>
                      <c:pt idx="11">
                        <c:v>Senegalese</c:v>
                      </c:pt>
                      <c:pt idx="12">
                        <c:v>South African</c:v>
                      </c:pt>
                      <c:pt idx="13">
                        <c:v>Spanish</c:v>
                      </c:pt>
                      <c:pt idx="14">
                        <c:v>Sri Lankan</c:v>
                      </c:pt>
                      <c:pt idx="15">
                        <c:v>Swedish</c:v>
                      </c:pt>
                      <c:pt idx="16">
                        <c:v>Swiss</c:v>
                      </c:pt>
                      <c:pt idx="17">
                        <c:v>Syrian</c:v>
                      </c:pt>
                      <c:pt idx="18">
                        <c:v>Ukrainian</c:v>
                      </c:pt>
                      <c:pt idx="19">
                        <c:v>Welsh</c:v>
                      </c:pt>
                      <c:pt idx="20">
                        <c:v>Zimbabwean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21-23'!$E$124:$E$173</c15:sqref>
                        </c15:formulaRef>
                      </c:ext>
                    </c:extLst>
                    <c:numCache>
                      <c:formatCode>0.00%</c:formatCode>
                      <c:ptCount val="21"/>
                      <c:pt idx="0">
                        <c:v>0.25264217413185708</c:v>
                      </c:pt>
                      <c:pt idx="1">
                        <c:v>8.3878543868478445E-4</c:v>
                      </c:pt>
                      <c:pt idx="2">
                        <c:v>0.40630766649890959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3.0196275792652239E-3</c:v>
                      </c:pt>
                      <c:pt idx="6">
                        <c:v>1.6775708773695687E-4</c:v>
                      </c:pt>
                      <c:pt idx="7">
                        <c:v>1.0065425264217413E-3</c:v>
                      </c:pt>
                      <c:pt idx="8">
                        <c:v>3.3551417547391375E-4</c:v>
                      </c:pt>
                      <c:pt idx="9">
                        <c:v>1.6775708773695687E-4</c:v>
                      </c:pt>
                      <c:pt idx="10">
                        <c:v>0.23452440865626573</c:v>
                      </c:pt>
                      <c:pt idx="11">
                        <c:v>0</c:v>
                      </c:pt>
                      <c:pt idx="12">
                        <c:v>3.3551417547391375E-4</c:v>
                      </c:pt>
                      <c:pt idx="13">
                        <c:v>5.0327126321087065E-4</c:v>
                      </c:pt>
                      <c:pt idx="14">
                        <c:v>1.6775708773695687E-4</c:v>
                      </c:pt>
                      <c:pt idx="15">
                        <c:v>1.6775708773695687E-4</c:v>
                      </c:pt>
                      <c:pt idx="16">
                        <c:v>1.6775708773695687E-4</c:v>
                      </c:pt>
                      <c:pt idx="17">
                        <c:v>3.3551417547391375E-4</c:v>
                      </c:pt>
                      <c:pt idx="18">
                        <c:v>1.6775708773695687E-4</c:v>
                      </c:pt>
                      <c:pt idx="19">
                        <c:v>1.0065425264217413E-3</c:v>
                      </c:pt>
                      <c:pt idx="20">
                        <c:v>3.3551417547391375E-4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A76-4F63-A4BC-A60CD974E831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21-23'!$A$124:$A$173</c15:sqref>
                        </c15:formulaRef>
                      </c:ext>
                    </c:extLst>
                    <c:strCache>
                      <c:ptCount val="21"/>
                      <c:pt idx="0">
                        <c:v>No Response</c:v>
                      </c:pt>
                      <c:pt idx="1">
                        <c:v>Northern Irish</c:v>
                      </c:pt>
                      <c:pt idx="2">
                        <c:v>Not Stated</c:v>
                      </c:pt>
                      <c:pt idx="3">
                        <c:v>Pakistani</c:v>
                      </c:pt>
                      <c:pt idx="4">
                        <c:v>Philipino</c:v>
                      </c:pt>
                      <c:pt idx="5">
                        <c:v>Polish</c:v>
                      </c:pt>
                      <c:pt idx="6">
                        <c:v>Portuguese</c:v>
                      </c:pt>
                      <c:pt idx="7">
                        <c:v>Prefer not say</c:v>
                      </c:pt>
                      <c:pt idx="8">
                        <c:v>Romanian</c:v>
                      </c:pt>
                      <c:pt idx="9">
                        <c:v>San Marinese</c:v>
                      </c:pt>
                      <c:pt idx="10">
                        <c:v>Scottish</c:v>
                      </c:pt>
                      <c:pt idx="11">
                        <c:v>Senegalese</c:v>
                      </c:pt>
                      <c:pt idx="12">
                        <c:v>South African</c:v>
                      </c:pt>
                      <c:pt idx="13">
                        <c:v>Spanish</c:v>
                      </c:pt>
                      <c:pt idx="14">
                        <c:v>Sri Lankan</c:v>
                      </c:pt>
                      <c:pt idx="15">
                        <c:v>Swedish</c:v>
                      </c:pt>
                      <c:pt idx="16">
                        <c:v>Swiss</c:v>
                      </c:pt>
                      <c:pt idx="17">
                        <c:v>Syrian</c:v>
                      </c:pt>
                      <c:pt idx="18">
                        <c:v>Ukrainian</c:v>
                      </c:pt>
                      <c:pt idx="19">
                        <c:v>Welsh</c:v>
                      </c:pt>
                      <c:pt idx="20">
                        <c:v>Zimbabwean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21-23'!$G$124:$G$173</c15:sqref>
                        </c15:formulaRef>
                      </c:ext>
                    </c:extLst>
                    <c:numCache>
                      <c:formatCode>0.00%</c:formatCode>
                      <c:ptCount val="21"/>
                      <c:pt idx="0">
                        <c:v>0.27087230062914469</c:v>
                      </c:pt>
                      <c:pt idx="1">
                        <c:v>8.5019554497534435E-4</c:v>
                      </c:pt>
                      <c:pt idx="2">
                        <c:v>0.36762455364733887</c:v>
                      </c:pt>
                      <c:pt idx="3">
                        <c:v>3.4007821799013772E-4</c:v>
                      </c:pt>
                      <c:pt idx="4">
                        <c:v>0</c:v>
                      </c:pt>
                      <c:pt idx="5">
                        <c:v>3.2307430709063085E-3</c:v>
                      </c:pt>
                      <c:pt idx="6">
                        <c:v>1.7003910899506886E-4</c:v>
                      </c:pt>
                      <c:pt idx="7">
                        <c:v>8.5019554497534435E-4</c:v>
                      </c:pt>
                      <c:pt idx="8">
                        <c:v>3.4007821799013772E-4</c:v>
                      </c:pt>
                      <c:pt idx="9">
                        <c:v>1.7003910899506886E-4</c:v>
                      </c:pt>
                      <c:pt idx="10">
                        <c:v>0.25590885903757865</c:v>
                      </c:pt>
                      <c:pt idx="11">
                        <c:v>0</c:v>
                      </c:pt>
                      <c:pt idx="12">
                        <c:v>3.4007821799013772E-4</c:v>
                      </c:pt>
                      <c:pt idx="13">
                        <c:v>8.5019554497534435E-4</c:v>
                      </c:pt>
                      <c:pt idx="14">
                        <c:v>1.7003910899506886E-4</c:v>
                      </c:pt>
                      <c:pt idx="15">
                        <c:v>1.7003910899506886E-4</c:v>
                      </c:pt>
                      <c:pt idx="16">
                        <c:v>0</c:v>
                      </c:pt>
                      <c:pt idx="17">
                        <c:v>3.4007821799013772E-4</c:v>
                      </c:pt>
                      <c:pt idx="18">
                        <c:v>5.1011732698520663E-4</c:v>
                      </c:pt>
                      <c:pt idx="19">
                        <c:v>5.1011732698520663E-4</c:v>
                      </c:pt>
                      <c:pt idx="20">
                        <c:v>1.7003910899506886E-4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A76-4F63-A4BC-A60CD974E831}"/>
                  </c:ext>
                </c:extLst>
              </c15:ser>
            </c15:filteredBarSeries>
          </c:ext>
        </c:extLst>
      </c:barChart>
      <c:catAx>
        <c:axId val="108962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629152"/>
        <c:crosses val="autoZero"/>
        <c:auto val="1"/>
        <c:lblAlgn val="ctr"/>
        <c:lblOffset val="100"/>
        <c:noMultiLvlLbl val="0"/>
      </c:catAx>
      <c:valAx>
        <c:axId val="1089629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9628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Capital Strategic</a:t>
            </a:r>
            <a:r>
              <a:rPr lang="en-GB" b="1" baseline="0" dirty="0">
                <a:solidFill>
                  <a:sysClr val="windowText" lastClr="000000"/>
                </a:solidFill>
              </a:rPr>
              <a:t> Lead</a:t>
            </a:r>
            <a:endParaRPr lang="en-GB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21-23'!$A$184:$A$187</c:f>
              <c:strCache>
                <c:ptCount val="2"/>
                <c:pt idx="0">
                  <c:v>Grade 6</c:v>
                </c:pt>
                <c:pt idx="1">
                  <c:v>Grade 8</c:v>
                </c:pt>
              </c:strCache>
              <c:extLst/>
            </c:strRef>
          </c:cat>
          <c:val>
            <c:numRef>
              <c:f>'[Equality Duty - Position Information 2021-2023.xlsx]Year Comparision 21-23'!$B$184:$B$187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0A0-4CE1-8CDE-B3065AC34B79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21-23'!$A$184:$A$187</c:f>
              <c:strCache>
                <c:ptCount val="2"/>
                <c:pt idx="0">
                  <c:v>Grade 6</c:v>
                </c:pt>
                <c:pt idx="1">
                  <c:v>Grade 8</c:v>
                </c:pt>
              </c:strCache>
              <c:extLst/>
            </c:strRef>
          </c:cat>
          <c:val>
            <c:numRef>
              <c:f>'[Equality Duty - Position Information 2021-2023.xlsx]Year Comparision 21-23'!$C$184:$C$187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0A0-4CE1-8CDE-B3065AC34B79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21-23'!$A$184:$A$187</c:f>
              <c:strCache>
                <c:ptCount val="2"/>
                <c:pt idx="0">
                  <c:v>Grade 6</c:v>
                </c:pt>
                <c:pt idx="1">
                  <c:v>Grade 8</c:v>
                </c:pt>
              </c:strCache>
              <c:extLst/>
            </c:strRef>
          </c:cat>
          <c:val>
            <c:numRef>
              <c:f>'[Equality Duty - Position Information 2021-2023.xlsx]Year Comparision 21-23'!$D$184:$D$187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0A0-4CE1-8CDE-B3065AC34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181008"/>
        <c:axId val="915183168"/>
      </c:barChart>
      <c:catAx>
        <c:axId val="91518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183168"/>
        <c:crosses val="autoZero"/>
        <c:auto val="1"/>
        <c:lblAlgn val="ctr"/>
        <c:lblOffset val="100"/>
        <c:noMultiLvlLbl val="0"/>
      </c:catAx>
      <c:valAx>
        <c:axId val="91518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5181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Chief Social Work Officer Responsibilities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21-23'!$A$190:$A$200</c:f>
              <c:strCache>
                <c:ptCount val="10"/>
                <c:pt idx="0">
                  <c:v>Chief Officer</c:v>
                </c:pt>
                <c:pt idx="1">
                  <c:v>Grade 2</c:v>
                </c:pt>
                <c:pt idx="2">
                  <c:v>Grade 4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12</c:v>
                </c:pt>
                <c:pt idx="9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21-23'!$B$190:$B$200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62</c:v>
                </c:pt>
                <c:pt idx="5">
                  <c:v>27</c:v>
                </c:pt>
                <c:pt idx="6">
                  <c:v>77</c:v>
                </c:pt>
                <c:pt idx="7">
                  <c:v>16</c:v>
                </c:pt>
                <c:pt idx="8">
                  <c:v>7</c:v>
                </c:pt>
                <c:pt idx="9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2B3-4945-8F9A-2E34539470FD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21-23'!$A$190:$A$200</c:f>
              <c:strCache>
                <c:ptCount val="10"/>
                <c:pt idx="0">
                  <c:v>Chief Officer</c:v>
                </c:pt>
                <c:pt idx="1">
                  <c:v>Grade 2</c:v>
                </c:pt>
                <c:pt idx="2">
                  <c:v>Grade 4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12</c:v>
                </c:pt>
                <c:pt idx="9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21-23'!$C$190:$C$200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2B3-4945-8F9A-2E34539470FD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21-23'!$A$190:$A$200</c:f>
              <c:strCache>
                <c:ptCount val="10"/>
                <c:pt idx="0">
                  <c:v>Chief Officer</c:v>
                </c:pt>
                <c:pt idx="1">
                  <c:v>Grade 2</c:v>
                </c:pt>
                <c:pt idx="2">
                  <c:v>Grade 4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12</c:v>
                </c:pt>
                <c:pt idx="9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21-23'!$D$190:$D$200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2B3-4945-8F9A-2E3453947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498584"/>
        <c:axId val="566497144"/>
      </c:barChart>
      <c:catAx>
        <c:axId val="56649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97144"/>
        <c:crosses val="autoZero"/>
        <c:auto val="1"/>
        <c:lblAlgn val="ctr"/>
        <c:lblOffset val="100"/>
        <c:noMultiLvlLbl val="0"/>
      </c:catAx>
      <c:valAx>
        <c:axId val="56649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6498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Education &amp; Lifelong Learning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21-23'!$A$203:$A$226</c:f>
              <c:strCache>
                <c:ptCount val="23"/>
                <c:pt idx="0">
                  <c:v>Chartered Teacher</c:v>
                </c:pt>
                <c:pt idx="1">
                  <c:v>Chief Officer</c:v>
                </c:pt>
                <c:pt idx="2">
                  <c:v>Common Scale Teacher</c:v>
                </c:pt>
                <c:pt idx="3">
                  <c:v>Depute and Head Teacher</c:v>
                </c:pt>
                <c:pt idx="4">
                  <c:v>Grade 1</c:v>
                </c:pt>
                <c:pt idx="5">
                  <c:v>Grade 2</c:v>
                </c:pt>
                <c:pt idx="6">
                  <c:v>Grade 3</c:v>
                </c:pt>
                <c:pt idx="7">
                  <c:v>Grade 4</c:v>
                </c:pt>
                <c:pt idx="8">
                  <c:v>Grade 5</c:v>
                </c:pt>
                <c:pt idx="9">
                  <c:v>Grade 6</c:v>
                </c:pt>
                <c:pt idx="10">
                  <c:v>Grade 7</c:v>
                </c:pt>
                <c:pt idx="11">
                  <c:v>Grade 8</c:v>
                </c:pt>
                <c:pt idx="12">
                  <c:v>Grade 9</c:v>
                </c:pt>
                <c:pt idx="13">
                  <c:v>Grade 10</c:v>
                </c:pt>
                <c:pt idx="14">
                  <c:v>Grade 11</c:v>
                </c:pt>
                <c:pt idx="15">
                  <c:v>Lead Teacher</c:v>
                </c:pt>
                <c:pt idx="16">
                  <c:v>Modern Apprentice</c:v>
                </c:pt>
                <c:pt idx="17">
                  <c:v>Music Instructor</c:v>
                </c:pt>
                <c:pt idx="18">
                  <c:v>National Minimum Wage</c:v>
                </c:pt>
                <c:pt idx="19">
                  <c:v>Principal Teacher</c:v>
                </c:pt>
                <c:pt idx="20">
                  <c:v>Probationary Teacher</c:v>
                </c:pt>
                <c:pt idx="21">
                  <c:v>Psychologist</c:v>
                </c:pt>
                <c:pt idx="22">
                  <c:v>Quality Improvement</c:v>
                </c:pt>
              </c:strCache>
              <c:extLst/>
            </c:strRef>
          </c:cat>
          <c:val>
            <c:numRef>
              <c:f>'[Equality Duty - Position Information 2021-2023.xlsx]Year Comparision 21-23'!$B$203:$B$226</c:f>
              <c:numCache>
                <c:formatCode>General</c:formatCode>
                <c:ptCount val="23"/>
                <c:pt idx="0">
                  <c:v>28</c:v>
                </c:pt>
                <c:pt idx="1">
                  <c:v>2</c:v>
                </c:pt>
                <c:pt idx="2">
                  <c:v>1131</c:v>
                </c:pt>
                <c:pt idx="3">
                  <c:v>110</c:v>
                </c:pt>
                <c:pt idx="4">
                  <c:v>44</c:v>
                </c:pt>
                <c:pt idx="5">
                  <c:v>0</c:v>
                </c:pt>
                <c:pt idx="6">
                  <c:v>15</c:v>
                </c:pt>
                <c:pt idx="7">
                  <c:v>528</c:v>
                </c:pt>
                <c:pt idx="8">
                  <c:v>98</c:v>
                </c:pt>
                <c:pt idx="9">
                  <c:v>399</c:v>
                </c:pt>
                <c:pt idx="10">
                  <c:v>89</c:v>
                </c:pt>
                <c:pt idx="11">
                  <c:v>27</c:v>
                </c:pt>
                <c:pt idx="12">
                  <c:v>30</c:v>
                </c:pt>
                <c:pt idx="13">
                  <c:v>7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18</c:v>
                </c:pt>
                <c:pt idx="18">
                  <c:v>20</c:v>
                </c:pt>
                <c:pt idx="19">
                  <c:v>176</c:v>
                </c:pt>
                <c:pt idx="20">
                  <c:v>55</c:v>
                </c:pt>
                <c:pt idx="21">
                  <c:v>9</c:v>
                </c:pt>
                <c:pt idx="22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F76-46DC-A4B8-785D2C55EDFA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21-23'!$A$203:$A$226</c:f>
              <c:strCache>
                <c:ptCount val="23"/>
                <c:pt idx="0">
                  <c:v>Chartered Teacher</c:v>
                </c:pt>
                <c:pt idx="1">
                  <c:v>Chief Officer</c:v>
                </c:pt>
                <c:pt idx="2">
                  <c:v>Common Scale Teacher</c:v>
                </c:pt>
                <c:pt idx="3">
                  <c:v>Depute and Head Teacher</c:v>
                </c:pt>
                <c:pt idx="4">
                  <c:v>Grade 1</c:v>
                </c:pt>
                <c:pt idx="5">
                  <c:v>Grade 2</c:v>
                </c:pt>
                <c:pt idx="6">
                  <c:v>Grade 3</c:v>
                </c:pt>
                <c:pt idx="7">
                  <c:v>Grade 4</c:v>
                </c:pt>
                <c:pt idx="8">
                  <c:v>Grade 5</c:v>
                </c:pt>
                <c:pt idx="9">
                  <c:v>Grade 6</c:v>
                </c:pt>
                <c:pt idx="10">
                  <c:v>Grade 7</c:v>
                </c:pt>
                <c:pt idx="11">
                  <c:v>Grade 8</c:v>
                </c:pt>
                <c:pt idx="12">
                  <c:v>Grade 9</c:v>
                </c:pt>
                <c:pt idx="13">
                  <c:v>Grade 10</c:v>
                </c:pt>
                <c:pt idx="14">
                  <c:v>Grade 11</c:v>
                </c:pt>
                <c:pt idx="15">
                  <c:v>Lead Teacher</c:v>
                </c:pt>
                <c:pt idx="16">
                  <c:v>Modern Apprentice</c:v>
                </c:pt>
                <c:pt idx="17">
                  <c:v>Music Instructor</c:v>
                </c:pt>
                <c:pt idx="18">
                  <c:v>National Minimum Wage</c:v>
                </c:pt>
                <c:pt idx="19">
                  <c:v>Principal Teacher</c:v>
                </c:pt>
                <c:pt idx="20">
                  <c:v>Probationary Teacher</c:v>
                </c:pt>
                <c:pt idx="21">
                  <c:v>Psychologist</c:v>
                </c:pt>
                <c:pt idx="22">
                  <c:v>Quality Improvement</c:v>
                </c:pt>
              </c:strCache>
              <c:extLst/>
            </c:strRef>
          </c:cat>
          <c:val>
            <c:numRef>
              <c:f>'[Equality Duty - Position Information 2021-2023.xlsx]Year Comparision 21-23'!$C$203:$C$226</c:f>
              <c:numCache>
                <c:formatCode>General</c:formatCode>
                <c:ptCount val="23"/>
                <c:pt idx="0">
                  <c:v>27</c:v>
                </c:pt>
                <c:pt idx="1">
                  <c:v>2</c:v>
                </c:pt>
                <c:pt idx="2">
                  <c:v>1098</c:v>
                </c:pt>
                <c:pt idx="3">
                  <c:v>112</c:v>
                </c:pt>
                <c:pt idx="4">
                  <c:v>42</c:v>
                </c:pt>
                <c:pt idx="5">
                  <c:v>0</c:v>
                </c:pt>
                <c:pt idx="6">
                  <c:v>14</c:v>
                </c:pt>
                <c:pt idx="7">
                  <c:v>590</c:v>
                </c:pt>
                <c:pt idx="8">
                  <c:v>109</c:v>
                </c:pt>
                <c:pt idx="9">
                  <c:v>397</c:v>
                </c:pt>
                <c:pt idx="10">
                  <c:v>100</c:v>
                </c:pt>
                <c:pt idx="11">
                  <c:v>32</c:v>
                </c:pt>
                <c:pt idx="12">
                  <c:v>33</c:v>
                </c:pt>
                <c:pt idx="13">
                  <c:v>7</c:v>
                </c:pt>
                <c:pt idx="14">
                  <c:v>3</c:v>
                </c:pt>
                <c:pt idx="15">
                  <c:v>6</c:v>
                </c:pt>
                <c:pt idx="16">
                  <c:v>0</c:v>
                </c:pt>
                <c:pt idx="17">
                  <c:v>19</c:v>
                </c:pt>
                <c:pt idx="18">
                  <c:v>24</c:v>
                </c:pt>
                <c:pt idx="19">
                  <c:v>166</c:v>
                </c:pt>
                <c:pt idx="20">
                  <c:v>48</c:v>
                </c:pt>
                <c:pt idx="21">
                  <c:v>8</c:v>
                </c:pt>
                <c:pt idx="22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F76-46DC-A4B8-785D2C55EDFA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21-23'!$A$203:$A$226</c:f>
              <c:strCache>
                <c:ptCount val="23"/>
                <c:pt idx="0">
                  <c:v>Chartered Teacher</c:v>
                </c:pt>
                <c:pt idx="1">
                  <c:v>Chief Officer</c:v>
                </c:pt>
                <c:pt idx="2">
                  <c:v>Common Scale Teacher</c:v>
                </c:pt>
                <c:pt idx="3">
                  <c:v>Depute and Head Teacher</c:v>
                </c:pt>
                <c:pt idx="4">
                  <c:v>Grade 1</c:v>
                </c:pt>
                <c:pt idx="5">
                  <c:v>Grade 2</c:v>
                </c:pt>
                <c:pt idx="6">
                  <c:v>Grade 3</c:v>
                </c:pt>
                <c:pt idx="7">
                  <c:v>Grade 4</c:v>
                </c:pt>
                <c:pt idx="8">
                  <c:v>Grade 5</c:v>
                </c:pt>
                <c:pt idx="9">
                  <c:v>Grade 6</c:v>
                </c:pt>
                <c:pt idx="10">
                  <c:v>Grade 7</c:v>
                </c:pt>
                <c:pt idx="11">
                  <c:v>Grade 8</c:v>
                </c:pt>
                <c:pt idx="12">
                  <c:v>Grade 9</c:v>
                </c:pt>
                <c:pt idx="13">
                  <c:v>Grade 10</c:v>
                </c:pt>
                <c:pt idx="14">
                  <c:v>Grade 11</c:v>
                </c:pt>
                <c:pt idx="15">
                  <c:v>Lead Teacher</c:v>
                </c:pt>
                <c:pt idx="16">
                  <c:v>Modern Apprentice</c:v>
                </c:pt>
                <c:pt idx="17">
                  <c:v>Music Instructor</c:v>
                </c:pt>
                <c:pt idx="18">
                  <c:v>National Minimum Wage</c:v>
                </c:pt>
                <c:pt idx="19">
                  <c:v>Principal Teacher</c:v>
                </c:pt>
                <c:pt idx="20">
                  <c:v>Probationary Teacher</c:v>
                </c:pt>
                <c:pt idx="21">
                  <c:v>Psychologist</c:v>
                </c:pt>
                <c:pt idx="22">
                  <c:v>Quality Improvement</c:v>
                </c:pt>
              </c:strCache>
              <c:extLst/>
            </c:strRef>
          </c:cat>
          <c:val>
            <c:numRef>
              <c:f>'[Equality Duty - Position Information 2021-2023.xlsx]Year Comparision 21-23'!$D$203:$D$226</c:f>
              <c:numCache>
                <c:formatCode>General</c:formatCode>
                <c:ptCount val="23"/>
                <c:pt idx="0">
                  <c:v>24</c:v>
                </c:pt>
                <c:pt idx="1">
                  <c:v>2</c:v>
                </c:pt>
                <c:pt idx="2">
                  <c:v>1077</c:v>
                </c:pt>
                <c:pt idx="3">
                  <c:v>111</c:v>
                </c:pt>
                <c:pt idx="4">
                  <c:v>44</c:v>
                </c:pt>
                <c:pt idx="5">
                  <c:v>1</c:v>
                </c:pt>
                <c:pt idx="6">
                  <c:v>13</c:v>
                </c:pt>
                <c:pt idx="7">
                  <c:v>550</c:v>
                </c:pt>
                <c:pt idx="8">
                  <c:v>120</c:v>
                </c:pt>
                <c:pt idx="9">
                  <c:v>383</c:v>
                </c:pt>
                <c:pt idx="10">
                  <c:v>77</c:v>
                </c:pt>
                <c:pt idx="11">
                  <c:v>22</c:v>
                </c:pt>
                <c:pt idx="12">
                  <c:v>33</c:v>
                </c:pt>
                <c:pt idx="13">
                  <c:v>5</c:v>
                </c:pt>
                <c:pt idx="14">
                  <c:v>3</c:v>
                </c:pt>
                <c:pt idx="15">
                  <c:v>6</c:v>
                </c:pt>
                <c:pt idx="16">
                  <c:v>29</c:v>
                </c:pt>
                <c:pt idx="17">
                  <c:v>20</c:v>
                </c:pt>
                <c:pt idx="18">
                  <c:v>0</c:v>
                </c:pt>
                <c:pt idx="19">
                  <c:v>179</c:v>
                </c:pt>
                <c:pt idx="20">
                  <c:v>48</c:v>
                </c:pt>
                <c:pt idx="21">
                  <c:v>7</c:v>
                </c:pt>
                <c:pt idx="22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F76-46DC-A4B8-785D2C55E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720696"/>
        <c:axId val="599721416"/>
      </c:barChart>
      <c:catAx>
        <c:axId val="59972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21416"/>
        <c:crosses val="autoZero"/>
        <c:auto val="1"/>
        <c:lblAlgn val="ctr"/>
        <c:lblOffset val="100"/>
        <c:noMultiLvlLbl val="0"/>
      </c:catAx>
      <c:valAx>
        <c:axId val="599721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9720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Finance &amp; Corporate Governance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21-23'!$A$230:$A$244</c:f>
              <c:strCache>
                <c:ptCount val="14"/>
                <c:pt idx="0">
                  <c:v>Chief Officer</c:v>
                </c:pt>
                <c:pt idx="1">
                  <c:v>Grade 1</c:v>
                </c:pt>
                <c:pt idx="2">
                  <c:v>Grade 3</c:v>
                </c:pt>
                <c:pt idx="3">
                  <c:v>Grade 4</c:v>
                </c:pt>
                <c:pt idx="4">
                  <c:v>Grade 5</c:v>
                </c:pt>
                <c:pt idx="5">
                  <c:v>Grade 6</c:v>
                </c:pt>
                <c:pt idx="6">
                  <c:v>Grade 7</c:v>
                </c:pt>
                <c:pt idx="7">
                  <c:v>Grade 8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Grade 12</c:v>
                </c:pt>
                <c:pt idx="12">
                  <c:v>Modern Apprentice</c:v>
                </c:pt>
                <c:pt idx="13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21-23'!$B$230:$B$244</c:f>
              <c:numCache>
                <c:formatCode>General</c:formatCode>
                <c:ptCount val="14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16</c:v>
                </c:pt>
                <c:pt idx="4">
                  <c:v>11</c:v>
                </c:pt>
                <c:pt idx="5">
                  <c:v>28</c:v>
                </c:pt>
                <c:pt idx="6">
                  <c:v>32</c:v>
                </c:pt>
                <c:pt idx="7">
                  <c:v>40</c:v>
                </c:pt>
                <c:pt idx="8">
                  <c:v>37</c:v>
                </c:pt>
                <c:pt idx="9">
                  <c:v>18</c:v>
                </c:pt>
                <c:pt idx="10">
                  <c:v>4</c:v>
                </c:pt>
                <c:pt idx="11">
                  <c:v>5</c:v>
                </c:pt>
                <c:pt idx="12">
                  <c:v>0</c:v>
                </c:pt>
                <c:pt idx="13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10-484A-83AE-F71D56B378DE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21-23'!$A$230:$A$244</c:f>
              <c:strCache>
                <c:ptCount val="14"/>
                <c:pt idx="0">
                  <c:v>Chief Officer</c:v>
                </c:pt>
                <c:pt idx="1">
                  <c:v>Grade 1</c:v>
                </c:pt>
                <c:pt idx="2">
                  <c:v>Grade 3</c:v>
                </c:pt>
                <c:pt idx="3">
                  <c:v>Grade 4</c:v>
                </c:pt>
                <c:pt idx="4">
                  <c:v>Grade 5</c:v>
                </c:pt>
                <c:pt idx="5">
                  <c:v>Grade 6</c:v>
                </c:pt>
                <c:pt idx="6">
                  <c:v>Grade 7</c:v>
                </c:pt>
                <c:pt idx="7">
                  <c:v>Grade 8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Grade 12</c:v>
                </c:pt>
                <c:pt idx="12">
                  <c:v>Modern Apprentice</c:v>
                </c:pt>
                <c:pt idx="13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21-23'!$C$230:$C$244</c:f>
              <c:numCache>
                <c:formatCode>General</c:formatCode>
                <c:ptCount val="14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16</c:v>
                </c:pt>
                <c:pt idx="4">
                  <c:v>13</c:v>
                </c:pt>
                <c:pt idx="5">
                  <c:v>18</c:v>
                </c:pt>
                <c:pt idx="6">
                  <c:v>29</c:v>
                </c:pt>
                <c:pt idx="7">
                  <c:v>39</c:v>
                </c:pt>
                <c:pt idx="8">
                  <c:v>34</c:v>
                </c:pt>
                <c:pt idx="9">
                  <c:v>20</c:v>
                </c:pt>
                <c:pt idx="10">
                  <c:v>3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10-484A-83AE-F71D56B378DE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21-23'!$A$230:$A$244</c:f>
              <c:strCache>
                <c:ptCount val="14"/>
                <c:pt idx="0">
                  <c:v>Chief Officer</c:v>
                </c:pt>
                <c:pt idx="1">
                  <c:v>Grade 1</c:v>
                </c:pt>
                <c:pt idx="2">
                  <c:v>Grade 3</c:v>
                </c:pt>
                <c:pt idx="3">
                  <c:v>Grade 4</c:v>
                </c:pt>
                <c:pt idx="4">
                  <c:v>Grade 5</c:v>
                </c:pt>
                <c:pt idx="5">
                  <c:v>Grade 6</c:v>
                </c:pt>
                <c:pt idx="6">
                  <c:v>Grade 7</c:v>
                </c:pt>
                <c:pt idx="7">
                  <c:v>Grade 8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Grade 12</c:v>
                </c:pt>
                <c:pt idx="12">
                  <c:v>Modern Apprentice</c:v>
                </c:pt>
                <c:pt idx="13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21-23'!$D$230:$D$244</c:f>
              <c:numCache>
                <c:formatCode>General</c:formatCode>
                <c:ptCount val="14"/>
                <c:pt idx="0">
                  <c:v>6</c:v>
                </c:pt>
                <c:pt idx="1">
                  <c:v>6</c:v>
                </c:pt>
                <c:pt idx="2">
                  <c:v>0</c:v>
                </c:pt>
                <c:pt idx="3">
                  <c:v>19</c:v>
                </c:pt>
                <c:pt idx="4">
                  <c:v>15</c:v>
                </c:pt>
                <c:pt idx="5">
                  <c:v>23</c:v>
                </c:pt>
                <c:pt idx="6">
                  <c:v>27</c:v>
                </c:pt>
                <c:pt idx="7">
                  <c:v>39</c:v>
                </c:pt>
                <c:pt idx="8">
                  <c:v>35</c:v>
                </c:pt>
                <c:pt idx="9">
                  <c:v>20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10-484A-83AE-F71D56B37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17696"/>
        <c:axId val="1086394912"/>
      </c:barChart>
      <c:catAx>
        <c:axId val="4937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394912"/>
        <c:crosses val="autoZero"/>
        <c:auto val="1"/>
        <c:lblAlgn val="ctr"/>
        <c:lblOffset val="100"/>
        <c:noMultiLvlLbl val="0"/>
      </c:catAx>
      <c:valAx>
        <c:axId val="1086394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3717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People, Performance</a:t>
            </a:r>
            <a:r>
              <a:rPr lang="en-GB" b="1" baseline="0" dirty="0">
                <a:solidFill>
                  <a:sysClr val="windowText" lastClr="000000"/>
                </a:solidFill>
              </a:rPr>
              <a:t> &amp; Change</a:t>
            </a:r>
            <a:endParaRPr lang="en-GB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21-23'!$A$281:$A$293</c:f>
              <c:strCache>
                <c:ptCount val="12"/>
                <c:pt idx="0">
                  <c:v>Chief Officer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  <c:pt idx="8">
                  <c:v>Grade 10</c:v>
                </c:pt>
                <c:pt idx="9">
                  <c:v>Grade 11</c:v>
                </c:pt>
                <c:pt idx="10">
                  <c:v>Grade 12</c:v>
                </c:pt>
                <c:pt idx="11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21-23'!$B$281:$B$293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21</c:v>
                </c:pt>
                <c:pt idx="4">
                  <c:v>10</c:v>
                </c:pt>
                <c:pt idx="5">
                  <c:v>17</c:v>
                </c:pt>
                <c:pt idx="6">
                  <c:v>22</c:v>
                </c:pt>
                <c:pt idx="7">
                  <c:v>15</c:v>
                </c:pt>
                <c:pt idx="8">
                  <c:v>14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8B2-4D34-B50B-8E81FE65F324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21-23'!$A$281:$A$293</c:f>
              <c:strCache>
                <c:ptCount val="12"/>
                <c:pt idx="0">
                  <c:v>Chief Officer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  <c:pt idx="8">
                  <c:v>Grade 10</c:v>
                </c:pt>
                <c:pt idx="9">
                  <c:v>Grade 11</c:v>
                </c:pt>
                <c:pt idx="10">
                  <c:v>Grade 12</c:v>
                </c:pt>
                <c:pt idx="11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21-23'!$C$281:$C$293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15</c:v>
                </c:pt>
                <c:pt idx="4">
                  <c:v>12</c:v>
                </c:pt>
                <c:pt idx="5">
                  <c:v>12</c:v>
                </c:pt>
                <c:pt idx="6">
                  <c:v>24</c:v>
                </c:pt>
                <c:pt idx="7">
                  <c:v>15</c:v>
                </c:pt>
                <c:pt idx="8">
                  <c:v>12</c:v>
                </c:pt>
                <c:pt idx="9">
                  <c:v>3</c:v>
                </c:pt>
                <c:pt idx="10">
                  <c:v>4</c:v>
                </c:pt>
                <c:pt idx="11">
                  <c:v>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8B2-4D34-B50B-8E81FE65F324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21-23'!$A$281:$A$293</c:f>
              <c:strCache>
                <c:ptCount val="12"/>
                <c:pt idx="0">
                  <c:v>Chief Officer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  <c:pt idx="8">
                  <c:v>Grade 10</c:v>
                </c:pt>
                <c:pt idx="9">
                  <c:v>Grade 11</c:v>
                </c:pt>
                <c:pt idx="10">
                  <c:v>Grade 12</c:v>
                </c:pt>
                <c:pt idx="11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21-23'!$D$281:$D$293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7</c:v>
                </c:pt>
                <c:pt idx="3">
                  <c:v>16</c:v>
                </c:pt>
                <c:pt idx="4">
                  <c:v>13</c:v>
                </c:pt>
                <c:pt idx="5">
                  <c:v>19</c:v>
                </c:pt>
                <c:pt idx="6">
                  <c:v>26</c:v>
                </c:pt>
                <c:pt idx="7">
                  <c:v>18</c:v>
                </c:pt>
                <c:pt idx="8">
                  <c:v>11</c:v>
                </c:pt>
                <c:pt idx="9">
                  <c:v>5</c:v>
                </c:pt>
                <c:pt idx="10">
                  <c:v>4</c:v>
                </c:pt>
                <c:pt idx="1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8B2-4D34-B50B-8E81FE65F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355680"/>
        <c:axId val="620365760"/>
      </c:barChart>
      <c:catAx>
        <c:axId val="62035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365760"/>
        <c:crosses val="autoZero"/>
        <c:auto val="1"/>
        <c:lblAlgn val="ctr"/>
        <c:lblOffset val="100"/>
        <c:noMultiLvlLbl val="0"/>
      </c:catAx>
      <c:valAx>
        <c:axId val="62036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0355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Number of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2021-2023.xlsx]Year Comparision 21-23'!$A$5</c:f>
              <c:strCache>
                <c:ptCount val="1"/>
                <c:pt idx="0">
                  <c:v>Number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'[Equality Duty - Position Information 2021-2023.xlsx]Year Comparision 21-23'!$B$5:$D$5</c:f>
              <c:numCache>
                <c:formatCode>General</c:formatCode>
                <c:ptCount val="3"/>
                <c:pt idx="0">
                  <c:v>5916</c:v>
                </c:pt>
                <c:pt idx="1">
                  <c:v>5961</c:v>
                </c:pt>
                <c:pt idx="2">
                  <c:v>5881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B-4848-BBA0-FA5AA20DB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411184"/>
        <c:axId val="1274410464"/>
      </c:barChart>
      <c:catAx>
        <c:axId val="12744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410464"/>
        <c:crosses val="autoZero"/>
        <c:auto val="1"/>
        <c:lblAlgn val="ctr"/>
        <c:lblOffset val="100"/>
        <c:noMultiLvlLbl val="0"/>
      </c:catAx>
      <c:valAx>
        <c:axId val="1274410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4411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Infrastructure</a:t>
            </a:r>
            <a:r>
              <a:rPr lang="en-GB" b="1" baseline="0" dirty="0">
                <a:solidFill>
                  <a:sysClr val="windowText" lastClr="000000"/>
                </a:solidFill>
              </a:rPr>
              <a:t> &amp; Environment</a:t>
            </a:r>
            <a:endParaRPr lang="en-GB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21-23'!$A$263:$A$278</c:f>
              <c:strCache>
                <c:ptCount val="15"/>
                <c:pt idx="0">
                  <c:v>Chief Officer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Grade 7</c:v>
                </c:pt>
                <c:pt idx="8">
                  <c:v>Grade 8</c:v>
                </c:pt>
                <c:pt idx="9">
                  <c:v>Grade 9</c:v>
                </c:pt>
                <c:pt idx="10">
                  <c:v>Grade 10</c:v>
                </c:pt>
                <c:pt idx="11">
                  <c:v>Grade 11</c:v>
                </c:pt>
                <c:pt idx="12">
                  <c:v>Grade 12</c:v>
                </c:pt>
                <c:pt idx="13">
                  <c:v>Modern Apprentice</c:v>
                </c:pt>
                <c:pt idx="14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21-23'!$B$263:$B$278</c:f>
              <c:numCache>
                <c:formatCode>General</c:formatCode>
                <c:ptCount val="15"/>
                <c:pt idx="0">
                  <c:v>3</c:v>
                </c:pt>
                <c:pt idx="1">
                  <c:v>298</c:v>
                </c:pt>
                <c:pt idx="2">
                  <c:v>241</c:v>
                </c:pt>
                <c:pt idx="3">
                  <c:v>128</c:v>
                </c:pt>
                <c:pt idx="4">
                  <c:v>141</c:v>
                </c:pt>
                <c:pt idx="5">
                  <c:v>60</c:v>
                </c:pt>
                <c:pt idx="6">
                  <c:v>101</c:v>
                </c:pt>
                <c:pt idx="7">
                  <c:v>66</c:v>
                </c:pt>
                <c:pt idx="8">
                  <c:v>66</c:v>
                </c:pt>
                <c:pt idx="9">
                  <c:v>40</c:v>
                </c:pt>
                <c:pt idx="10">
                  <c:v>31</c:v>
                </c:pt>
                <c:pt idx="11">
                  <c:v>13</c:v>
                </c:pt>
                <c:pt idx="12">
                  <c:v>6</c:v>
                </c:pt>
                <c:pt idx="13">
                  <c:v>0</c:v>
                </c:pt>
                <c:pt idx="14">
                  <c:v>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8CC-49ED-B6C4-B0A249F33FD5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21-23'!$A$263:$A$278</c:f>
              <c:strCache>
                <c:ptCount val="15"/>
                <c:pt idx="0">
                  <c:v>Chief Officer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Grade 7</c:v>
                </c:pt>
                <c:pt idx="8">
                  <c:v>Grade 8</c:v>
                </c:pt>
                <c:pt idx="9">
                  <c:v>Grade 9</c:v>
                </c:pt>
                <c:pt idx="10">
                  <c:v>Grade 10</c:v>
                </c:pt>
                <c:pt idx="11">
                  <c:v>Grade 11</c:v>
                </c:pt>
                <c:pt idx="12">
                  <c:v>Grade 12</c:v>
                </c:pt>
                <c:pt idx="13">
                  <c:v>Modern Apprentice</c:v>
                </c:pt>
                <c:pt idx="14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21-23'!$C$263:$C$278</c:f>
              <c:numCache>
                <c:formatCode>General</c:formatCode>
                <c:ptCount val="15"/>
                <c:pt idx="0">
                  <c:v>3</c:v>
                </c:pt>
                <c:pt idx="1">
                  <c:v>284</c:v>
                </c:pt>
                <c:pt idx="2">
                  <c:v>245</c:v>
                </c:pt>
                <c:pt idx="3">
                  <c:v>126</c:v>
                </c:pt>
                <c:pt idx="4">
                  <c:v>142</c:v>
                </c:pt>
                <c:pt idx="5">
                  <c:v>58</c:v>
                </c:pt>
                <c:pt idx="6">
                  <c:v>107</c:v>
                </c:pt>
                <c:pt idx="7">
                  <c:v>66</c:v>
                </c:pt>
                <c:pt idx="8">
                  <c:v>66</c:v>
                </c:pt>
                <c:pt idx="9">
                  <c:v>38</c:v>
                </c:pt>
                <c:pt idx="10">
                  <c:v>32</c:v>
                </c:pt>
                <c:pt idx="11">
                  <c:v>12</c:v>
                </c:pt>
                <c:pt idx="12">
                  <c:v>6</c:v>
                </c:pt>
                <c:pt idx="13">
                  <c:v>0</c:v>
                </c:pt>
                <c:pt idx="14">
                  <c:v>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8CC-49ED-B6C4-B0A249F33FD5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21-23'!$A$263:$A$278</c:f>
              <c:strCache>
                <c:ptCount val="15"/>
                <c:pt idx="0">
                  <c:v>Chief Officer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Grade 7</c:v>
                </c:pt>
                <c:pt idx="8">
                  <c:v>Grade 8</c:v>
                </c:pt>
                <c:pt idx="9">
                  <c:v>Grade 9</c:v>
                </c:pt>
                <c:pt idx="10">
                  <c:v>Grade 10</c:v>
                </c:pt>
                <c:pt idx="11">
                  <c:v>Grade 11</c:v>
                </c:pt>
                <c:pt idx="12">
                  <c:v>Grade 12</c:v>
                </c:pt>
                <c:pt idx="13">
                  <c:v>Modern Apprentice</c:v>
                </c:pt>
                <c:pt idx="14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21-23'!$D$263:$D$278</c:f>
              <c:numCache>
                <c:formatCode>General</c:formatCode>
                <c:ptCount val="15"/>
                <c:pt idx="0">
                  <c:v>4</c:v>
                </c:pt>
                <c:pt idx="1">
                  <c:v>270</c:v>
                </c:pt>
                <c:pt idx="2">
                  <c:v>238</c:v>
                </c:pt>
                <c:pt idx="3">
                  <c:v>135</c:v>
                </c:pt>
                <c:pt idx="4">
                  <c:v>146</c:v>
                </c:pt>
                <c:pt idx="5">
                  <c:v>57</c:v>
                </c:pt>
                <c:pt idx="6">
                  <c:v>105</c:v>
                </c:pt>
                <c:pt idx="7">
                  <c:v>63</c:v>
                </c:pt>
                <c:pt idx="8">
                  <c:v>68</c:v>
                </c:pt>
                <c:pt idx="9">
                  <c:v>37</c:v>
                </c:pt>
                <c:pt idx="10">
                  <c:v>31</c:v>
                </c:pt>
                <c:pt idx="11">
                  <c:v>12</c:v>
                </c:pt>
                <c:pt idx="12">
                  <c:v>5</c:v>
                </c:pt>
                <c:pt idx="13">
                  <c:v>12</c:v>
                </c:pt>
                <c:pt idx="14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8CC-49ED-B6C4-B0A249F33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587696"/>
        <c:axId val="574075272"/>
      </c:barChart>
      <c:catAx>
        <c:axId val="48858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75272"/>
        <c:crosses val="autoZero"/>
        <c:auto val="1"/>
        <c:lblAlgn val="ctr"/>
        <c:lblOffset val="100"/>
        <c:noMultiLvlLbl val="0"/>
      </c:catAx>
      <c:valAx>
        <c:axId val="574075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8587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Resilient Communities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21-23'!$A$297:$A$310</c:f>
              <c:strCache>
                <c:ptCount val="13"/>
                <c:pt idx="0">
                  <c:v>Chief Officer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  <c:pt idx="8">
                  <c:v>Grade 10</c:v>
                </c:pt>
                <c:pt idx="9">
                  <c:v>Grade 11</c:v>
                </c:pt>
                <c:pt idx="10">
                  <c:v>Grade 12</c:v>
                </c:pt>
                <c:pt idx="11">
                  <c:v>Modern Apprentice</c:v>
                </c:pt>
                <c:pt idx="12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21-23'!$B$297:$B$310</c:f>
              <c:numCache>
                <c:formatCode>General</c:formatCode>
                <c:ptCount val="13"/>
                <c:pt idx="0">
                  <c:v>1</c:v>
                </c:pt>
                <c:pt idx="1">
                  <c:v>0</c:v>
                </c:pt>
                <c:pt idx="2">
                  <c:v>140</c:v>
                </c:pt>
                <c:pt idx="3">
                  <c:v>105</c:v>
                </c:pt>
                <c:pt idx="4">
                  <c:v>81</c:v>
                </c:pt>
                <c:pt idx="5">
                  <c:v>16</c:v>
                </c:pt>
                <c:pt idx="6">
                  <c:v>37</c:v>
                </c:pt>
                <c:pt idx="7">
                  <c:v>4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71-4018-A519-15DE7E79C617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21-23'!$A$297:$A$310</c:f>
              <c:strCache>
                <c:ptCount val="13"/>
                <c:pt idx="0">
                  <c:v>Chief Officer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  <c:pt idx="8">
                  <c:v>Grade 10</c:v>
                </c:pt>
                <c:pt idx="9">
                  <c:v>Grade 11</c:v>
                </c:pt>
                <c:pt idx="10">
                  <c:v>Grade 12</c:v>
                </c:pt>
                <c:pt idx="11">
                  <c:v>Modern Apprentice</c:v>
                </c:pt>
                <c:pt idx="12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21-23'!$C$297:$C$310</c:f>
              <c:numCache>
                <c:formatCode>General</c:formatCode>
                <c:ptCount val="13"/>
                <c:pt idx="0">
                  <c:v>2</c:v>
                </c:pt>
                <c:pt idx="1">
                  <c:v>0</c:v>
                </c:pt>
                <c:pt idx="2">
                  <c:v>156</c:v>
                </c:pt>
                <c:pt idx="3">
                  <c:v>109</c:v>
                </c:pt>
                <c:pt idx="4">
                  <c:v>83</c:v>
                </c:pt>
                <c:pt idx="5">
                  <c:v>23</c:v>
                </c:pt>
                <c:pt idx="6">
                  <c:v>34</c:v>
                </c:pt>
                <c:pt idx="7">
                  <c:v>5</c:v>
                </c:pt>
                <c:pt idx="8">
                  <c:v>10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71-4018-A519-15DE7E79C617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21-23'!$A$297:$A$310</c:f>
              <c:strCache>
                <c:ptCount val="13"/>
                <c:pt idx="0">
                  <c:v>Chief Officer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  <c:pt idx="8">
                  <c:v>Grade 10</c:v>
                </c:pt>
                <c:pt idx="9">
                  <c:v>Grade 11</c:v>
                </c:pt>
                <c:pt idx="10">
                  <c:v>Grade 12</c:v>
                </c:pt>
                <c:pt idx="11">
                  <c:v>Modern Apprentice</c:v>
                </c:pt>
                <c:pt idx="12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21-23'!$D$297:$D$310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159</c:v>
                </c:pt>
                <c:pt idx="3">
                  <c:v>101</c:v>
                </c:pt>
                <c:pt idx="4">
                  <c:v>81</c:v>
                </c:pt>
                <c:pt idx="5">
                  <c:v>37</c:v>
                </c:pt>
                <c:pt idx="6">
                  <c:v>41</c:v>
                </c:pt>
                <c:pt idx="7">
                  <c:v>5</c:v>
                </c:pt>
                <c:pt idx="8">
                  <c:v>9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71-4018-A519-15DE7E79C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528416"/>
        <c:axId val="556529496"/>
      </c:barChart>
      <c:catAx>
        <c:axId val="5565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529496"/>
        <c:crosses val="autoZero"/>
        <c:auto val="1"/>
        <c:lblAlgn val="ctr"/>
        <c:lblOffset val="100"/>
        <c:noMultiLvlLbl val="0"/>
      </c:catAx>
      <c:valAx>
        <c:axId val="556529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6528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Strategic Commissioning &amp; Partnerships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21-23'!$A$343:$A$357</c:f>
              <c:strCache>
                <c:ptCount val="14"/>
                <c:pt idx="0">
                  <c:v>Chief Officer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Grade 7</c:v>
                </c:pt>
                <c:pt idx="8">
                  <c:v>Grade 8</c:v>
                </c:pt>
                <c:pt idx="9">
                  <c:v>Grade 9</c:v>
                </c:pt>
                <c:pt idx="10">
                  <c:v>Grade 10</c:v>
                </c:pt>
                <c:pt idx="11">
                  <c:v>Grade 11</c:v>
                </c:pt>
                <c:pt idx="12">
                  <c:v>Grade 12</c:v>
                </c:pt>
                <c:pt idx="13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21-23'!$B$343:$B$357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C79-45F2-8B76-0128AF185D56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21-23'!$A$343:$A$357</c:f>
              <c:strCache>
                <c:ptCount val="14"/>
                <c:pt idx="0">
                  <c:v>Chief Officer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Grade 7</c:v>
                </c:pt>
                <c:pt idx="8">
                  <c:v>Grade 8</c:v>
                </c:pt>
                <c:pt idx="9">
                  <c:v>Grade 9</c:v>
                </c:pt>
                <c:pt idx="10">
                  <c:v>Grade 10</c:v>
                </c:pt>
                <c:pt idx="11">
                  <c:v>Grade 11</c:v>
                </c:pt>
                <c:pt idx="12">
                  <c:v>Grade 12</c:v>
                </c:pt>
                <c:pt idx="13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21-23'!$C$343:$C$357</c:f>
              <c:numCache>
                <c:formatCode>General</c:formatCode>
                <c:ptCount val="14"/>
                <c:pt idx="0">
                  <c:v>3</c:v>
                </c:pt>
                <c:pt idx="1">
                  <c:v>53</c:v>
                </c:pt>
                <c:pt idx="2">
                  <c:v>0</c:v>
                </c:pt>
                <c:pt idx="3">
                  <c:v>10</c:v>
                </c:pt>
                <c:pt idx="4">
                  <c:v>588</c:v>
                </c:pt>
                <c:pt idx="5">
                  <c:v>19</c:v>
                </c:pt>
                <c:pt idx="6">
                  <c:v>14</c:v>
                </c:pt>
                <c:pt idx="7">
                  <c:v>62</c:v>
                </c:pt>
                <c:pt idx="8">
                  <c:v>13</c:v>
                </c:pt>
                <c:pt idx="9">
                  <c:v>17</c:v>
                </c:pt>
                <c:pt idx="10">
                  <c:v>9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C79-45F2-8B76-0128AF185D56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21-23'!$A$343:$A$357</c:f>
              <c:strCache>
                <c:ptCount val="14"/>
                <c:pt idx="0">
                  <c:v>Chief Officer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Grade 7</c:v>
                </c:pt>
                <c:pt idx="8">
                  <c:v>Grade 8</c:v>
                </c:pt>
                <c:pt idx="9">
                  <c:v>Grade 9</c:v>
                </c:pt>
                <c:pt idx="10">
                  <c:v>Grade 10</c:v>
                </c:pt>
                <c:pt idx="11">
                  <c:v>Grade 11</c:v>
                </c:pt>
                <c:pt idx="12">
                  <c:v>Grade 12</c:v>
                </c:pt>
                <c:pt idx="13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21-23'!$D$343:$D$357</c:f>
              <c:numCache>
                <c:formatCode>General</c:formatCode>
                <c:ptCount val="14"/>
                <c:pt idx="0">
                  <c:v>3</c:v>
                </c:pt>
                <c:pt idx="1">
                  <c:v>57</c:v>
                </c:pt>
                <c:pt idx="2">
                  <c:v>6</c:v>
                </c:pt>
                <c:pt idx="3">
                  <c:v>8</c:v>
                </c:pt>
                <c:pt idx="4">
                  <c:v>570</c:v>
                </c:pt>
                <c:pt idx="5">
                  <c:v>15</c:v>
                </c:pt>
                <c:pt idx="6">
                  <c:v>10</c:v>
                </c:pt>
                <c:pt idx="7">
                  <c:v>55</c:v>
                </c:pt>
                <c:pt idx="8">
                  <c:v>10</c:v>
                </c:pt>
                <c:pt idx="9">
                  <c:v>16</c:v>
                </c:pt>
                <c:pt idx="10">
                  <c:v>9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C79-45F2-8B76-0128AF185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445288"/>
        <c:axId val="1242452848"/>
      </c:barChart>
      <c:catAx>
        <c:axId val="124244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452848"/>
        <c:crosses val="autoZero"/>
        <c:auto val="1"/>
        <c:lblAlgn val="ctr"/>
        <c:lblOffset val="100"/>
        <c:noMultiLvlLbl val="0"/>
      </c:catAx>
      <c:valAx>
        <c:axId val="1242452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42445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Health &amp; Social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21-23'!$A$248:$A$261</c:f>
              <c:strCache>
                <c:ptCount val="12"/>
                <c:pt idx="0">
                  <c:v>Chief Officer</c:v>
                </c:pt>
                <c:pt idx="1">
                  <c:v>Grade 1</c:v>
                </c:pt>
                <c:pt idx="2">
                  <c:v>Grade 3</c:v>
                </c:pt>
                <c:pt idx="3">
                  <c:v>Grade 4</c:v>
                </c:pt>
                <c:pt idx="4">
                  <c:v>Grade 5</c:v>
                </c:pt>
                <c:pt idx="5">
                  <c:v>Grade 6</c:v>
                </c:pt>
                <c:pt idx="6">
                  <c:v>Grade 7</c:v>
                </c:pt>
                <c:pt idx="7">
                  <c:v>Grade 8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Grade 12</c:v>
                </c:pt>
              </c:strCache>
              <c:extLst/>
            </c:strRef>
          </c:cat>
          <c:val>
            <c:numRef>
              <c:f>'[Equality Duty - Position Information 2021-2023.xlsx]Year Comparision 21-23'!$B$248:$B$261</c:f>
              <c:numCache>
                <c:formatCode>General</c:formatCode>
                <c:ptCount val="12"/>
                <c:pt idx="0">
                  <c:v>4</c:v>
                </c:pt>
                <c:pt idx="1">
                  <c:v>39</c:v>
                </c:pt>
                <c:pt idx="2">
                  <c:v>8</c:v>
                </c:pt>
                <c:pt idx="3">
                  <c:v>634</c:v>
                </c:pt>
                <c:pt idx="4">
                  <c:v>39</c:v>
                </c:pt>
                <c:pt idx="5">
                  <c:v>10</c:v>
                </c:pt>
                <c:pt idx="6">
                  <c:v>71</c:v>
                </c:pt>
                <c:pt idx="7">
                  <c:v>47</c:v>
                </c:pt>
                <c:pt idx="8">
                  <c:v>86</c:v>
                </c:pt>
                <c:pt idx="9">
                  <c:v>20</c:v>
                </c:pt>
                <c:pt idx="10">
                  <c:v>2</c:v>
                </c:pt>
                <c:pt idx="11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3F9-476A-AB29-2B99A8E327BD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21-23'!$A$248:$A$261</c:f>
              <c:strCache>
                <c:ptCount val="12"/>
                <c:pt idx="0">
                  <c:v>Chief Officer</c:v>
                </c:pt>
                <c:pt idx="1">
                  <c:v>Grade 1</c:v>
                </c:pt>
                <c:pt idx="2">
                  <c:v>Grade 3</c:v>
                </c:pt>
                <c:pt idx="3">
                  <c:v>Grade 4</c:v>
                </c:pt>
                <c:pt idx="4">
                  <c:v>Grade 5</c:v>
                </c:pt>
                <c:pt idx="5">
                  <c:v>Grade 6</c:v>
                </c:pt>
                <c:pt idx="6">
                  <c:v>Grade 7</c:v>
                </c:pt>
                <c:pt idx="7">
                  <c:v>Grade 8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Grade 12</c:v>
                </c:pt>
              </c:strCache>
              <c:extLst/>
            </c:strRef>
          </c:cat>
          <c:val>
            <c:numRef>
              <c:f>'[Equality Duty - Position Information 2021-2023.xlsx]Year Comparision 21-23'!$C$248:$C$261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3F9-476A-AB29-2B99A8E327BD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21-23'!$A$248:$A$261</c:f>
              <c:strCache>
                <c:ptCount val="12"/>
                <c:pt idx="0">
                  <c:v>Chief Officer</c:v>
                </c:pt>
                <c:pt idx="1">
                  <c:v>Grade 1</c:v>
                </c:pt>
                <c:pt idx="2">
                  <c:v>Grade 3</c:v>
                </c:pt>
                <c:pt idx="3">
                  <c:v>Grade 4</c:v>
                </c:pt>
                <c:pt idx="4">
                  <c:v>Grade 5</c:v>
                </c:pt>
                <c:pt idx="5">
                  <c:v>Grade 6</c:v>
                </c:pt>
                <c:pt idx="6">
                  <c:v>Grade 7</c:v>
                </c:pt>
                <c:pt idx="7">
                  <c:v>Grade 8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Grade 12</c:v>
                </c:pt>
              </c:strCache>
              <c:extLst/>
            </c:strRef>
          </c:cat>
          <c:val>
            <c:numRef>
              <c:f>'[Equality Duty - Position Information 2021-2023.xlsx]Year Comparision 21-23'!$D$248:$D$261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3F9-476A-AB29-2B99A8E32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406856"/>
        <c:axId val="609407216"/>
      </c:barChart>
      <c:catAx>
        <c:axId val="60940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407216"/>
        <c:crosses val="autoZero"/>
        <c:auto val="1"/>
        <c:lblAlgn val="ctr"/>
        <c:lblOffset val="100"/>
        <c:noMultiLvlLbl val="0"/>
      </c:catAx>
      <c:valAx>
        <c:axId val="60940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9406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Social Work &amp; Practice - IJB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21-23'!$A$314:$A$325</c:f>
              <c:strCache>
                <c:ptCount val="11"/>
                <c:pt idx="0">
                  <c:v>Chief Officer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11</c:v>
                </c:pt>
                <c:pt idx="9">
                  <c:v>Grade 12</c:v>
                </c:pt>
                <c:pt idx="10">
                  <c:v>Modern Apprentice</c:v>
                </c:pt>
              </c:strCache>
              <c:extLst/>
            </c:strRef>
          </c:cat>
          <c:val>
            <c:numRef>
              <c:f>'[Equality Duty - Position Information 2021-2023.xlsx]Year Comparision 21-23'!$B$314:$B$325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342-47EA-8056-EDEB1247B341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21-23'!$A$314:$A$325</c:f>
              <c:strCache>
                <c:ptCount val="11"/>
                <c:pt idx="0">
                  <c:v>Chief Officer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11</c:v>
                </c:pt>
                <c:pt idx="9">
                  <c:v>Grade 12</c:v>
                </c:pt>
                <c:pt idx="10">
                  <c:v>Modern Apprentice</c:v>
                </c:pt>
              </c:strCache>
              <c:extLst/>
            </c:strRef>
          </c:cat>
          <c:val>
            <c:numRef>
              <c:f>'[Equality Duty - Position Information 2021-2023.xlsx]Year Comparision 21-23'!$C$314:$C$325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19</c:v>
                </c:pt>
                <c:pt idx="3">
                  <c:v>2</c:v>
                </c:pt>
                <c:pt idx="4">
                  <c:v>21</c:v>
                </c:pt>
                <c:pt idx="5">
                  <c:v>43</c:v>
                </c:pt>
                <c:pt idx="6">
                  <c:v>66</c:v>
                </c:pt>
                <c:pt idx="7">
                  <c:v>13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342-47EA-8056-EDEB1247B341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21-23'!$A$314:$A$325</c:f>
              <c:strCache>
                <c:ptCount val="11"/>
                <c:pt idx="0">
                  <c:v>Chief Officer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11</c:v>
                </c:pt>
                <c:pt idx="9">
                  <c:v>Grade 12</c:v>
                </c:pt>
                <c:pt idx="10">
                  <c:v>Modern Apprentice</c:v>
                </c:pt>
              </c:strCache>
              <c:extLst/>
            </c:strRef>
          </c:cat>
          <c:val>
            <c:numRef>
              <c:f>'[Equality Duty - Position Information 2021-2023.xlsx]Year Comparision 21-23'!$D$314:$D$325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19</c:v>
                </c:pt>
                <c:pt idx="3">
                  <c:v>2</c:v>
                </c:pt>
                <c:pt idx="4">
                  <c:v>20</c:v>
                </c:pt>
                <c:pt idx="5">
                  <c:v>50</c:v>
                </c:pt>
                <c:pt idx="6">
                  <c:v>72</c:v>
                </c:pt>
                <c:pt idx="7">
                  <c:v>17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342-47EA-8056-EDEB1247B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489944"/>
        <c:axId val="566502544"/>
      </c:barChart>
      <c:catAx>
        <c:axId val="5664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502544"/>
        <c:crosses val="autoZero"/>
        <c:auto val="1"/>
        <c:lblAlgn val="ctr"/>
        <c:lblOffset val="100"/>
        <c:noMultiLvlLbl val="0"/>
      </c:catAx>
      <c:valAx>
        <c:axId val="566502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6489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Social Work &amp; Practice - SBC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21-23'!$A$328:$A$339</c:f>
              <c:strCache>
                <c:ptCount val="11"/>
                <c:pt idx="0">
                  <c:v>Chief Officer</c:v>
                </c:pt>
                <c:pt idx="1">
                  <c:v>Grade 2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  <c:pt idx="8">
                  <c:v>Grade 10</c:v>
                </c:pt>
                <c:pt idx="9">
                  <c:v>Grade 12</c:v>
                </c:pt>
                <c:pt idx="10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21-23'!$B$328:$B$339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978-42FC-9E13-DF7C99672A5A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21-23'!$A$328:$A$339</c:f>
              <c:strCache>
                <c:ptCount val="11"/>
                <c:pt idx="0">
                  <c:v>Chief Officer</c:v>
                </c:pt>
                <c:pt idx="1">
                  <c:v>Grade 2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  <c:pt idx="8">
                  <c:v>Grade 10</c:v>
                </c:pt>
                <c:pt idx="9">
                  <c:v>Grade 12</c:v>
                </c:pt>
                <c:pt idx="10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21-23'!$C$328:$C$339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6</c:v>
                </c:pt>
                <c:pt idx="5">
                  <c:v>72</c:v>
                </c:pt>
                <c:pt idx="6">
                  <c:v>31</c:v>
                </c:pt>
                <c:pt idx="7">
                  <c:v>77</c:v>
                </c:pt>
                <c:pt idx="8">
                  <c:v>15</c:v>
                </c:pt>
                <c:pt idx="9">
                  <c:v>6</c:v>
                </c:pt>
                <c:pt idx="10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978-42FC-9E13-DF7C99672A5A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21-23'!$A$328:$A$339</c:f>
              <c:strCache>
                <c:ptCount val="11"/>
                <c:pt idx="0">
                  <c:v>Chief Officer</c:v>
                </c:pt>
                <c:pt idx="1">
                  <c:v>Grade 2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9</c:v>
                </c:pt>
                <c:pt idx="8">
                  <c:v>Grade 10</c:v>
                </c:pt>
                <c:pt idx="9">
                  <c:v>Grade 12</c:v>
                </c:pt>
                <c:pt idx="10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2021-2023.xlsx]Year Comparision 21-23'!$D$328:$D$339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8</c:v>
                </c:pt>
                <c:pt idx="5">
                  <c:v>68</c:v>
                </c:pt>
                <c:pt idx="6">
                  <c:v>29</c:v>
                </c:pt>
                <c:pt idx="7">
                  <c:v>82</c:v>
                </c:pt>
                <c:pt idx="8">
                  <c:v>18</c:v>
                </c:pt>
                <c:pt idx="9">
                  <c:v>5</c:v>
                </c:pt>
                <c:pt idx="1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978-42FC-9E13-DF7C99672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469440"/>
        <c:axId val="620469800"/>
      </c:barChart>
      <c:catAx>
        <c:axId val="6204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469800"/>
        <c:crosses val="autoZero"/>
        <c:auto val="1"/>
        <c:lblAlgn val="ctr"/>
        <c:lblOffset val="100"/>
        <c:noMultiLvlLbl val="0"/>
      </c:catAx>
      <c:valAx>
        <c:axId val="620469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0469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2021-2023.xlsx]Year Comparision 21-23'!$A$9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21-23'!$B$8:$G$8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  <c:extLst/>
            </c:strRef>
          </c:cat>
          <c:val>
            <c:numRef>
              <c:f>'[Equality Duty - Position Information 2021-2023.xlsx]Year Comparision 21-23'!$B$9:$G$9</c:f>
              <c:numCache>
                <c:formatCode>General</c:formatCode>
                <c:ptCount val="3"/>
                <c:pt idx="0">
                  <c:v>4413</c:v>
                </c:pt>
                <c:pt idx="1">
                  <c:v>4476</c:v>
                </c:pt>
                <c:pt idx="2">
                  <c:v>4409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1B8-47DB-9905-1B55E87305B8}"/>
            </c:ext>
          </c:extLst>
        </c:ser>
        <c:ser>
          <c:idx val="1"/>
          <c:order val="1"/>
          <c:tx>
            <c:strRef>
              <c:f>'[Equality Duty - Position Information 2021-2023.xlsx]Year Comparision 21-23'!$A$10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21-23'!$B$8:$G$8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  <c:extLst/>
            </c:strRef>
          </c:cat>
          <c:val>
            <c:numRef>
              <c:f>'[Equality Duty - Position Information 2021-2023.xlsx]Year Comparision 21-23'!$B$10:$G$10</c:f>
              <c:numCache>
                <c:formatCode>General</c:formatCode>
                <c:ptCount val="3"/>
                <c:pt idx="0">
                  <c:v>1503</c:v>
                </c:pt>
                <c:pt idx="1">
                  <c:v>1485</c:v>
                </c:pt>
                <c:pt idx="2">
                  <c:v>1472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1B8-47DB-9905-1B55E8730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7297080"/>
        <c:axId val="1057294560"/>
      </c:barChart>
      <c:catAx>
        <c:axId val="105729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294560"/>
        <c:crosses val="autoZero"/>
        <c:auto val="1"/>
        <c:lblAlgn val="ctr"/>
        <c:lblOffset val="100"/>
        <c:noMultiLvlLbl val="0"/>
      </c:catAx>
      <c:valAx>
        <c:axId val="1057294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7297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21-23'!$A$14:$A$18</c:f>
              <c:strCache>
                <c:ptCount val="4"/>
                <c:pt idx="0">
                  <c:v>16 to 29</c:v>
                </c:pt>
                <c:pt idx="1">
                  <c:v>30 to 44</c:v>
                </c:pt>
                <c:pt idx="2">
                  <c:v>45 to 59</c:v>
                </c:pt>
                <c:pt idx="3">
                  <c:v>60 and above</c:v>
                </c:pt>
              </c:strCache>
              <c:extLst/>
            </c:strRef>
          </c:cat>
          <c:val>
            <c:numRef>
              <c:f>'[Equality Duty - Position Information 2021-2023.xlsx]Year Comparision 21-23'!$B$14:$B$18</c:f>
              <c:numCache>
                <c:formatCode>General</c:formatCode>
                <c:ptCount val="4"/>
                <c:pt idx="0">
                  <c:v>743</c:v>
                </c:pt>
                <c:pt idx="1">
                  <c:v>1641</c:v>
                </c:pt>
                <c:pt idx="2">
                  <c:v>2573</c:v>
                </c:pt>
                <c:pt idx="3">
                  <c:v>959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C7A-4722-9886-C37CD92102F2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21-23'!$A$14:$A$18</c:f>
              <c:strCache>
                <c:ptCount val="4"/>
                <c:pt idx="0">
                  <c:v>16 to 29</c:v>
                </c:pt>
                <c:pt idx="1">
                  <c:v>30 to 44</c:v>
                </c:pt>
                <c:pt idx="2">
                  <c:v>45 to 59</c:v>
                </c:pt>
                <c:pt idx="3">
                  <c:v>60 and above</c:v>
                </c:pt>
              </c:strCache>
              <c:extLst/>
            </c:strRef>
          </c:cat>
          <c:val>
            <c:numRef>
              <c:f>'[Equality Duty - Position Information 2021-2023.xlsx]Year Comparision 21-23'!$D$14:$D$18</c:f>
              <c:numCache>
                <c:formatCode>General</c:formatCode>
                <c:ptCount val="4"/>
                <c:pt idx="0">
                  <c:v>821</c:v>
                </c:pt>
                <c:pt idx="1">
                  <c:v>1681</c:v>
                </c:pt>
                <c:pt idx="2">
                  <c:v>2512</c:v>
                </c:pt>
                <c:pt idx="3">
                  <c:v>947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C7A-4722-9886-C37CD92102F2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21-23'!$A$14:$A$18</c:f>
              <c:strCache>
                <c:ptCount val="4"/>
                <c:pt idx="0">
                  <c:v>16 to 29</c:v>
                </c:pt>
                <c:pt idx="1">
                  <c:v>30 to 44</c:v>
                </c:pt>
                <c:pt idx="2">
                  <c:v>45 to 59</c:v>
                </c:pt>
                <c:pt idx="3">
                  <c:v>60 and above</c:v>
                </c:pt>
              </c:strCache>
              <c:extLst/>
            </c:strRef>
          </c:cat>
          <c:val>
            <c:numRef>
              <c:f>'[Equality Duty - Position Information 2021-2023.xlsx]Year Comparision 21-23'!$F$14:$F$18</c:f>
              <c:numCache>
                <c:formatCode>General</c:formatCode>
                <c:ptCount val="4"/>
                <c:pt idx="0">
                  <c:v>827</c:v>
                </c:pt>
                <c:pt idx="1">
                  <c:v>1721</c:v>
                </c:pt>
                <c:pt idx="2">
                  <c:v>2385</c:v>
                </c:pt>
                <c:pt idx="3">
                  <c:v>948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C7A-4722-9886-C37CD9210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191416"/>
        <c:axId val="8221888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21-23'!$A$14:$A$18</c15:sqref>
                        </c15:formulaRef>
                      </c:ext>
                    </c:extLst>
                    <c:strCache>
                      <c:ptCount val="4"/>
                      <c:pt idx="0">
                        <c:v>16 to 29</c:v>
                      </c:pt>
                      <c:pt idx="1">
                        <c:v>30 to 44</c:v>
                      </c:pt>
                      <c:pt idx="2">
                        <c:v>45 to 59</c:v>
                      </c:pt>
                      <c:pt idx="3">
                        <c:v>60 and above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21-23'!$C$14:$C$18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0.12559161595672752</c:v>
                      </c:pt>
                      <c:pt idx="1">
                        <c:v>0.27738336713995942</c:v>
                      </c:pt>
                      <c:pt idx="2">
                        <c:v>0.43492224475997293</c:v>
                      </c:pt>
                      <c:pt idx="3">
                        <c:v>0.1621027721433401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C7A-4722-9886-C37CD92102F2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21-23'!$A$14:$A$18</c15:sqref>
                        </c15:formulaRef>
                      </c:ext>
                    </c:extLst>
                    <c:strCache>
                      <c:ptCount val="4"/>
                      <c:pt idx="0">
                        <c:v>16 to 29</c:v>
                      </c:pt>
                      <c:pt idx="1">
                        <c:v>30 to 44</c:v>
                      </c:pt>
                      <c:pt idx="2">
                        <c:v>45 to 59</c:v>
                      </c:pt>
                      <c:pt idx="3">
                        <c:v>60 and above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21-23'!$E$14:$E$18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0.13772856903204161</c:v>
                      </c:pt>
                      <c:pt idx="1">
                        <c:v>0.28199966448582453</c:v>
                      </c:pt>
                      <c:pt idx="2">
                        <c:v>0.42140580439523567</c:v>
                      </c:pt>
                      <c:pt idx="3">
                        <c:v>0.15886596208689818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C7A-4722-9886-C37CD92102F2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21-23'!$A$14:$A$18</c15:sqref>
                        </c15:formulaRef>
                      </c:ext>
                    </c:extLst>
                    <c:strCache>
                      <c:ptCount val="4"/>
                      <c:pt idx="0">
                        <c:v>16 to 29</c:v>
                      </c:pt>
                      <c:pt idx="1">
                        <c:v>30 to 44</c:v>
                      </c:pt>
                      <c:pt idx="2">
                        <c:v>45 to 59</c:v>
                      </c:pt>
                      <c:pt idx="3">
                        <c:v>60 and above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21-23'!$G$14:$G$18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0.14062234313892194</c:v>
                      </c:pt>
                      <c:pt idx="1">
                        <c:v>0.29263730658051351</c:v>
                      </c:pt>
                      <c:pt idx="2">
                        <c:v>0.40554327495323922</c:v>
                      </c:pt>
                      <c:pt idx="3">
                        <c:v>0.16119707532732527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C7A-4722-9886-C37CD92102F2}"/>
                  </c:ext>
                </c:extLst>
              </c15:ser>
            </c15:filteredBarSeries>
          </c:ext>
        </c:extLst>
      </c:barChart>
      <c:catAx>
        <c:axId val="82219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188896"/>
        <c:crosses val="autoZero"/>
        <c:auto val="1"/>
        <c:lblAlgn val="ctr"/>
        <c:lblOffset val="100"/>
        <c:noMultiLvlLbl val="0"/>
      </c:catAx>
      <c:valAx>
        <c:axId val="822188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2191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u="none" dirty="0">
                <a:solidFill>
                  <a:sysClr val="windowText" lastClr="000000"/>
                </a:solidFill>
              </a:rPr>
              <a:t>Employees by Diversity - Ethnicity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75301400633608"/>
          <c:y val="0.18055427251732103"/>
          <c:w val="0.85427840928386722"/>
          <c:h val="0.54267243730792314"/>
        </c:manualLayout>
      </c:layout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21-23'!$A$22:$A$48</c:f>
              <c:strCache>
                <c:ptCount val="3"/>
                <c:pt idx="0">
                  <c:v>Black Minority Ethnic Total</c:v>
                </c:pt>
                <c:pt idx="1">
                  <c:v>White Total</c:v>
                </c:pt>
                <c:pt idx="2">
                  <c:v>Not Disclosed Total</c:v>
                </c:pt>
              </c:strCache>
              <c:extLst/>
            </c:strRef>
          </c:cat>
          <c:val>
            <c:numRef>
              <c:f>'[Equality Duty - Position Information 2021-2023.xlsx]Year Comparision 21-23'!$B$22:$B$48</c:f>
              <c:numCache>
                <c:formatCode>General</c:formatCode>
                <c:ptCount val="3"/>
                <c:pt idx="0">
                  <c:v>35</c:v>
                </c:pt>
                <c:pt idx="1">
                  <c:v>4326</c:v>
                </c:pt>
                <c:pt idx="2">
                  <c:v>1555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B33-4DEC-A2E2-80C3D5636181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21-23'!$A$22:$A$48</c:f>
              <c:strCache>
                <c:ptCount val="3"/>
                <c:pt idx="0">
                  <c:v>Black Minority Ethnic Total</c:v>
                </c:pt>
                <c:pt idx="1">
                  <c:v>White Total</c:v>
                </c:pt>
                <c:pt idx="2">
                  <c:v>Not Disclosed Total</c:v>
                </c:pt>
              </c:strCache>
              <c:extLst/>
            </c:strRef>
          </c:cat>
          <c:val>
            <c:numRef>
              <c:f>'[Equality Duty - Position Information 2021-2023.xlsx]Year Comparision 21-23'!$D$22:$D$48</c:f>
              <c:numCache>
                <c:formatCode>General</c:formatCode>
                <c:ptCount val="3"/>
                <c:pt idx="0">
                  <c:v>37</c:v>
                </c:pt>
                <c:pt idx="1">
                  <c:v>4249</c:v>
                </c:pt>
                <c:pt idx="2">
                  <c:v>1675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B33-4DEC-A2E2-80C3D5636181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21-23'!$A$22:$A$48</c:f>
              <c:strCache>
                <c:ptCount val="3"/>
                <c:pt idx="0">
                  <c:v>Black Minority Ethnic Total</c:v>
                </c:pt>
                <c:pt idx="1">
                  <c:v>White Total</c:v>
                </c:pt>
                <c:pt idx="2">
                  <c:v>Not Disclosed Total</c:v>
                </c:pt>
              </c:strCache>
              <c:extLst/>
            </c:strRef>
          </c:cat>
          <c:val>
            <c:numRef>
              <c:f>'[Equality Duty - Position Information 2021-2023.xlsx]Year Comparision 21-23'!$F$22:$F$48</c:f>
              <c:numCache>
                <c:formatCode>General</c:formatCode>
                <c:ptCount val="3"/>
                <c:pt idx="0">
                  <c:v>40</c:v>
                </c:pt>
                <c:pt idx="1">
                  <c:v>4086</c:v>
                </c:pt>
                <c:pt idx="2">
                  <c:v>1755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B33-4DEC-A2E2-80C3D5636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0252664"/>
        <c:axId val="10086463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21-23'!$A$22:$A$48</c15:sqref>
                        </c15:formulaRef>
                      </c:ext>
                    </c:extLst>
                    <c:strCache>
                      <c:ptCount val="3"/>
                      <c:pt idx="0">
                        <c:v>Black Minority Ethnic Total</c:v>
                      </c:pt>
                      <c:pt idx="1">
                        <c:v>White Total</c:v>
                      </c:pt>
                      <c:pt idx="2">
                        <c:v>Not Disclosed 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21-23'!$C$22:$C$48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5.9161595672751859E-3</c:v>
                      </c:pt>
                      <c:pt idx="1">
                        <c:v>0.73123732251521301</c:v>
                      </c:pt>
                      <c:pt idx="2">
                        <c:v>0.26284651791751185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B33-4DEC-A2E2-80C3D5636181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21-23'!$A$22:$A$48</c15:sqref>
                        </c15:formulaRef>
                      </c:ext>
                    </c:extLst>
                    <c:strCache>
                      <c:ptCount val="3"/>
                      <c:pt idx="0">
                        <c:v>Black Minority Ethnic Total</c:v>
                      </c:pt>
                      <c:pt idx="1">
                        <c:v>White Total</c:v>
                      </c:pt>
                      <c:pt idx="2">
                        <c:v>Not Disclosed 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21-23'!$E$22:$E$48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6.2070122462674045E-3</c:v>
                      </c:pt>
                      <c:pt idx="1">
                        <c:v>0.71279986579432986</c:v>
                      </c:pt>
                      <c:pt idx="2">
                        <c:v>0.28099312195940279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B33-4DEC-A2E2-80C3D5636181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21-23'!$A$22:$A$48</c15:sqref>
                        </c15:formulaRef>
                      </c:ext>
                    </c:extLst>
                    <c:strCache>
                      <c:ptCount val="3"/>
                      <c:pt idx="0">
                        <c:v>Black Minority Ethnic Total</c:v>
                      </c:pt>
                      <c:pt idx="1">
                        <c:v>White Total</c:v>
                      </c:pt>
                      <c:pt idx="2">
                        <c:v>Not Disclosed 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21-23'!$G$22:$G$48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6.8015643598027548E-3</c:v>
                      </c:pt>
                      <c:pt idx="1">
                        <c:v>0.69477979935385137</c:v>
                      </c:pt>
                      <c:pt idx="2">
                        <c:v>0.29841863628634585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B33-4DEC-A2E2-80C3D5636181}"/>
                  </c:ext>
                </c:extLst>
              </c15:ser>
            </c15:filteredBarSeries>
          </c:ext>
        </c:extLst>
      </c:barChart>
      <c:catAx>
        <c:axId val="106025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646312"/>
        <c:crosses val="autoZero"/>
        <c:auto val="1"/>
        <c:lblAlgn val="ctr"/>
        <c:lblOffset val="100"/>
        <c:noMultiLvlLbl val="0"/>
      </c:catAx>
      <c:valAx>
        <c:axId val="1008646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252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Ethnicity Black Minority Ethnic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21-23'!$A$22:$A$35</c:f>
              <c:strCache>
                <c:ptCount val="13"/>
                <c:pt idx="0">
                  <c:v>African - African, African Scottish or African British</c:v>
                </c:pt>
                <c:pt idx="1">
                  <c:v>African - Other African</c:v>
                </c:pt>
                <c:pt idx="2">
                  <c:v>Any mixed or multiple</c:v>
                </c:pt>
                <c:pt idx="3">
                  <c:v>Asian - Bangladeshi, Bangladeshi Scottish Or Bangladeshi British</c:v>
                </c:pt>
                <c:pt idx="4">
                  <c:v>Asian - Chinese, Chinese Scottish Or Chinese British</c:v>
                </c:pt>
                <c:pt idx="5">
                  <c:v>Asian - Indian, Indian Scottish Or Indian British</c:v>
                </c:pt>
                <c:pt idx="6">
                  <c:v>Asian - Other</c:v>
                </c:pt>
                <c:pt idx="7">
                  <c:v>Asian - Pakistani, Pakistani Scottish Or Pakistani British</c:v>
                </c:pt>
                <c:pt idx="8">
                  <c:v>Black - (inc Scottish/British)</c:v>
                </c:pt>
                <c:pt idx="9">
                  <c:v>Caribbean or Black - Caribbean, Caribbean Scottish or Caribbean British</c:v>
                </c:pt>
                <c:pt idx="10">
                  <c:v>Caribbean or Black - Other Caribbean or Black</c:v>
                </c:pt>
                <c:pt idx="11">
                  <c:v>Other Ethnic Group - Arab, Arab Scottish or Arab British</c:v>
                </c:pt>
                <c:pt idx="12">
                  <c:v>Other Ethnic Group - Other</c:v>
                </c:pt>
              </c:strCache>
              <c:extLst/>
            </c:strRef>
          </c:cat>
          <c:val>
            <c:numRef>
              <c:f>'[Equality Duty - Position Information 2021-2023.xlsx]Year Comparision 21-23'!$B$22:$B$35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3FB-4B92-81A9-CFFC487D27A8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21-23'!$A$22:$A$35</c:f>
              <c:strCache>
                <c:ptCount val="13"/>
                <c:pt idx="0">
                  <c:v>African - African, African Scottish or African British</c:v>
                </c:pt>
                <c:pt idx="1">
                  <c:v>African - Other African</c:v>
                </c:pt>
                <c:pt idx="2">
                  <c:v>Any mixed or multiple</c:v>
                </c:pt>
                <c:pt idx="3">
                  <c:v>Asian - Bangladeshi, Bangladeshi Scottish Or Bangladeshi British</c:v>
                </c:pt>
                <c:pt idx="4">
                  <c:v>Asian - Chinese, Chinese Scottish Or Chinese British</c:v>
                </c:pt>
                <c:pt idx="5">
                  <c:v>Asian - Indian, Indian Scottish Or Indian British</c:v>
                </c:pt>
                <c:pt idx="6">
                  <c:v>Asian - Other</c:v>
                </c:pt>
                <c:pt idx="7">
                  <c:v>Asian - Pakistani, Pakistani Scottish Or Pakistani British</c:v>
                </c:pt>
                <c:pt idx="8">
                  <c:v>Black - (inc Scottish/British)</c:v>
                </c:pt>
                <c:pt idx="9">
                  <c:v>Caribbean or Black - Caribbean, Caribbean Scottish or Caribbean British</c:v>
                </c:pt>
                <c:pt idx="10">
                  <c:v>Caribbean or Black - Other Caribbean or Black</c:v>
                </c:pt>
                <c:pt idx="11">
                  <c:v>Other Ethnic Group - Arab, Arab Scottish or Arab British</c:v>
                </c:pt>
                <c:pt idx="12">
                  <c:v>Other Ethnic Group - Other</c:v>
                </c:pt>
              </c:strCache>
              <c:extLst/>
            </c:strRef>
          </c:cat>
          <c:val>
            <c:numRef>
              <c:f>'[Equality Duty - Position Information 2021-2023.xlsx]Year Comparision 21-23'!$D$22:$D$35</c:f>
              <c:numCache>
                <c:formatCode>General</c:formatCode>
                <c:ptCount val="13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3FB-4B92-81A9-CFFC487D27A8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21-23'!$A$22:$A$35</c:f>
              <c:strCache>
                <c:ptCount val="13"/>
                <c:pt idx="0">
                  <c:v>African - African, African Scottish or African British</c:v>
                </c:pt>
                <c:pt idx="1">
                  <c:v>African - Other African</c:v>
                </c:pt>
                <c:pt idx="2">
                  <c:v>Any mixed or multiple</c:v>
                </c:pt>
                <c:pt idx="3">
                  <c:v>Asian - Bangladeshi, Bangladeshi Scottish Or Bangladeshi British</c:v>
                </c:pt>
                <c:pt idx="4">
                  <c:v>Asian - Chinese, Chinese Scottish Or Chinese British</c:v>
                </c:pt>
                <c:pt idx="5">
                  <c:v>Asian - Indian, Indian Scottish Or Indian British</c:v>
                </c:pt>
                <c:pt idx="6">
                  <c:v>Asian - Other</c:v>
                </c:pt>
                <c:pt idx="7">
                  <c:v>Asian - Pakistani, Pakistani Scottish Or Pakistani British</c:v>
                </c:pt>
                <c:pt idx="8">
                  <c:v>Black - (inc Scottish/British)</c:v>
                </c:pt>
                <c:pt idx="9">
                  <c:v>Caribbean or Black - Caribbean, Caribbean Scottish or Caribbean British</c:v>
                </c:pt>
                <c:pt idx="10">
                  <c:v>Caribbean or Black - Other Caribbean or Black</c:v>
                </c:pt>
                <c:pt idx="11">
                  <c:v>Other Ethnic Group - Arab, Arab Scottish or Arab British</c:v>
                </c:pt>
                <c:pt idx="12">
                  <c:v>Other Ethnic Group - Other</c:v>
                </c:pt>
              </c:strCache>
              <c:extLst/>
            </c:strRef>
          </c:cat>
          <c:val>
            <c:numRef>
              <c:f>'[Equality Duty - Position Information 2021-2023.xlsx]Year Comparision 21-23'!$F$22:$F$35</c:f>
              <c:numCache>
                <c:formatCode>General</c:formatCode>
                <c:ptCount val="13"/>
                <c:pt idx="0">
                  <c:v>6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3FB-4B92-81A9-CFFC487D2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662496"/>
        <c:axId val="11376599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21-23'!$A$22:$A$35</c15:sqref>
                        </c15:formulaRef>
                      </c:ext>
                    </c:extLst>
                    <c:strCache>
                      <c:ptCount val="13"/>
                      <c:pt idx="0">
                        <c:v>African - African, African Scottish or African British</c:v>
                      </c:pt>
                      <c:pt idx="1">
                        <c:v>African - Other African</c:v>
                      </c:pt>
                      <c:pt idx="2">
                        <c:v>Any mixed or multiple</c:v>
                      </c:pt>
                      <c:pt idx="3">
                        <c:v>Asian - Bangladeshi, Bangladeshi Scottish Or Bangladeshi British</c:v>
                      </c:pt>
                      <c:pt idx="4">
                        <c:v>Asian - Chinese, Chinese Scottish Or Chinese British</c:v>
                      </c:pt>
                      <c:pt idx="5">
                        <c:v>Asian - Indian, Indian Scottish Or Indian British</c:v>
                      </c:pt>
                      <c:pt idx="6">
                        <c:v>Asian - Other</c:v>
                      </c:pt>
                      <c:pt idx="7">
                        <c:v>Asian - Pakistani, Pakistani Scottish Or Pakistani British</c:v>
                      </c:pt>
                      <c:pt idx="8">
                        <c:v>Black - (inc Scottish/British)</c:v>
                      </c:pt>
                      <c:pt idx="9">
                        <c:v>Caribbean or Black - Caribbean, Caribbean Scottish or Caribbean British</c:v>
                      </c:pt>
                      <c:pt idx="10">
                        <c:v>Caribbean or Black - Other Caribbean or Black</c:v>
                      </c:pt>
                      <c:pt idx="11">
                        <c:v>Other Ethnic Group - Arab, Arab Scottish or Arab British</c:v>
                      </c:pt>
                      <c:pt idx="12">
                        <c:v>Other Ethnic Group -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21-23'!$C$22:$C$35</c15:sqref>
                        </c15:formulaRef>
                      </c:ext>
                    </c:extLst>
                    <c:numCache>
                      <c:formatCode>0.00%</c:formatCode>
                      <c:ptCount val="13"/>
                      <c:pt idx="0">
                        <c:v>5.0709939148073022E-4</c:v>
                      </c:pt>
                      <c:pt idx="1">
                        <c:v>3.3806626098715348E-4</c:v>
                      </c:pt>
                      <c:pt idx="2">
                        <c:v>8.4516565246788369E-4</c:v>
                      </c:pt>
                      <c:pt idx="3">
                        <c:v>1.6903313049357674E-4</c:v>
                      </c:pt>
                      <c:pt idx="4">
                        <c:v>8.4516565246788369E-4</c:v>
                      </c:pt>
                      <c:pt idx="5">
                        <c:v>1.6903313049357674E-4</c:v>
                      </c:pt>
                      <c:pt idx="6">
                        <c:v>1.5212981744421906E-3</c:v>
                      </c:pt>
                      <c:pt idx="7">
                        <c:v>1.6903313049357674E-4</c:v>
                      </c:pt>
                      <c:pt idx="8">
                        <c:v>1.6903313049357674E-4</c:v>
                      </c:pt>
                      <c:pt idx="9">
                        <c:v>1.6903313049357674E-4</c:v>
                      </c:pt>
                      <c:pt idx="10">
                        <c:v>3.3806626098715348E-4</c:v>
                      </c:pt>
                      <c:pt idx="11">
                        <c:v>0</c:v>
                      </c:pt>
                      <c:pt idx="12">
                        <c:v>6.7613252197430695E-4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3FB-4B92-81A9-CFFC487D27A8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21-23'!$A$22:$A$35</c15:sqref>
                        </c15:formulaRef>
                      </c:ext>
                    </c:extLst>
                    <c:strCache>
                      <c:ptCount val="13"/>
                      <c:pt idx="0">
                        <c:v>African - African, African Scottish or African British</c:v>
                      </c:pt>
                      <c:pt idx="1">
                        <c:v>African - Other African</c:v>
                      </c:pt>
                      <c:pt idx="2">
                        <c:v>Any mixed or multiple</c:v>
                      </c:pt>
                      <c:pt idx="3">
                        <c:v>Asian - Bangladeshi, Bangladeshi Scottish Or Bangladeshi British</c:v>
                      </c:pt>
                      <c:pt idx="4">
                        <c:v>Asian - Chinese, Chinese Scottish Or Chinese British</c:v>
                      </c:pt>
                      <c:pt idx="5">
                        <c:v>Asian - Indian, Indian Scottish Or Indian British</c:v>
                      </c:pt>
                      <c:pt idx="6">
                        <c:v>Asian - Other</c:v>
                      </c:pt>
                      <c:pt idx="7">
                        <c:v>Asian - Pakistani, Pakistani Scottish Or Pakistani British</c:v>
                      </c:pt>
                      <c:pt idx="8">
                        <c:v>Black - (inc Scottish/British)</c:v>
                      </c:pt>
                      <c:pt idx="9">
                        <c:v>Caribbean or Black - Caribbean, Caribbean Scottish or Caribbean British</c:v>
                      </c:pt>
                      <c:pt idx="10">
                        <c:v>Caribbean or Black - Other Caribbean or Black</c:v>
                      </c:pt>
                      <c:pt idx="11">
                        <c:v>Other Ethnic Group - Arab, Arab Scottish or Arab British</c:v>
                      </c:pt>
                      <c:pt idx="12">
                        <c:v>Other Ethnic Group -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21-23'!$E$22:$E$35</c15:sqref>
                        </c15:formulaRef>
                      </c:ext>
                    </c:extLst>
                    <c:numCache>
                      <c:formatCode>0.00%</c:formatCode>
                      <c:ptCount val="13"/>
                      <c:pt idx="0">
                        <c:v>1.0065425264217413E-3</c:v>
                      </c:pt>
                      <c:pt idx="1">
                        <c:v>3.3551417547391375E-4</c:v>
                      </c:pt>
                      <c:pt idx="2">
                        <c:v>1.1742996141586982E-3</c:v>
                      </c:pt>
                      <c:pt idx="3">
                        <c:v>1.6775708773695687E-4</c:v>
                      </c:pt>
                      <c:pt idx="4">
                        <c:v>8.3878543868478445E-4</c:v>
                      </c:pt>
                      <c:pt idx="5">
                        <c:v>0</c:v>
                      </c:pt>
                      <c:pt idx="6">
                        <c:v>1.0065425264217413E-3</c:v>
                      </c:pt>
                      <c:pt idx="7">
                        <c:v>1.6775708773695687E-4</c:v>
                      </c:pt>
                      <c:pt idx="8">
                        <c:v>1.6775708773695687E-4</c:v>
                      </c:pt>
                      <c:pt idx="9">
                        <c:v>1.6775708773695687E-4</c:v>
                      </c:pt>
                      <c:pt idx="10">
                        <c:v>3.3551417547391375E-4</c:v>
                      </c:pt>
                      <c:pt idx="11">
                        <c:v>1.6775708773695687E-4</c:v>
                      </c:pt>
                      <c:pt idx="12">
                        <c:v>6.7102835094782749E-4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3FB-4B92-81A9-CFFC487D27A8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21-23'!$A$22:$A$35</c15:sqref>
                        </c15:formulaRef>
                      </c:ext>
                    </c:extLst>
                    <c:strCache>
                      <c:ptCount val="13"/>
                      <c:pt idx="0">
                        <c:v>African - African, African Scottish or African British</c:v>
                      </c:pt>
                      <c:pt idx="1">
                        <c:v>African - Other African</c:v>
                      </c:pt>
                      <c:pt idx="2">
                        <c:v>Any mixed or multiple</c:v>
                      </c:pt>
                      <c:pt idx="3">
                        <c:v>Asian - Bangladeshi, Bangladeshi Scottish Or Bangladeshi British</c:v>
                      </c:pt>
                      <c:pt idx="4">
                        <c:v>Asian - Chinese, Chinese Scottish Or Chinese British</c:v>
                      </c:pt>
                      <c:pt idx="5">
                        <c:v>Asian - Indian, Indian Scottish Or Indian British</c:v>
                      </c:pt>
                      <c:pt idx="6">
                        <c:v>Asian - Other</c:v>
                      </c:pt>
                      <c:pt idx="7">
                        <c:v>Asian - Pakistani, Pakistani Scottish Or Pakistani British</c:v>
                      </c:pt>
                      <c:pt idx="8">
                        <c:v>Black - (inc Scottish/British)</c:v>
                      </c:pt>
                      <c:pt idx="9">
                        <c:v>Caribbean or Black - Caribbean, Caribbean Scottish or Caribbean British</c:v>
                      </c:pt>
                      <c:pt idx="10">
                        <c:v>Caribbean or Black - Other Caribbean or Black</c:v>
                      </c:pt>
                      <c:pt idx="11">
                        <c:v>Other Ethnic Group - Arab, Arab Scottish or Arab British</c:v>
                      </c:pt>
                      <c:pt idx="12">
                        <c:v>Other Ethnic Group -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21-23'!$G$22:$G$35</c15:sqref>
                        </c15:formulaRef>
                      </c:ext>
                    </c:extLst>
                    <c:numCache>
                      <c:formatCode>0.00%</c:formatCode>
                      <c:ptCount val="13"/>
                      <c:pt idx="0">
                        <c:v>1.0202346539704133E-3</c:v>
                      </c:pt>
                      <c:pt idx="1">
                        <c:v>1.7003910899506886E-4</c:v>
                      </c:pt>
                      <c:pt idx="2">
                        <c:v>1.3603128719605509E-3</c:v>
                      </c:pt>
                      <c:pt idx="3">
                        <c:v>1.7003910899506886E-4</c:v>
                      </c:pt>
                      <c:pt idx="4">
                        <c:v>1.0202346539704133E-3</c:v>
                      </c:pt>
                      <c:pt idx="5">
                        <c:v>3.4007821799013772E-4</c:v>
                      </c:pt>
                      <c:pt idx="6">
                        <c:v>1.0202346539704133E-3</c:v>
                      </c:pt>
                      <c:pt idx="7">
                        <c:v>5.1011732698520663E-4</c:v>
                      </c:pt>
                      <c:pt idx="8">
                        <c:v>1.7003910899506886E-4</c:v>
                      </c:pt>
                      <c:pt idx="9">
                        <c:v>0</c:v>
                      </c:pt>
                      <c:pt idx="10">
                        <c:v>3.4007821799013772E-4</c:v>
                      </c:pt>
                      <c:pt idx="11">
                        <c:v>0</c:v>
                      </c:pt>
                      <c:pt idx="12">
                        <c:v>6.8015643598027544E-4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3FB-4B92-81A9-CFFC487D27A8}"/>
                  </c:ext>
                </c:extLst>
              </c15:ser>
            </c15:filteredBarSeries>
          </c:ext>
        </c:extLst>
      </c:barChart>
      <c:catAx>
        <c:axId val="11376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659976"/>
        <c:crosses val="autoZero"/>
        <c:auto val="1"/>
        <c:lblAlgn val="ctr"/>
        <c:lblOffset val="100"/>
        <c:noMultiLvlLbl val="0"/>
      </c:catAx>
      <c:valAx>
        <c:axId val="1137659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7662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</a:t>
            </a:r>
            <a:r>
              <a:rPr lang="en-GB" b="1" baseline="0" dirty="0">
                <a:solidFill>
                  <a:sysClr val="windowText" lastClr="000000"/>
                </a:solidFill>
              </a:rPr>
              <a:t> - Ethnicity White Total Breakdown </a:t>
            </a:r>
            <a:endParaRPr lang="en-GB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21-23'!$A$22:$A$43</c:f>
              <c:strCache>
                <c:ptCount val="7"/>
                <c:pt idx="0">
                  <c:v>White - Eastern European (e.g. Polish)</c:v>
                </c:pt>
                <c:pt idx="1">
                  <c:v>White - Irish</c:v>
                </c:pt>
                <c:pt idx="2">
                  <c:v>White - Other British</c:v>
                </c:pt>
                <c:pt idx="3">
                  <c:v>White - Other Ethnic Groups</c:v>
                </c:pt>
                <c:pt idx="4">
                  <c:v>White - Other European</c:v>
                </c:pt>
                <c:pt idx="5">
                  <c:v>White - Polish</c:v>
                </c:pt>
                <c:pt idx="6">
                  <c:v>White - Scottish</c:v>
                </c:pt>
              </c:strCache>
              <c:extLst/>
            </c:strRef>
          </c:cat>
          <c:val>
            <c:numRef>
              <c:f>'[Equality Duty - Position Information 2021-2023.xlsx]Year Comparision 21-23'!$B$22:$B$43</c:f>
              <c:numCache>
                <c:formatCode>General</c:formatCode>
                <c:ptCount val="7"/>
                <c:pt idx="0">
                  <c:v>8</c:v>
                </c:pt>
                <c:pt idx="1">
                  <c:v>34</c:v>
                </c:pt>
                <c:pt idx="2">
                  <c:v>843</c:v>
                </c:pt>
                <c:pt idx="3">
                  <c:v>107</c:v>
                </c:pt>
                <c:pt idx="4">
                  <c:v>17</c:v>
                </c:pt>
                <c:pt idx="5">
                  <c:v>17</c:v>
                </c:pt>
                <c:pt idx="6">
                  <c:v>3300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1ED-4FA8-BBE1-B1EE188961FB}"/>
            </c:ext>
          </c:extLst>
        </c:ser>
        <c:ser>
          <c:idx val="2"/>
          <c:order val="2"/>
          <c:tx>
            <c:v>2022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21-23'!$A$22:$A$43</c:f>
              <c:strCache>
                <c:ptCount val="7"/>
                <c:pt idx="0">
                  <c:v>White - Eastern European (e.g. Polish)</c:v>
                </c:pt>
                <c:pt idx="1">
                  <c:v>White - Irish</c:v>
                </c:pt>
                <c:pt idx="2">
                  <c:v>White - Other British</c:v>
                </c:pt>
                <c:pt idx="3">
                  <c:v>White - Other Ethnic Groups</c:v>
                </c:pt>
                <c:pt idx="4">
                  <c:v>White - Other European</c:v>
                </c:pt>
                <c:pt idx="5">
                  <c:v>White - Polish</c:v>
                </c:pt>
                <c:pt idx="6">
                  <c:v>White - Scottish</c:v>
                </c:pt>
              </c:strCache>
              <c:extLst/>
            </c:strRef>
          </c:cat>
          <c:val>
            <c:numRef>
              <c:f>'[Equality Duty - Position Information 2021-2023.xlsx]Year Comparision 21-23'!$D$22:$D$43</c:f>
              <c:numCache>
                <c:formatCode>General</c:formatCode>
                <c:ptCount val="7"/>
                <c:pt idx="0">
                  <c:v>8</c:v>
                </c:pt>
                <c:pt idx="1">
                  <c:v>30</c:v>
                </c:pt>
                <c:pt idx="2">
                  <c:v>790</c:v>
                </c:pt>
                <c:pt idx="3">
                  <c:v>109</c:v>
                </c:pt>
                <c:pt idx="4">
                  <c:v>19</c:v>
                </c:pt>
                <c:pt idx="5">
                  <c:v>18</c:v>
                </c:pt>
                <c:pt idx="6">
                  <c:v>3275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1ED-4FA8-BBE1-B1EE188961FB}"/>
            </c:ext>
          </c:extLst>
        </c:ser>
        <c:ser>
          <c:idx val="4"/>
          <c:order val="4"/>
          <c:tx>
            <c:v>2023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2021-2023.xlsx]Year Comparision 21-23'!$A$22:$A$43</c:f>
              <c:strCache>
                <c:ptCount val="7"/>
                <c:pt idx="0">
                  <c:v>White - Eastern European (e.g. Polish)</c:v>
                </c:pt>
                <c:pt idx="1">
                  <c:v>White - Irish</c:v>
                </c:pt>
                <c:pt idx="2">
                  <c:v>White - Other British</c:v>
                </c:pt>
                <c:pt idx="3">
                  <c:v>White - Other Ethnic Groups</c:v>
                </c:pt>
                <c:pt idx="4">
                  <c:v>White - Other European</c:v>
                </c:pt>
                <c:pt idx="5">
                  <c:v>White - Polish</c:v>
                </c:pt>
                <c:pt idx="6">
                  <c:v>White - Scottish</c:v>
                </c:pt>
              </c:strCache>
              <c:extLst/>
            </c:strRef>
          </c:cat>
          <c:val>
            <c:numRef>
              <c:f>'[Equality Duty - Position Information 2021-2023.xlsx]Year Comparision 21-23'!$F$22:$F$43</c:f>
              <c:numCache>
                <c:formatCode>General</c:formatCode>
                <c:ptCount val="7"/>
                <c:pt idx="0">
                  <c:v>9</c:v>
                </c:pt>
                <c:pt idx="1">
                  <c:v>30</c:v>
                </c:pt>
                <c:pt idx="2">
                  <c:v>737</c:v>
                </c:pt>
                <c:pt idx="3">
                  <c:v>101</c:v>
                </c:pt>
                <c:pt idx="4">
                  <c:v>22</c:v>
                </c:pt>
                <c:pt idx="5">
                  <c:v>19</c:v>
                </c:pt>
                <c:pt idx="6">
                  <c:v>3168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1ED-4FA8-BBE1-B1EE18896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4890000"/>
        <c:axId val="68489036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'[Equality Duty - Position Information 2021-2023.xlsx]Year Comparision 21-23'!$A$22:$A$43</c15:sqref>
                        </c15:formulaRef>
                      </c:ext>
                    </c:extLst>
                    <c:strCache>
                      <c:ptCount val="7"/>
                      <c:pt idx="0">
                        <c:v>White - Eastern European (e.g. Polish)</c:v>
                      </c:pt>
                      <c:pt idx="1">
                        <c:v>White - Irish</c:v>
                      </c:pt>
                      <c:pt idx="2">
                        <c:v>White - Other British</c:v>
                      </c:pt>
                      <c:pt idx="3">
                        <c:v>White - Other Ethnic Groups</c:v>
                      </c:pt>
                      <c:pt idx="4">
                        <c:v>White - Other European</c:v>
                      </c:pt>
                      <c:pt idx="5">
                        <c:v>White - Polish</c:v>
                      </c:pt>
                      <c:pt idx="6">
                        <c:v>White - Scottish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'[Equality Duty - Position Information 2021-2023.xlsx]Year Comparision 21-23'!$C$22:$C$43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0">
                        <c:v>1.3522650439486139E-3</c:v>
                      </c:pt>
                      <c:pt idx="1">
                        <c:v>5.7471264367816091E-3</c:v>
                      </c:pt>
                      <c:pt idx="2">
                        <c:v>0.14249492900608518</c:v>
                      </c:pt>
                      <c:pt idx="3">
                        <c:v>1.8086544962812711E-2</c:v>
                      </c:pt>
                      <c:pt idx="4">
                        <c:v>2.8735632183908046E-3</c:v>
                      </c:pt>
                      <c:pt idx="5">
                        <c:v>2.8735632183908046E-3</c:v>
                      </c:pt>
                      <c:pt idx="6">
                        <c:v>0.55780933062880322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1ED-4FA8-BBE1-B1EE188961FB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21-23'!$A$22:$A$43</c15:sqref>
                        </c15:formulaRef>
                      </c:ext>
                    </c:extLst>
                    <c:strCache>
                      <c:ptCount val="7"/>
                      <c:pt idx="0">
                        <c:v>White - Eastern European (e.g. Polish)</c:v>
                      </c:pt>
                      <c:pt idx="1">
                        <c:v>White - Irish</c:v>
                      </c:pt>
                      <c:pt idx="2">
                        <c:v>White - Other British</c:v>
                      </c:pt>
                      <c:pt idx="3">
                        <c:v>White - Other Ethnic Groups</c:v>
                      </c:pt>
                      <c:pt idx="4">
                        <c:v>White - Other European</c:v>
                      </c:pt>
                      <c:pt idx="5">
                        <c:v>White - Polish</c:v>
                      </c:pt>
                      <c:pt idx="6">
                        <c:v>White - Scottish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21-23'!$E$22:$E$43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0">
                        <c:v>1.342056701895655E-3</c:v>
                      </c:pt>
                      <c:pt idx="1">
                        <c:v>5.0327126321087065E-3</c:v>
                      </c:pt>
                      <c:pt idx="2">
                        <c:v>0.13252809931219595</c:v>
                      </c:pt>
                      <c:pt idx="3">
                        <c:v>1.8285522563328299E-2</c:v>
                      </c:pt>
                      <c:pt idx="4">
                        <c:v>3.1873846670021811E-3</c:v>
                      </c:pt>
                      <c:pt idx="5">
                        <c:v>3.0196275792652239E-3</c:v>
                      </c:pt>
                      <c:pt idx="6">
                        <c:v>0.54940446233853379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1ED-4FA8-BBE1-B1EE188961FB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21-23'!$A$22:$A$43</c15:sqref>
                        </c15:formulaRef>
                      </c:ext>
                    </c:extLst>
                    <c:strCache>
                      <c:ptCount val="7"/>
                      <c:pt idx="0">
                        <c:v>White - Eastern European (e.g. Polish)</c:v>
                      </c:pt>
                      <c:pt idx="1">
                        <c:v>White - Irish</c:v>
                      </c:pt>
                      <c:pt idx="2">
                        <c:v>White - Other British</c:v>
                      </c:pt>
                      <c:pt idx="3">
                        <c:v>White - Other Ethnic Groups</c:v>
                      </c:pt>
                      <c:pt idx="4">
                        <c:v>White - Other European</c:v>
                      </c:pt>
                      <c:pt idx="5">
                        <c:v>White - Polish</c:v>
                      </c:pt>
                      <c:pt idx="6">
                        <c:v>White - Scottish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'[Equality Duty - Position Information 2021-2023.xlsx]Year Comparision 21-23'!$G$22:$G$43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0">
                        <c:v>1.5303519809556198E-3</c:v>
                      </c:pt>
                      <c:pt idx="1">
                        <c:v>5.1011732698520657E-3</c:v>
                      </c:pt>
                      <c:pt idx="2">
                        <c:v>0.12531882332936575</c:v>
                      </c:pt>
                      <c:pt idx="3">
                        <c:v>1.7173950008501956E-2</c:v>
                      </c:pt>
                      <c:pt idx="4">
                        <c:v>3.7408603978915152E-3</c:v>
                      </c:pt>
                      <c:pt idx="5">
                        <c:v>3.2307430709063085E-3</c:v>
                      </c:pt>
                      <c:pt idx="6">
                        <c:v>0.53868389729637822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1ED-4FA8-BBE1-B1EE188961FB}"/>
                  </c:ext>
                </c:extLst>
              </c15:ser>
            </c15:filteredBarSeries>
          </c:ext>
        </c:extLst>
      </c:barChart>
      <c:catAx>
        <c:axId val="6848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890360"/>
        <c:crosses val="autoZero"/>
        <c:auto val="1"/>
        <c:lblAlgn val="ctr"/>
        <c:lblOffset val="100"/>
        <c:noMultiLvlLbl val="0"/>
      </c:catAx>
      <c:valAx>
        <c:axId val="684890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4890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0.35486</cdr:x>
      <cdr:y>0.3773</cdr:y>
    </cdr:from>
    <cdr:to>
      <cdr:x>0.49242</cdr:x>
      <cdr:y>0.45203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63D08E-54D3-38FD-2B2A-E7DB0A177164}"/>
            </a:ext>
          </a:extLst>
        </cdr:cNvPr>
        <cdr:cNvSpPr txBox="1"/>
      </cdr:nvSpPr>
      <cdr:spPr>
        <a:xfrm xmlns:a="http://schemas.openxmlformats.org/drawingml/2006/main">
          <a:off x="1622419" y="1037405"/>
          <a:ext cx="628945" cy="205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2021</a:t>
          </a:r>
        </a:p>
      </cdr:txBody>
    </cdr:sp>
  </cdr:relSizeAnchor>
  <cdr:relSizeAnchor xmlns:cdr="http://schemas.openxmlformats.org/drawingml/2006/chartDrawing">
    <cdr:from>
      <cdr:x>0.58611</cdr:x>
      <cdr:y>0.16705</cdr:y>
    </cdr:from>
    <cdr:to>
      <cdr:x>0.71521</cdr:x>
      <cdr:y>0.27366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9DD4AAF-F0D6-512A-5D40-BC392E51E354}"/>
            </a:ext>
          </a:extLst>
        </cdr:cNvPr>
        <cdr:cNvSpPr txBox="1"/>
      </cdr:nvSpPr>
      <cdr:spPr>
        <a:xfrm xmlns:a="http://schemas.openxmlformats.org/drawingml/2006/main">
          <a:off x="2679694" y="459312"/>
          <a:ext cx="590243" cy="293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2022</a:t>
          </a:r>
        </a:p>
      </cdr:txBody>
    </cdr:sp>
  </cdr:relSizeAnchor>
  <cdr:relSizeAnchor xmlns:cdr="http://schemas.openxmlformats.org/drawingml/2006/chartDrawing">
    <cdr:from>
      <cdr:x>0.80903</cdr:x>
      <cdr:y>0.56797</cdr:y>
    </cdr:from>
    <cdr:to>
      <cdr:x>0.93799</cdr:x>
      <cdr:y>0.66251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9DD4AAF-F0D6-512A-5D40-BC392E51E354}"/>
            </a:ext>
          </a:extLst>
        </cdr:cNvPr>
        <cdr:cNvSpPr txBox="1"/>
      </cdr:nvSpPr>
      <cdr:spPr>
        <a:xfrm xmlns:a="http://schemas.openxmlformats.org/drawingml/2006/main">
          <a:off x="3698884" y="1561662"/>
          <a:ext cx="589625" cy="259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2023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0.18385</cdr:x>
      <cdr:y>0.15104</cdr:y>
    </cdr:from>
    <cdr:to>
      <cdr:x>0.31429</cdr:x>
      <cdr:y>0.23526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0177DDF-030A-EA44-D478-71318AE92D14}"/>
            </a:ext>
          </a:extLst>
        </cdr:cNvPr>
        <cdr:cNvSpPr txBox="1"/>
      </cdr:nvSpPr>
      <cdr:spPr>
        <a:xfrm xmlns:a="http://schemas.openxmlformats.org/drawingml/2006/main">
          <a:off x="939801" y="427038"/>
          <a:ext cx="6667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900" b="1" dirty="0"/>
            <a:t>74.59%</a:t>
          </a:r>
        </a:p>
      </cdr:txBody>
    </cdr:sp>
  </cdr:relSizeAnchor>
  <cdr:relSizeAnchor xmlns:cdr="http://schemas.openxmlformats.org/drawingml/2006/chartDrawing">
    <cdr:from>
      <cdr:x>0.26373</cdr:x>
      <cdr:y>0.5</cdr:y>
    </cdr:from>
    <cdr:to>
      <cdr:x>0.39417</cdr:x>
      <cdr:y>0.58422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3C706A7-3B3B-F9A5-8B13-0CEC17230BCE}"/>
            </a:ext>
          </a:extLst>
        </cdr:cNvPr>
        <cdr:cNvSpPr txBox="1"/>
      </cdr:nvSpPr>
      <cdr:spPr>
        <a:xfrm xmlns:a="http://schemas.openxmlformats.org/drawingml/2006/main">
          <a:off x="1348097" y="1412081"/>
          <a:ext cx="666776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="1" dirty="0"/>
            <a:t>25.41%</a:t>
          </a:r>
        </a:p>
      </cdr:txBody>
    </cdr:sp>
  </cdr:relSizeAnchor>
  <cdr:relSizeAnchor xmlns:cdr="http://schemas.openxmlformats.org/drawingml/2006/chartDrawing">
    <cdr:from>
      <cdr:x>0.7441</cdr:x>
      <cdr:y>0.14599</cdr:y>
    </cdr:from>
    <cdr:to>
      <cdr:x>0.87453</cdr:x>
      <cdr:y>0.23021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3C706A7-3B3B-F9A5-8B13-0CEC17230BCE}"/>
            </a:ext>
          </a:extLst>
        </cdr:cNvPr>
        <cdr:cNvSpPr txBox="1"/>
      </cdr:nvSpPr>
      <cdr:spPr>
        <a:xfrm xmlns:a="http://schemas.openxmlformats.org/drawingml/2006/main">
          <a:off x="3803650" y="412750"/>
          <a:ext cx="6667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="1" dirty="0"/>
            <a:t>74.97%</a:t>
          </a:r>
        </a:p>
      </cdr:txBody>
    </cdr:sp>
  </cdr:relSizeAnchor>
  <cdr:relSizeAnchor xmlns:cdr="http://schemas.openxmlformats.org/drawingml/2006/chartDrawing">
    <cdr:from>
      <cdr:x>0.82295</cdr:x>
      <cdr:y>0.5</cdr:y>
    </cdr:from>
    <cdr:to>
      <cdr:x>0.95339</cdr:x>
      <cdr:y>0.58422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3C706A7-3B3B-F9A5-8B13-0CEC17230BCE}"/>
            </a:ext>
          </a:extLst>
        </cdr:cNvPr>
        <cdr:cNvSpPr txBox="1"/>
      </cdr:nvSpPr>
      <cdr:spPr>
        <a:xfrm xmlns:a="http://schemas.openxmlformats.org/drawingml/2006/main">
          <a:off x="4206716" y="1412081"/>
          <a:ext cx="666777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="1" dirty="0"/>
            <a:t>25.03%</a:t>
          </a:r>
        </a:p>
      </cdr:txBody>
    </cdr:sp>
  </cdr:relSizeAnchor>
  <cdr:relSizeAnchor xmlns:cdr="http://schemas.openxmlformats.org/drawingml/2006/chartDrawing">
    <cdr:from>
      <cdr:x>0.54823</cdr:x>
      <cdr:y>0.5</cdr:y>
    </cdr:from>
    <cdr:to>
      <cdr:x>0.67867</cdr:x>
      <cdr:y>0.58422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3811FDE-ADD5-5C0B-D817-EBCF6B78384C}"/>
            </a:ext>
          </a:extLst>
        </cdr:cNvPr>
        <cdr:cNvSpPr txBox="1"/>
      </cdr:nvSpPr>
      <cdr:spPr>
        <a:xfrm xmlns:a="http://schemas.openxmlformats.org/drawingml/2006/main">
          <a:off x="2802395" y="1412081"/>
          <a:ext cx="666776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="1" dirty="0"/>
            <a:t>24.91%</a:t>
          </a:r>
        </a:p>
      </cdr:txBody>
    </cdr:sp>
  </cdr:relSizeAnchor>
  <cdr:relSizeAnchor xmlns:cdr="http://schemas.openxmlformats.org/drawingml/2006/chartDrawing">
    <cdr:from>
      <cdr:x>0.4604</cdr:x>
      <cdr:y>0.14099</cdr:y>
    </cdr:from>
    <cdr:to>
      <cdr:x>0.59084</cdr:x>
      <cdr:y>0.22521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F2CC711-820B-3D02-B2F5-C02C586C2DF3}"/>
            </a:ext>
          </a:extLst>
        </cdr:cNvPr>
        <cdr:cNvSpPr txBox="1"/>
      </cdr:nvSpPr>
      <cdr:spPr>
        <a:xfrm xmlns:a="http://schemas.openxmlformats.org/drawingml/2006/main">
          <a:off x="2353465" y="398166"/>
          <a:ext cx="666776" cy="23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="1" dirty="0"/>
            <a:t>75.09%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26D3-FE87-46DB-8A60-6ABE94A46BCD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E5F7-9E06-450A-91BE-A100D17D81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7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9B865-F0BC-F584-F80F-348F4A859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72F27-416D-B3F6-D271-56C39492F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A82005-3A47-0445-3704-7C69CF5C6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6244-828B-1BDA-9AF1-73ADE7FC89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475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BE9C4-EC4E-3529-BF32-6A6AC0E81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005B0-82A3-3D04-9855-2DA839EDC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5E493-9D73-5360-6579-6F5C95241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DF439-E1B1-A2E8-EC98-8DA0C9B1F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50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2314F-B824-2EC4-8A4D-58C38626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6F145-BE5D-94C3-0BFD-14370D0F0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124B4B-5E4D-800E-0625-81607178D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6F9C5-799F-A830-9CED-1DD0B96E4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42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B8E4A-4A45-20CE-0210-B904746F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8C349-D685-F5B4-9192-CE711AFC8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409D8-B3BD-57B6-B832-71A71BD9B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18CD-46C9-E629-FF3F-3275AACE5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53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5D41C-39F0-B580-73E4-3D0832E7D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07B77-F490-9230-1261-A3F185377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57ABE-5337-15D2-E995-63DEBEA10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E047D-656F-1CE9-1330-8C208DEDC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1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122EC-F2CA-4A10-6827-4F066863C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616729-8382-3018-76EC-B4325B421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346A0-2241-EC2F-AA9F-8AB388B59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105FB-460C-20EE-4D9C-1428238C0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524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51E70-A7E4-46D9-6E36-C8ED78906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C17C5-FFEB-CCCF-2AF4-C2050FCAA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583A8E-FE78-8412-DD99-FB6CE8641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0D3CD-0D54-5FB8-2E2D-91C3DB5E86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06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690EA-071C-E6D2-7327-C706AB356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F6A01-9BBC-4023-1D1B-16BA5BD2C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1C7B7-7532-053C-AD08-D1CA4C882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DEA69-37D1-675B-7C55-EAC5C6FBD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48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059BB-09F1-56EB-7C98-62246C840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D5E831-566F-E691-0CD4-C31AFCDA9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3D177-1555-B860-2AF7-095B359BF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3C91B-C611-DB2A-FFA8-107942FC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80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3AF79-3132-8AD1-0504-2061DDA60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324FD-E9E2-6502-D393-EF7A4B8D8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B5F7FA-2222-B815-3DDD-FAC5E69D9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0D417-9FA4-2414-F68F-AD81B2F1D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2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F3A7-D862-3345-BD72-1ECC96D9C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A81D0-4CFB-F54D-9D92-487BF5B6B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1213A-6410-F143-9743-920A40ED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EBF0-29EE-6F41-8AD4-22676BC8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5F50-559F-7C4F-B645-55CC92C9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9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25B2-12A4-1949-BA0D-F2F034F3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40442-C8CC-9247-AAEA-D057B1E67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32F2-694D-9B49-B385-3B947E2D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B138-36B5-D148-8C83-3EEC975A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5BC3-2327-AF46-BB99-46281C83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88409-0364-EB49-97F3-D7CCFCCD9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B563C-53C7-DD48-AE81-C659CD4DC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73A7F-2181-5141-AB7F-70795ACD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655CB-D7F3-F14E-8F08-9093D11E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8DAF8-0D0A-D74B-BC70-421CA99D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9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8A9F-7C62-0944-B760-E90EBCF8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F3FA-1987-7B48-B5E4-BA4C73AA8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38AD-4FD1-6B44-9650-69293CC4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85AF8-664F-1348-975E-FA2728FC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12DD1-2D2B-4C43-B2BF-236103C7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5F42-4135-F64E-9FF8-AB237587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5B3D-D28C-784A-A272-39008D69B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074B1-EAA1-3941-A6E4-ED63EE50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EA61-9C3C-5648-9B9D-6CB140BB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F246-8F53-964F-8C6F-66853BCD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8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93A7-105A-D545-95DA-F5F2D864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51A17-7DB1-2147-8C3A-D17D2E3C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1D31D-ACB7-A349-A6F3-ABECC583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451FF-29BA-EC4A-8437-AEE12DD9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648E8-4BC1-5A49-A2B5-FC7AABDC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15790-B5AF-2C40-81A0-4DCEE634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1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1378-B222-7E40-9C6C-7FE6F86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D816B-076E-0247-A164-EA31CE412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5835-0CEB-F54D-8B90-ADD17B66C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F2A15-F54F-904E-8DE5-8FC6F559C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61B77-8277-DF4F-B6AC-84B4EEF63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99E77-C582-724F-A58F-8761AE02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F619D-5887-4944-AAE3-867AD8FE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AC224-B713-5E4F-9DC0-DBDA1D04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C334-2901-6641-AA7B-35C2856E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08AE2-78D9-3943-B79D-D894DDE6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6571A-3357-0348-A2D9-F31A2E83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ABD14-EA9A-CA42-92CF-D0326E9D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8486C-02D7-274F-A1D6-5DB57B1B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0CFC8-6979-2349-BF6B-A3B7E124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41A61-E0FD-F949-944C-E7EFC3A4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AF80-B8A9-274F-B1E8-BFFE5982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0F19-1876-B241-85AB-968E582D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A7624-53BE-8A4A-A407-9015E08A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3DFE6-AD52-FF48-80AD-97CACBF0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EDE94-17CE-FC49-A293-4AF4680E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949E0-A216-D548-806D-E70C411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2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5C37-0736-D742-995D-3963F1B8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49237-B3D7-E847-8149-7EDABB563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ED9B2-B5E5-C541-8655-B46865A86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A8903-04ED-4C49-8B62-6B17655F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45F6-0A04-834F-8A2E-1E2AF935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53AAA-5614-B94F-890A-AFF5EC8C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9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67687-C012-E342-9288-63998C3E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61717-7F6F-534F-B6EB-1FC4AF85A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51ECA-6C5D-874D-864B-42F032D0D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AE0E-4259-A64D-AB5D-47A926A5D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B3125-5848-1445-8D86-CA6822F4D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ED6F1-C6BB-6146-A459-0ADCA618C1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801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2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A17C9-5DF9-BBAF-4878-356337FDF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726A6-74BD-36A6-0033-F474DF5A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13D0C8-14A1-ED25-EB9A-7641F67D6F9E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16479-074B-1859-FDB3-724DA45778D0}"/>
              </a:ext>
            </a:extLst>
          </p:cNvPr>
          <p:cNvSpPr txBox="1"/>
          <p:nvPr/>
        </p:nvSpPr>
        <p:spPr>
          <a:xfrm>
            <a:off x="3391035" y="2271817"/>
            <a:ext cx="503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2021-2023 Yearly Comparisons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1CEC29-F7CF-DA54-2C46-0C2B489A9A0D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652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8AA24-C828-A8F0-1F2D-1DE55AE0A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C801D-2FDC-F270-B488-8DD73BC77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3C921-6FA3-1AB2-8C12-FFEA15751AB2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F23B1D0-82E1-28C7-9201-C50DE6EB7095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4DD40E-8CE4-FD32-35C3-5316AD872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754737"/>
              </p:ext>
            </p:extLst>
          </p:nvPr>
        </p:nvGraphicFramePr>
        <p:xfrm>
          <a:off x="0" y="679450"/>
          <a:ext cx="5432425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C49333-AD4D-55F5-FF6C-85C8C12A6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941457"/>
              </p:ext>
            </p:extLst>
          </p:nvPr>
        </p:nvGraphicFramePr>
        <p:xfrm>
          <a:off x="5312696" y="676275"/>
          <a:ext cx="6308727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BC4513-D154-BE7D-4ED5-C5192BFF2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248252"/>
              </p:ext>
            </p:extLst>
          </p:nvPr>
        </p:nvGraphicFramePr>
        <p:xfrm>
          <a:off x="2478129" y="3746874"/>
          <a:ext cx="6308727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543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6E26E-21D7-24A4-919C-FC4188761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941F4-8BBB-F2A5-6E39-30E1D6B7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9EC07A-62FC-6F23-0667-52A2754D155B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70FA9A0-B97E-0308-0B96-48513B6E5D99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7CADA0-0AF0-0412-4055-3196DF1A4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500208"/>
              </p:ext>
            </p:extLst>
          </p:nvPr>
        </p:nvGraphicFramePr>
        <p:xfrm>
          <a:off x="0" y="574351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DD52ED-60B6-9DD0-E74F-427C531A6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173547"/>
              </p:ext>
            </p:extLst>
          </p:nvPr>
        </p:nvGraphicFramePr>
        <p:xfrm>
          <a:off x="5064127" y="499738"/>
          <a:ext cx="5111750" cy="282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DFD2C27-2FEF-3087-DD91-99B75AEB1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079375"/>
              </p:ext>
            </p:extLst>
          </p:nvPr>
        </p:nvGraphicFramePr>
        <p:xfrm>
          <a:off x="205566" y="3671244"/>
          <a:ext cx="5738034" cy="270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F51902-FCE4-17B3-5D9A-B52382A6E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737595"/>
              </p:ext>
            </p:extLst>
          </p:nvPr>
        </p:nvGraphicFramePr>
        <p:xfrm>
          <a:off x="5943600" y="3612908"/>
          <a:ext cx="5153025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9428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4CB55-AA7F-BDC4-CB0F-B0AA658FE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23E0A5-CCBD-D0ED-7030-916698C6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44C99B-DA4E-E204-80C2-C171B30B97F8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0301A16-85D5-D947-B90B-A85EC98B9B9E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6228DD2-9B86-7D59-C63B-593A6E526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680522"/>
              </p:ext>
            </p:extLst>
          </p:nvPr>
        </p:nvGraphicFramePr>
        <p:xfrm>
          <a:off x="765546" y="499743"/>
          <a:ext cx="9799072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4BEE54F-6D4F-86E6-D21B-F6BD5EB8B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996956"/>
              </p:ext>
            </p:extLst>
          </p:nvPr>
        </p:nvGraphicFramePr>
        <p:xfrm>
          <a:off x="338642" y="3646523"/>
          <a:ext cx="581025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0358331-97CD-A9C5-663A-31804F6DD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792360"/>
              </p:ext>
            </p:extLst>
          </p:nvPr>
        </p:nvGraphicFramePr>
        <p:xfrm>
          <a:off x="6148892" y="3608708"/>
          <a:ext cx="4575175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6213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B07E1-89AE-52DC-B905-0C5E9C8AA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4925A-5C69-95AE-16F9-261157F57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4FE52A-CA35-2A27-156F-1C2FF57724CA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C798FD-5BFF-5B98-1F93-11E5D29555AC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04DA92-FB1B-57CD-2DCC-87D3C10F9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020878"/>
              </p:ext>
            </p:extLst>
          </p:nvPr>
        </p:nvGraphicFramePr>
        <p:xfrm>
          <a:off x="0" y="837360"/>
          <a:ext cx="5709684" cy="285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079472B-D0F3-F919-2AFD-D48711911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569983"/>
              </p:ext>
            </p:extLst>
          </p:nvPr>
        </p:nvGraphicFramePr>
        <p:xfrm>
          <a:off x="6138130" y="888653"/>
          <a:ext cx="5495925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2944A31-6CE6-E51B-5A35-DEF02978E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47432"/>
              </p:ext>
            </p:extLst>
          </p:nvPr>
        </p:nvGraphicFramePr>
        <p:xfrm>
          <a:off x="2700472" y="3728417"/>
          <a:ext cx="6018423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490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87CD2-5F87-EF48-0585-6C7E26233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0E2AC-81BD-594D-E535-D2CCF952E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1EA28A-B313-0BAF-2A7E-1449AEEF9983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C4FCE8-B73D-7D39-DCD1-0D679852FDA0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111A52-211E-8694-FA3C-BF68679F4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828734"/>
              </p:ext>
            </p:extLst>
          </p:nvPr>
        </p:nvGraphicFramePr>
        <p:xfrm>
          <a:off x="-186767" y="794995"/>
          <a:ext cx="7132834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6948871-706C-AE1C-F3A3-F7F5CF4E8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501729"/>
              </p:ext>
            </p:extLst>
          </p:nvPr>
        </p:nvGraphicFramePr>
        <p:xfrm>
          <a:off x="12699" y="3753785"/>
          <a:ext cx="5933818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EDFCE7-5F21-2FAE-A7CE-7B046955B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942139"/>
              </p:ext>
            </p:extLst>
          </p:nvPr>
        </p:nvGraphicFramePr>
        <p:xfrm>
          <a:off x="7201901" y="801345"/>
          <a:ext cx="4810125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6E84A-04E3-3E19-5E78-B39C27C01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762930"/>
              </p:ext>
            </p:extLst>
          </p:nvPr>
        </p:nvGraphicFramePr>
        <p:xfrm>
          <a:off x="6212640" y="3624539"/>
          <a:ext cx="4568825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4803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EBE0-2A9A-A1C8-5FFA-2B1132D69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6DAF1B-F293-DDB3-18D5-0B6969F9C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8477D-6032-770D-F832-29C4036AE5D4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15D513-83EC-97C3-5DBE-1189E54583C2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AEEBE2-45D8-1A82-BACF-BC1E8B739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287801"/>
              </p:ext>
            </p:extLst>
          </p:nvPr>
        </p:nvGraphicFramePr>
        <p:xfrm>
          <a:off x="31895" y="379135"/>
          <a:ext cx="1186896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FEAC57-BD99-2B71-94A5-DBE09C10B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871025"/>
              </p:ext>
            </p:extLst>
          </p:nvPr>
        </p:nvGraphicFramePr>
        <p:xfrm>
          <a:off x="0" y="3280428"/>
          <a:ext cx="12014522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5607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268BF-1C8F-A97D-51A8-E58EA68A0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6ABFA0-CB42-9931-7C44-4BE8727D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ED99E0-256C-723D-AF7B-510293056B16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3C3382D-CD31-DC69-CED9-26510F10FA82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70910C-EB1E-FBB7-FC8B-B695E8E1F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591159"/>
              </p:ext>
            </p:extLst>
          </p:nvPr>
        </p:nvGraphicFramePr>
        <p:xfrm>
          <a:off x="234384" y="673100"/>
          <a:ext cx="45720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602FA5-873A-96A7-A173-54C5349F5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924462"/>
              </p:ext>
            </p:extLst>
          </p:nvPr>
        </p:nvGraphicFramePr>
        <p:xfrm>
          <a:off x="5040768" y="673100"/>
          <a:ext cx="5302251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142C35F-DFD0-19DA-7CBA-29B1167D7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731196"/>
              </p:ext>
            </p:extLst>
          </p:nvPr>
        </p:nvGraphicFramePr>
        <p:xfrm>
          <a:off x="-1" y="3444972"/>
          <a:ext cx="11642651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1436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24627-6B61-A9CA-45AC-35DD9F9EF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868AA1-BDF6-F21E-E25A-1E7261CB1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659E0-A365-342F-0E83-D67AAB668CEE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B65324-FCDD-1864-4AD0-33A99CC1AD73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43E3D8-A872-2DF6-C185-7571A6494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893515"/>
              </p:ext>
            </p:extLst>
          </p:nvPr>
        </p:nvGraphicFramePr>
        <p:xfrm>
          <a:off x="0" y="683748"/>
          <a:ext cx="7198242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CDD5368-BE59-F5B7-ECC0-644A95008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295408"/>
              </p:ext>
            </p:extLst>
          </p:nvPr>
        </p:nvGraphicFramePr>
        <p:xfrm>
          <a:off x="5886595" y="2115641"/>
          <a:ext cx="63246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4F8115D-4ED8-2DEE-8F81-FD634054D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691482"/>
              </p:ext>
            </p:extLst>
          </p:nvPr>
        </p:nvGraphicFramePr>
        <p:xfrm>
          <a:off x="31895" y="3926123"/>
          <a:ext cx="7305675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291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D75F8-8C35-2BA1-C601-BE470EA5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2CFDCA-203D-79B0-08BF-ED99E4CB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23474-93DE-4243-F473-DC65C278E99F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6E2613-A9A9-643B-6197-475D11F82C5C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3F2D86-7346-3E6C-30BC-F1F0A4016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339677"/>
              </p:ext>
            </p:extLst>
          </p:nvPr>
        </p:nvGraphicFramePr>
        <p:xfrm>
          <a:off x="0" y="683748"/>
          <a:ext cx="801864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3194F85-E592-1934-9A66-AF5FE6F43B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336375"/>
              </p:ext>
            </p:extLst>
          </p:nvPr>
        </p:nvGraphicFramePr>
        <p:xfrm>
          <a:off x="147304" y="3493591"/>
          <a:ext cx="7432158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534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88BC47C1B3E43A2802A552789955B" ma:contentTypeVersion="13" ma:contentTypeDescription="Create a new document." ma:contentTypeScope="" ma:versionID="35401a842fa73e86971944ed45320816">
  <xsd:schema xmlns:xsd="http://www.w3.org/2001/XMLSchema" xmlns:xs="http://www.w3.org/2001/XMLSchema" xmlns:p="http://schemas.microsoft.com/office/2006/metadata/properties" xmlns:ns2="62e08ff7-77b2-4829-9f73-1ae1d1ce5ad7" xmlns:ns3="bee3e185-09e1-4d69-a414-87d0e2e90080" targetNamespace="http://schemas.microsoft.com/office/2006/metadata/properties" ma:root="true" ma:fieldsID="dc7202d934301e0fdcaa52fa108cfcbd" ns2:_="" ns3:_="">
    <xsd:import namespace="62e08ff7-77b2-4829-9f73-1ae1d1ce5ad7"/>
    <xsd:import namespace="bee3e185-09e1-4d69-a414-87d0e2e90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08ff7-77b2-4829-9f73-1ae1d1ce5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6298c7-8ea1-4c8f-bb4d-5fe93b8392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3e185-09e1-4d69-a414-87d0e2e90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a7f57f-f0a2-4acf-a93f-ffa06e9229bd}" ma:internalName="TaxCatchAll" ma:showField="CatchAllData" ma:web="bee3e185-09e1-4d69-a414-87d0e2e900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e3e185-09e1-4d69-a414-87d0e2e90080">
      <UserInfo>
        <DisplayName>Turner, Lizzie</DisplayName>
        <AccountId>64</AccountId>
        <AccountType/>
      </UserInfo>
      <UserInfo>
        <DisplayName>Cook, Michael</DisplayName>
        <AccountId>39</AccountId>
        <AccountType/>
      </UserInfo>
      <UserInfo>
        <DisplayName>Davidson, Iain</DisplayName>
        <AccountId>35</AccountId>
        <AccountType/>
      </UserInfo>
      <UserInfo>
        <DisplayName>Ullrich, Erick</DisplayName>
        <AccountId>33</AccountId>
        <AccountType/>
      </UserInfo>
    </SharedWithUsers>
    <lcf76f155ced4ddcb4097134ff3c332f xmlns="62e08ff7-77b2-4829-9f73-1ae1d1ce5ad7">
      <Terms xmlns="http://schemas.microsoft.com/office/infopath/2007/PartnerControls"/>
    </lcf76f155ced4ddcb4097134ff3c332f>
    <TaxCatchAll xmlns="bee3e185-09e1-4d69-a414-87d0e2e90080" xsi:nil="true"/>
  </documentManagement>
</p:properties>
</file>

<file path=customXml/itemProps1.xml><?xml version="1.0" encoding="utf-8"?>
<ds:datastoreItem xmlns:ds="http://schemas.openxmlformats.org/officeDocument/2006/customXml" ds:itemID="{622D3082-517D-4737-B250-7B2B4F053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e08ff7-77b2-4829-9f73-1ae1d1ce5ad7"/>
    <ds:schemaRef ds:uri="bee3e185-09e1-4d69-a414-87d0e2e90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CB003-881B-457F-B752-D51F208205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F1CD03-0A49-4C5A-BC41-E891095A55F9}">
  <ds:schemaRefs>
    <ds:schemaRef ds:uri="http://schemas.microsoft.com/office/2006/metadata/properties"/>
    <ds:schemaRef ds:uri="62e08ff7-77b2-4829-9f73-1ae1d1ce5ad7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ee3e185-09e1-4d69-a414-87d0e2e900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190</Words>
  <Application>Microsoft Office PowerPoint</Application>
  <PresentationFormat>Widescreen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Galbraith, Karen</dc:creator>
  <cp:lastModifiedBy>Davidson, Iain</cp:lastModifiedBy>
  <cp:revision>8</cp:revision>
  <dcterms:created xsi:type="dcterms:W3CDTF">2020-04-28T14:08:54Z</dcterms:created>
  <dcterms:modified xsi:type="dcterms:W3CDTF">2025-02-14T17:12:25Z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2022-06-27T10:58:43Z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dfd0abe0-254f-4ab3-ac9a-af53f873fe85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0x010100ED188BC47C1B3E43A2802A552789955B</vt:lpwstr>
  </property>
  <property fmtid="{D5CDD505-2E9C-101B-9397-08002B2CF9AE}" pid="10" name="MediaServiceImageTags">
    <vt:lpwstr/>
  </property>
</Properties>
</file>