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2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5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6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8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9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0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2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22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2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22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2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2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borders.sharepoint.com/teams/OperatingModel/Shared%20Documents/People%20-%20Structure/Equality%20Data/Equality%20Duty%20-%20Position%20Information%202021-2023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Ethnicity 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Black</a:t>
            </a:r>
            <a:r>
              <a:rPr lang="en-US" b="1" baseline="0" dirty="0">
                <a:solidFill>
                  <a:sysClr val="windowText" lastClr="000000"/>
                </a:solidFill>
              </a:rPr>
              <a:t> Minority Ethnic Breakdown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2021-2023.xlsx]2022'!$A$17:$A$28</c:f>
              <c:strCache>
                <c:ptCount val="12"/>
                <c:pt idx="0">
                  <c:v>African - African, African Scottish or African British</c:v>
                </c:pt>
                <c:pt idx="1">
                  <c:v>African - Other African</c:v>
                </c:pt>
                <c:pt idx="2">
                  <c:v>Any mixed or multiple</c:v>
                </c:pt>
                <c:pt idx="3">
                  <c:v>Asian - Bangladeshi, Bangladeshi Scottish Or Bangladeshi British</c:v>
                </c:pt>
                <c:pt idx="4">
                  <c:v>Asian - Chinese, Chinese Scottish Or Chinese British</c:v>
                </c:pt>
                <c:pt idx="5">
                  <c:v>Asian - Other</c:v>
                </c:pt>
                <c:pt idx="6">
                  <c:v>Asian - Pakistani, Pakistani Scottish Or Pakistani British</c:v>
                </c:pt>
                <c:pt idx="7">
                  <c:v>Black - (inc Scottish/British)</c:v>
                </c:pt>
                <c:pt idx="8">
                  <c:v>Caribbean or Black - Caribbean, Caribbean Scottish or Caribbean British</c:v>
                </c:pt>
                <c:pt idx="9">
                  <c:v>Caribbean or Black - Other Caribbean or Black</c:v>
                </c:pt>
                <c:pt idx="10">
                  <c:v>Other Ethnic Group - Arab, Arab Scottish or Arab British</c:v>
                </c:pt>
                <c:pt idx="11">
                  <c:v>Other Ethnic Group - Other</c:v>
                </c:pt>
              </c:strCache>
            </c:strRef>
          </c:cat>
          <c:val>
            <c:numRef>
              <c:f>'[Equality Duty - Position Information 2021-2023.xlsx]2022'!$B$17:$B$28</c:f>
              <c:numCache>
                <c:formatCode>General</c:formatCode>
                <c:ptCount val="12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1-4E06-AE47-E670E6AEB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93119"/>
        <c:axId val="46593839"/>
      </c:barChart>
      <c:catAx>
        <c:axId val="465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93839"/>
        <c:crosses val="autoZero"/>
        <c:auto val="1"/>
        <c:lblAlgn val="ctr"/>
        <c:lblOffset val="100"/>
        <c:noMultiLvlLbl val="0"/>
      </c:catAx>
      <c:valAx>
        <c:axId val="465938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93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Disability</a:t>
            </a:r>
          </a:p>
        </c:rich>
      </c:tx>
      <c:layout>
        <c:manualLayout>
          <c:xMode val="edge"/>
          <c:yMode val="edge"/>
          <c:x val="0.251783124611958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52155682415034"/>
          <c:y val="2.771362586605081E-2"/>
          <c:w val="0.93888888888888888"/>
          <c:h val="0.72254254508509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2021-2023.xlsx]2022'!$B$45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2021-2023.xlsx]2022'!$A$46:$A$50</c:f>
              <c:strCache>
                <c:ptCount val="5"/>
                <c:pt idx="0">
                  <c:v>Not Stated</c:v>
                </c:pt>
                <c:pt idx="1">
                  <c:v>No</c:v>
                </c:pt>
                <c:pt idx="2">
                  <c:v>No Response</c:v>
                </c:pt>
                <c:pt idx="3">
                  <c:v>Yes</c:v>
                </c:pt>
                <c:pt idx="4">
                  <c:v>Prefer Not To Say</c:v>
                </c:pt>
              </c:strCache>
            </c:strRef>
          </c:cat>
          <c:val>
            <c:numRef>
              <c:f>'[Equality Duty - Position Information 2021-2023.xlsx]2022'!$B$46:$B$50</c:f>
              <c:numCache>
                <c:formatCode>General</c:formatCode>
                <c:ptCount val="5"/>
                <c:pt idx="0">
                  <c:v>2430</c:v>
                </c:pt>
                <c:pt idx="1">
                  <c:v>1871</c:v>
                </c:pt>
                <c:pt idx="2">
                  <c:v>1506</c:v>
                </c:pt>
                <c:pt idx="3">
                  <c:v>140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5-43FA-AFD3-7E13EF328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2337296"/>
        <c:axId val="1282334056"/>
      </c:barChart>
      <c:catAx>
        <c:axId val="128233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334056"/>
        <c:crosses val="autoZero"/>
        <c:auto val="1"/>
        <c:lblAlgn val="ctr"/>
        <c:lblOffset val="100"/>
        <c:noMultiLvlLbl val="0"/>
      </c:catAx>
      <c:valAx>
        <c:axId val="1282334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2337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</a:t>
            </a:r>
            <a:r>
              <a:rPr lang="en-US" b="1" baseline="0" dirty="0">
                <a:solidFill>
                  <a:sysClr val="windowText" lastClr="000000"/>
                </a:solidFill>
              </a:rPr>
              <a:t> - Transgender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2021-2023.xlsx]2022'!$B$54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2021-2023.xlsx]2022'!$A$55:$A$59</c:f>
              <c:strCache>
                <c:ptCount val="5"/>
                <c:pt idx="0">
                  <c:v>Not Stated</c:v>
                </c:pt>
                <c:pt idx="1">
                  <c:v>No</c:v>
                </c:pt>
                <c:pt idx="2">
                  <c:v>No Response</c:v>
                </c:pt>
                <c:pt idx="3">
                  <c:v>Prefer Not To Say</c:v>
                </c:pt>
                <c:pt idx="4">
                  <c:v>Yes</c:v>
                </c:pt>
              </c:strCache>
            </c:strRef>
          </c:cat>
          <c:val>
            <c:numRef>
              <c:f>'[Equality Duty - Position Information 2021-2023.xlsx]2022'!$B$55:$B$59</c:f>
              <c:numCache>
                <c:formatCode>General</c:formatCode>
                <c:ptCount val="5"/>
                <c:pt idx="0">
                  <c:v>2539</c:v>
                </c:pt>
                <c:pt idx="1">
                  <c:v>1899</c:v>
                </c:pt>
                <c:pt idx="2">
                  <c:v>1506</c:v>
                </c:pt>
                <c:pt idx="3">
                  <c:v>12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1-4539-ACAF-C2059C6BD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41071"/>
        <c:axId val="32434231"/>
      </c:barChart>
      <c:catAx>
        <c:axId val="3244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34231"/>
        <c:crosses val="autoZero"/>
        <c:auto val="1"/>
        <c:lblAlgn val="ctr"/>
        <c:lblOffset val="100"/>
        <c:noMultiLvlLbl val="0"/>
      </c:catAx>
      <c:valAx>
        <c:axId val="32434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4410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Sexual Orientation</a:t>
            </a:r>
          </a:p>
        </c:rich>
      </c:tx>
      <c:layout>
        <c:manualLayout>
          <c:xMode val="edge"/>
          <c:yMode val="edge"/>
          <c:x val="0.26012165704714668"/>
          <c:y val="3.695150115473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2021-2023.xlsx]2022'!$B$63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2021-2023.xlsx]2022'!$A$64:$A$71</c:f>
              <c:strCache>
                <c:ptCount val="8"/>
                <c:pt idx="0">
                  <c:v>Heterosexual/Straight</c:v>
                </c:pt>
                <c:pt idx="1">
                  <c:v>No Response</c:v>
                </c:pt>
                <c:pt idx="2">
                  <c:v>Prefer Not To Say</c:v>
                </c:pt>
                <c:pt idx="3">
                  <c:v>Not Stated</c:v>
                </c:pt>
                <c:pt idx="4">
                  <c:v>Bisexual</c:v>
                </c:pt>
                <c:pt idx="5">
                  <c:v>Gay Man</c:v>
                </c:pt>
                <c:pt idx="6">
                  <c:v>Lesbian/Gay Woman</c:v>
                </c:pt>
                <c:pt idx="7">
                  <c:v>Other</c:v>
                </c:pt>
              </c:strCache>
            </c:strRef>
          </c:cat>
          <c:val>
            <c:numRef>
              <c:f>'[Equality Duty - Position Information 2021-2023.xlsx]2022'!$B$64:$B$71</c:f>
              <c:numCache>
                <c:formatCode>General</c:formatCode>
                <c:ptCount val="8"/>
                <c:pt idx="0">
                  <c:v>3897</c:v>
                </c:pt>
                <c:pt idx="1">
                  <c:v>1506</c:v>
                </c:pt>
                <c:pt idx="2">
                  <c:v>359</c:v>
                </c:pt>
                <c:pt idx="3">
                  <c:v>114</c:v>
                </c:pt>
                <c:pt idx="4">
                  <c:v>37</c:v>
                </c:pt>
                <c:pt idx="5">
                  <c:v>26</c:v>
                </c:pt>
                <c:pt idx="6">
                  <c:v>17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2-4336-BF9B-070803C8A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11119"/>
        <c:axId val="30408599"/>
      </c:barChart>
      <c:catAx>
        <c:axId val="3041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08599"/>
        <c:crosses val="autoZero"/>
        <c:auto val="1"/>
        <c:lblAlgn val="ctr"/>
        <c:lblOffset val="100"/>
        <c:noMultiLvlLbl val="0"/>
      </c:catAx>
      <c:valAx>
        <c:axId val="304085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411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</a:t>
            </a:r>
            <a:r>
              <a:rPr lang="en-US" b="1" baseline="0" dirty="0">
                <a:solidFill>
                  <a:sysClr val="windowText" lastClr="000000"/>
                </a:solidFill>
              </a:rPr>
              <a:t> by Diversity - Religion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563370706076774E-2"/>
          <c:y val="0.16669745958429563"/>
          <c:w val="0.89170227525255652"/>
          <c:h val="0.57384917531959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2021-2023.xlsx]2022'!$B$75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2021-2023.xlsx]2022'!$A$76:$A$89</c:f>
              <c:strCache>
                <c:ptCount val="14"/>
                <c:pt idx="0">
                  <c:v>No Religion / Belief</c:v>
                </c:pt>
                <c:pt idx="1">
                  <c:v>No Response</c:v>
                </c:pt>
                <c:pt idx="2">
                  <c:v>Church of Scotland</c:v>
                </c:pt>
                <c:pt idx="3">
                  <c:v>Prefer Not To Say</c:v>
                </c:pt>
                <c:pt idx="4">
                  <c:v>Other Christian</c:v>
                </c:pt>
                <c:pt idx="5">
                  <c:v>Roman Catholic</c:v>
                </c:pt>
                <c:pt idx="6">
                  <c:v>Other Religion / Belief</c:v>
                </c:pt>
                <c:pt idx="7">
                  <c:v>Not Stated</c:v>
                </c:pt>
                <c:pt idx="8">
                  <c:v>Humanist</c:v>
                </c:pt>
                <c:pt idx="9">
                  <c:v>Buddhist</c:v>
                </c:pt>
                <c:pt idx="10">
                  <c:v>Muslim</c:v>
                </c:pt>
                <c:pt idx="11">
                  <c:v>Jewish</c:v>
                </c:pt>
                <c:pt idx="12">
                  <c:v>Pagan</c:v>
                </c:pt>
                <c:pt idx="13">
                  <c:v>Hindu</c:v>
                </c:pt>
              </c:strCache>
            </c:strRef>
          </c:cat>
          <c:val>
            <c:numRef>
              <c:f>'[Equality Duty - Position Information 2021-2023.xlsx]2022'!$B$76:$B$89</c:f>
              <c:numCache>
                <c:formatCode>General</c:formatCode>
                <c:ptCount val="14"/>
                <c:pt idx="0">
                  <c:v>2067</c:v>
                </c:pt>
                <c:pt idx="1">
                  <c:v>1506</c:v>
                </c:pt>
                <c:pt idx="2">
                  <c:v>1133</c:v>
                </c:pt>
                <c:pt idx="3">
                  <c:v>349</c:v>
                </c:pt>
                <c:pt idx="4">
                  <c:v>335</c:v>
                </c:pt>
                <c:pt idx="5">
                  <c:v>248</c:v>
                </c:pt>
                <c:pt idx="6">
                  <c:v>183</c:v>
                </c:pt>
                <c:pt idx="7">
                  <c:v>103</c:v>
                </c:pt>
                <c:pt idx="8">
                  <c:v>13</c:v>
                </c:pt>
                <c:pt idx="9">
                  <c:v>9</c:v>
                </c:pt>
                <c:pt idx="10">
                  <c:v>6</c:v>
                </c:pt>
                <c:pt idx="11">
                  <c:v>5</c:v>
                </c:pt>
                <c:pt idx="12">
                  <c:v>3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B-4759-BFA9-3D23E36F0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8796536"/>
        <c:axId val="708793296"/>
      </c:barChart>
      <c:catAx>
        <c:axId val="7087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793296"/>
        <c:crosses val="autoZero"/>
        <c:auto val="1"/>
        <c:lblAlgn val="ctr"/>
        <c:lblOffset val="100"/>
        <c:noMultiLvlLbl val="0"/>
      </c:catAx>
      <c:valAx>
        <c:axId val="70879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8796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</a:t>
            </a:r>
            <a:r>
              <a:rPr lang="en-US" b="1" baseline="0" dirty="0">
                <a:solidFill>
                  <a:sysClr val="windowText" lastClr="000000"/>
                </a:solidFill>
              </a:rPr>
              <a:t> - Relationship 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2021-2023.xlsx]2022'!$B$93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2021-2023.xlsx]2022'!$A$94:$A$102</c:f>
              <c:strCache>
                <c:ptCount val="9"/>
                <c:pt idx="0">
                  <c:v>Married / Civil Partnership</c:v>
                </c:pt>
                <c:pt idx="1">
                  <c:v>No Response</c:v>
                </c:pt>
                <c:pt idx="2">
                  <c:v>Single</c:v>
                </c:pt>
                <c:pt idx="3">
                  <c:v>Living With Partner</c:v>
                </c:pt>
                <c:pt idx="4">
                  <c:v>Divorced</c:v>
                </c:pt>
                <c:pt idx="5">
                  <c:v>Prefer Not To Say</c:v>
                </c:pt>
                <c:pt idx="6">
                  <c:v>Not Stated</c:v>
                </c:pt>
                <c:pt idx="7">
                  <c:v>Separated</c:v>
                </c:pt>
                <c:pt idx="8">
                  <c:v>Widowed</c:v>
                </c:pt>
              </c:strCache>
            </c:strRef>
          </c:cat>
          <c:val>
            <c:numRef>
              <c:f>'[Equality Duty - Position Information 2021-2023.xlsx]2022'!$B$94:$B$102</c:f>
              <c:numCache>
                <c:formatCode>General</c:formatCode>
                <c:ptCount val="9"/>
                <c:pt idx="0">
                  <c:v>2213</c:v>
                </c:pt>
                <c:pt idx="1">
                  <c:v>1506</c:v>
                </c:pt>
                <c:pt idx="2">
                  <c:v>1100</c:v>
                </c:pt>
                <c:pt idx="3">
                  <c:v>563</c:v>
                </c:pt>
                <c:pt idx="4">
                  <c:v>252</c:v>
                </c:pt>
                <c:pt idx="5">
                  <c:v>175</c:v>
                </c:pt>
                <c:pt idx="6">
                  <c:v>70</c:v>
                </c:pt>
                <c:pt idx="7">
                  <c:v>51</c:v>
                </c:pt>
                <c:pt idx="8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2-49E7-A661-6CDCBF23A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4041240"/>
        <c:axId val="1074043400"/>
      </c:barChart>
      <c:catAx>
        <c:axId val="107404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043400"/>
        <c:crosses val="autoZero"/>
        <c:auto val="1"/>
        <c:lblAlgn val="ctr"/>
        <c:lblOffset val="100"/>
        <c:noMultiLvlLbl val="0"/>
      </c:catAx>
      <c:valAx>
        <c:axId val="1074043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4041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</a:t>
            </a:r>
            <a:r>
              <a:rPr lang="en-US" b="1" baseline="0" dirty="0">
                <a:solidFill>
                  <a:sysClr val="windowText" lastClr="000000"/>
                </a:solidFill>
              </a:rPr>
              <a:t> -Carer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2021-2023.xlsx]2022'!$B$106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2021-2023.xlsx]2022'!$A$107:$A$113</c:f>
              <c:strCache>
                <c:ptCount val="7"/>
                <c:pt idx="0">
                  <c:v>Not Stated</c:v>
                </c:pt>
                <c:pt idx="1">
                  <c:v>No Response</c:v>
                </c:pt>
                <c:pt idx="2">
                  <c:v>No</c:v>
                </c:pt>
                <c:pt idx="3">
                  <c:v>Yes (Children under 18)</c:v>
                </c:pt>
                <c:pt idx="4">
                  <c:v>Yes (Other)</c:v>
                </c:pt>
                <c:pt idx="5">
                  <c:v>Yes (Children under 18 and other)</c:v>
                </c:pt>
                <c:pt idx="6">
                  <c:v>Prefer Not To Say</c:v>
                </c:pt>
              </c:strCache>
            </c:strRef>
          </c:cat>
          <c:val>
            <c:numRef>
              <c:f>'[Equality Duty - Position Information 2021-2023.xlsx]2022'!$B$107:$B$113</c:f>
              <c:numCache>
                <c:formatCode>General</c:formatCode>
                <c:ptCount val="7"/>
                <c:pt idx="0">
                  <c:v>2520</c:v>
                </c:pt>
                <c:pt idx="1">
                  <c:v>1506</c:v>
                </c:pt>
                <c:pt idx="2">
                  <c:v>1303</c:v>
                </c:pt>
                <c:pt idx="3">
                  <c:v>502</c:v>
                </c:pt>
                <c:pt idx="4">
                  <c:v>94</c:v>
                </c:pt>
                <c:pt idx="5">
                  <c:v>23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E-4743-93E1-DD5E4BFE1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342112"/>
        <c:axId val="1056351472"/>
      </c:barChart>
      <c:catAx>
        <c:axId val="10563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351472"/>
        <c:crosses val="autoZero"/>
        <c:auto val="1"/>
        <c:lblAlgn val="ctr"/>
        <c:lblOffset val="100"/>
        <c:noMultiLvlLbl val="0"/>
      </c:catAx>
      <c:valAx>
        <c:axId val="1056351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6342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Nationality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449746060669371E-2"/>
          <c:y val="0.1421327126257024"/>
          <c:w val="0.96101019051838721"/>
          <c:h val="0.52483388190794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2021-2023.xlsx]2022'!$B$117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2021-2023.xlsx]2022'!$A$118:$A$159</c:f>
              <c:strCache>
                <c:ptCount val="42"/>
                <c:pt idx="0">
                  <c:v>Not Stated</c:v>
                </c:pt>
                <c:pt idx="1">
                  <c:v>No Response</c:v>
                </c:pt>
                <c:pt idx="2">
                  <c:v>Scottish</c:v>
                </c:pt>
                <c:pt idx="3">
                  <c:v>British</c:v>
                </c:pt>
                <c:pt idx="4">
                  <c:v>English</c:v>
                </c:pt>
                <c:pt idx="5">
                  <c:v>Polish</c:v>
                </c:pt>
                <c:pt idx="6">
                  <c:v>Irish</c:v>
                </c:pt>
                <c:pt idx="7">
                  <c:v>Prefer not say</c:v>
                </c:pt>
                <c:pt idx="8">
                  <c:v>Welsh</c:v>
                </c:pt>
                <c:pt idx="9">
                  <c:v>New Zealander</c:v>
                </c:pt>
                <c:pt idx="10">
                  <c:v>Northern Irish</c:v>
                </c:pt>
                <c:pt idx="11">
                  <c:v>Canadian</c:v>
                </c:pt>
                <c:pt idx="12">
                  <c:v>Spanish</c:v>
                </c:pt>
                <c:pt idx="13">
                  <c:v>American</c:v>
                </c:pt>
                <c:pt idx="14">
                  <c:v>Australian</c:v>
                </c:pt>
                <c:pt idx="15">
                  <c:v>Belgian</c:v>
                </c:pt>
                <c:pt idx="16">
                  <c:v>Chinese</c:v>
                </c:pt>
                <c:pt idx="17">
                  <c:v>French</c:v>
                </c:pt>
                <c:pt idx="18">
                  <c:v>Greek</c:v>
                </c:pt>
                <c:pt idx="19">
                  <c:v>Latvian</c:v>
                </c:pt>
                <c:pt idx="20">
                  <c:v>Romanian</c:v>
                </c:pt>
                <c:pt idx="21">
                  <c:v>South African</c:v>
                </c:pt>
                <c:pt idx="22">
                  <c:v>Syrian</c:v>
                </c:pt>
                <c:pt idx="23">
                  <c:v>Zimbabwean</c:v>
                </c:pt>
                <c:pt idx="24">
                  <c:v>Armenian</c:v>
                </c:pt>
                <c:pt idx="25">
                  <c:v>Batswana</c:v>
                </c:pt>
                <c:pt idx="26">
                  <c:v>Croatian</c:v>
                </c:pt>
                <c:pt idx="27">
                  <c:v>Dutch</c:v>
                </c:pt>
                <c:pt idx="28">
                  <c:v>Filipino</c:v>
                </c:pt>
                <c:pt idx="29">
                  <c:v>Hungarian</c:v>
                </c:pt>
                <c:pt idx="30">
                  <c:v>Italian</c:v>
                </c:pt>
                <c:pt idx="31">
                  <c:v>Kenyan</c:v>
                </c:pt>
                <c:pt idx="32">
                  <c:v>Lithuanian</c:v>
                </c:pt>
                <c:pt idx="33">
                  <c:v>Malaysian</c:v>
                </c:pt>
                <c:pt idx="34">
                  <c:v>Netherlander</c:v>
                </c:pt>
                <c:pt idx="35">
                  <c:v>Nigerian</c:v>
                </c:pt>
                <c:pt idx="36">
                  <c:v>Portuguese</c:v>
                </c:pt>
                <c:pt idx="37">
                  <c:v>San Marinese</c:v>
                </c:pt>
                <c:pt idx="38">
                  <c:v>Sri Lankan</c:v>
                </c:pt>
                <c:pt idx="39">
                  <c:v>Swedish</c:v>
                </c:pt>
                <c:pt idx="40">
                  <c:v>Swiss</c:v>
                </c:pt>
                <c:pt idx="41">
                  <c:v>Ukrainian</c:v>
                </c:pt>
              </c:strCache>
            </c:strRef>
          </c:cat>
          <c:val>
            <c:numRef>
              <c:f>'[Equality Duty - Position Information 2021-2023.xlsx]2022'!$B$118:$B$159</c:f>
              <c:numCache>
                <c:formatCode>General</c:formatCode>
                <c:ptCount val="42"/>
                <c:pt idx="0">
                  <c:v>2422</c:v>
                </c:pt>
                <c:pt idx="1">
                  <c:v>1506</c:v>
                </c:pt>
                <c:pt idx="2">
                  <c:v>1398</c:v>
                </c:pt>
                <c:pt idx="3">
                  <c:v>477</c:v>
                </c:pt>
                <c:pt idx="4">
                  <c:v>61</c:v>
                </c:pt>
                <c:pt idx="5">
                  <c:v>18</c:v>
                </c:pt>
                <c:pt idx="6">
                  <c:v>11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8-421A-B280-36C96C63A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932304"/>
        <c:axId val="1184468088"/>
      </c:barChart>
      <c:catAx>
        <c:axId val="53993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8088"/>
        <c:crosses val="autoZero"/>
        <c:auto val="1"/>
        <c:lblAlgn val="ctr"/>
        <c:lblOffset val="100"/>
        <c:noMultiLvlLbl val="0"/>
      </c:catAx>
      <c:valAx>
        <c:axId val="1184468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9932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Capital Strategic Lead Dept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2021-2023.xlsx]2022'!$B$168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2021-2023.xlsx]2022'!$A$169:$A$170</c:f>
              <c:strCache>
                <c:ptCount val="2"/>
                <c:pt idx="0">
                  <c:v>Grade 6</c:v>
                </c:pt>
                <c:pt idx="1">
                  <c:v>Grade 8</c:v>
                </c:pt>
              </c:strCache>
            </c:strRef>
          </c:cat>
          <c:val>
            <c:numRef>
              <c:f>'[Equality Duty - Position Information 2021-2023.xlsx]2022'!$B$169:$B$170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9-4CBA-B148-2A83E8200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4469168"/>
        <c:axId val="1184467008"/>
      </c:barChart>
      <c:catAx>
        <c:axId val="11844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467008"/>
        <c:crosses val="autoZero"/>
        <c:auto val="1"/>
        <c:lblAlgn val="ctr"/>
        <c:lblOffset val="100"/>
        <c:noMultiLvlLbl val="0"/>
      </c:catAx>
      <c:valAx>
        <c:axId val="118446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4469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Education &amp; Lifelong Learning</a:t>
            </a:r>
          </a:p>
        </c:rich>
      </c:tx>
      <c:layout>
        <c:manualLayout>
          <c:xMode val="edge"/>
          <c:yMode val="edge"/>
          <c:x val="0.40480183590189911"/>
          <c:y val="0.13008130081300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2021-2023.xlsx]2022'!$B$173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2021-2023.xlsx]2022'!$A$174:$A$194</c:f>
              <c:strCache>
                <c:ptCount val="21"/>
                <c:pt idx="0">
                  <c:v>Common Scale Teacher</c:v>
                </c:pt>
                <c:pt idx="1">
                  <c:v>Grade 4</c:v>
                </c:pt>
                <c:pt idx="2">
                  <c:v>Grade 6</c:v>
                </c:pt>
                <c:pt idx="3">
                  <c:v>Principal Teacher</c:v>
                </c:pt>
                <c:pt idx="4">
                  <c:v>Depute and Head Teacher</c:v>
                </c:pt>
                <c:pt idx="5">
                  <c:v>Grade 5</c:v>
                </c:pt>
                <c:pt idx="6">
                  <c:v>Grade 7</c:v>
                </c:pt>
                <c:pt idx="7">
                  <c:v>Probationary Teacher</c:v>
                </c:pt>
                <c:pt idx="8">
                  <c:v>Grade 1</c:v>
                </c:pt>
                <c:pt idx="9">
                  <c:v>Grade 9</c:v>
                </c:pt>
                <c:pt idx="10">
                  <c:v>Grade 8</c:v>
                </c:pt>
                <c:pt idx="11">
                  <c:v>Chartered Teacher</c:v>
                </c:pt>
                <c:pt idx="12">
                  <c:v>National Minimum Wage</c:v>
                </c:pt>
                <c:pt idx="13">
                  <c:v>Music Instructor</c:v>
                </c:pt>
                <c:pt idx="14">
                  <c:v>Grade 3</c:v>
                </c:pt>
                <c:pt idx="15">
                  <c:v>Quality Improvement</c:v>
                </c:pt>
                <c:pt idx="16">
                  <c:v>Psychologist</c:v>
                </c:pt>
                <c:pt idx="17">
                  <c:v>Grade 10</c:v>
                </c:pt>
                <c:pt idx="18">
                  <c:v>Lead Teacher</c:v>
                </c:pt>
                <c:pt idx="19">
                  <c:v>Grade 11</c:v>
                </c:pt>
                <c:pt idx="20">
                  <c:v>Chief Officer</c:v>
                </c:pt>
              </c:strCache>
            </c:strRef>
          </c:cat>
          <c:val>
            <c:numRef>
              <c:f>'[Equality Duty - Position Information 2021-2023.xlsx]2022'!$B$174:$B$194</c:f>
              <c:numCache>
                <c:formatCode>General</c:formatCode>
                <c:ptCount val="21"/>
                <c:pt idx="0">
                  <c:v>1098</c:v>
                </c:pt>
                <c:pt idx="1">
                  <c:v>590</c:v>
                </c:pt>
                <c:pt idx="2">
                  <c:v>397</c:v>
                </c:pt>
                <c:pt idx="3">
                  <c:v>166</c:v>
                </c:pt>
                <c:pt idx="4">
                  <c:v>112</c:v>
                </c:pt>
                <c:pt idx="5">
                  <c:v>109</c:v>
                </c:pt>
                <c:pt idx="6">
                  <c:v>100</c:v>
                </c:pt>
                <c:pt idx="7">
                  <c:v>48</c:v>
                </c:pt>
                <c:pt idx="8">
                  <c:v>42</c:v>
                </c:pt>
                <c:pt idx="9">
                  <c:v>33</c:v>
                </c:pt>
                <c:pt idx="10">
                  <c:v>32</c:v>
                </c:pt>
                <c:pt idx="11">
                  <c:v>27</c:v>
                </c:pt>
                <c:pt idx="12">
                  <c:v>24</c:v>
                </c:pt>
                <c:pt idx="13">
                  <c:v>19</c:v>
                </c:pt>
                <c:pt idx="14">
                  <c:v>14</c:v>
                </c:pt>
                <c:pt idx="15">
                  <c:v>10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3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6-405D-991B-FAFABB15F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1965168"/>
        <c:axId val="1169443720"/>
      </c:barChart>
      <c:catAx>
        <c:axId val="88196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443720"/>
        <c:crosses val="autoZero"/>
        <c:auto val="1"/>
        <c:lblAlgn val="ctr"/>
        <c:lblOffset val="100"/>
        <c:noMultiLvlLbl val="0"/>
      </c:catAx>
      <c:valAx>
        <c:axId val="1169443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1965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Finance</a:t>
            </a:r>
            <a:r>
              <a:rPr lang="en-GB" b="1" baseline="0" dirty="0">
                <a:solidFill>
                  <a:sysClr val="windowText" lastClr="000000"/>
                </a:solidFill>
              </a:rPr>
              <a:t> &amp; Corporate Governance</a:t>
            </a:r>
            <a:endParaRPr lang="en-GB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2021-2023.xlsx]2022'!$B$198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2021-2023.xlsx]2022'!$A$199:$A$211</c:f>
              <c:strCache>
                <c:ptCount val="13"/>
                <c:pt idx="0">
                  <c:v>Grade 8</c:v>
                </c:pt>
                <c:pt idx="1">
                  <c:v>Grade 9</c:v>
                </c:pt>
                <c:pt idx="2">
                  <c:v>Grade 7</c:v>
                </c:pt>
                <c:pt idx="3">
                  <c:v>Grade 10</c:v>
                </c:pt>
                <c:pt idx="4">
                  <c:v>Grade 6</c:v>
                </c:pt>
                <c:pt idx="5">
                  <c:v>Grade 4</c:v>
                </c:pt>
                <c:pt idx="6">
                  <c:v>Grade 5</c:v>
                </c:pt>
                <c:pt idx="7">
                  <c:v>Chief Officer</c:v>
                </c:pt>
                <c:pt idx="8">
                  <c:v>Grade 1</c:v>
                </c:pt>
                <c:pt idx="9">
                  <c:v>Grade 11</c:v>
                </c:pt>
                <c:pt idx="10">
                  <c:v>National Minimum Wage</c:v>
                </c:pt>
                <c:pt idx="11">
                  <c:v>Grade 3</c:v>
                </c:pt>
                <c:pt idx="12">
                  <c:v>Grade 12</c:v>
                </c:pt>
              </c:strCache>
            </c:strRef>
          </c:cat>
          <c:val>
            <c:numRef>
              <c:f>'[Equality Duty - Position Information 2021-2023.xlsx]2022'!$B$199:$B$211</c:f>
              <c:numCache>
                <c:formatCode>General</c:formatCode>
                <c:ptCount val="13"/>
                <c:pt idx="0">
                  <c:v>39</c:v>
                </c:pt>
                <c:pt idx="1">
                  <c:v>34</c:v>
                </c:pt>
                <c:pt idx="2">
                  <c:v>29</c:v>
                </c:pt>
                <c:pt idx="3">
                  <c:v>20</c:v>
                </c:pt>
                <c:pt idx="4">
                  <c:v>18</c:v>
                </c:pt>
                <c:pt idx="5">
                  <c:v>16</c:v>
                </c:pt>
                <c:pt idx="6">
                  <c:v>13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D-4E26-828A-3C531F24C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437512"/>
        <c:axId val="1056441832"/>
      </c:barChart>
      <c:catAx>
        <c:axId val="105643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441832"/>
        <c:crosses val="autoZero"/>
        <c:auto val="1"/>
        <c:lblAlgn val="ctr"/>
        <c:lblOffset val="100"/>
        <c:noMultiLvlLbl val="0"/>
      </c:catAx>
      <c:valAx>
        <c:axId val="1056441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6437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Infrastructure &amp; Environment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2021-2023.xlsx]2022'!$B$215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2021-2023.xlsx]2022'!$A$216:$A$229</c:f>
              <c:strCache>
                <c:ptCount val="14"/>
                <c:pt idx="0">
                  <c:v>Grade 1</c:v>
                </c:pt>
                <c:pt idx="1">
                  <c:v>Grade 2</c:v>
                </c:pt>
                <c:pt idx="2">
                  <c:v>Grade 4</c:v>
                </c:pt>
                <c:pt idx="3">
                  <c:v>Grade 3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  <c:pt idx="7">
                  <c:v>Grade 5</c:v>
                </c:pt>
                <c:pt idx="8">
                  <c:v>Grade 9</c:v>
                </c:pt>
                <c:pt idx="9">
                  <c:v>Grade 10</c:v>
                </c:pt>
                <c:pt idx="10">
                  <c:v>National Minimum Wage</c:v>
                </c:pt>
                <c:pt idx="11">
                  <c:v>Grade 11</c:v>
                </c:pt>
                <c:pt idx="12">
                  <c:v>Grade 12</c:v>
                </c:pt>
                <c:pt idx="13">
                  <c:v>Chief Officer</c:v>
                </c:pt>
              </c:strCache>
            </c:strRef>
          </c:cat>
          <c:val>
            <c:numRef>
              <c:f>'[Equality Duty - Position Information 2021-2023.xlsx]2022'!$B$216:$B$229</c:f>
              <c:numCache>
                <c:formatCode>General</c:formatCode>
                <c:ptCount val="14"/>
                <c:pt idx="0">
                  <c:v>284</c:v>
                </c:pt>
                <c:pt idx="1">
                  <c:v>245</c:v>
                </c:pt>
                <c:pt idx="2">
                  <c:v>142</c:v>
                </c:pt>
                <c:pt idx="3">
                  <c:v>126</c:v>
                </c:pt>
                <c:pt idx="4">
                  <c:v>107</c:v>
                </c:pt>
                <c:pt idx="5">
                  <c:v>66</c:v>
                </c:pt>
                <c:pt idx="6">
                  <c:v>66</c:v>
                </c:pt>
                <c:pt idx="7">
                  <c:v>58</c:v>
                </c:pt>
                <c:pt idx="8">
                  <c:v>38</c:v>
                </c:pt>
                <c:pt idx="9">
                  <c:v>32</c:v>
                </c:pt>
                <c:pt idx="10">
                  <c:v>14</c:v>
                </c:pt>
                <c:pt idx="11">
                  <c:v>12</c:v>
                </c:pt>
                <c:pt idx="12">
                  <c:v>6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B-4482-8F79-F5C42261E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656512"/>
        <c:axId val="1178651472"/>
      </c:barChart>
      <c:catAx>
        <c:axId val="11786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51472"/>
        <c:crosses val="autoZero"/>
        <c:auto val="1"/>
        <c:lblAlgn val="ctr"/>
        <c:lblOffset val="100"/>
        <c:noMultiLvlLbl val="0"/>
      </c:catAx>
      <c:valAx>
        <c:axId val="1178651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8656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People, Performance &amp; 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2021-2023.xlsx]2022'!$B$233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2021-2023.xlsx]2022'!$A$234:$A$245</c:f>
              <c:strCache>
                <c:ptCount val="12"/>
                <c:pt idx="0">
                  <c:v>Grade 8</c:v>
                </c:pt>
                <c:pt idx="1">
                  <c:v>Grade 5</c:v>
                </c:pt>
                <c:pt idx="2">
                  <c:v>Grade 9</c:v>
                </c:pt>
                <c:pt idx="3">
                  <c:v>Grade 6</c:v>
                </c:pt>
                <c:pt idx="4">
                  <c:v>Grade 7</c:v>
                </c:pt>
                <c:pt idx="5">
                  <c:v>Grade 10</c:v>
                </c:pt>
                <c:pt idx="6">
                  <c:v>Grade 4</c:v>
                </c:pt>
                <c:pt idx="7">
                  <c:v>National Minimum Wage</c:v>
                </c:pt>
                <c:pt idx="8">
                  <c:v>Grade 12</c:v>
                </c:pt>
                <c:pt idx="9">
                  <c:v>Grade 11</c:v>
                </c:pt>
                <c:pt idx="10">
                  <c:v>Chief Officer</c:v>
                </c:pt>
                <c:pt idx="11">
                  <c:v>Grade 3</c:v>
                </c:pt>
              </c:strCache>
            </c:strRef>
          </c:cat>
          <c:val>
            <c:numRef>
              <c:f>'[Equality Duty - Position Information 2021-2023.xlsx]2022'!$B$234:$B$245</c:f>
              <c:numCache>
                <c:formatCode>General</c:formatCode>
                <c:ptCount val="12"/>
                <c:pt idx="0">
                  <c:v>24</c:v>
                </c:pt>
                <c:pt idx="1">
                  <c:v>15</c:v>
                </c:pt>
                <c:pt idx="2">
                  <c:v>15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E-48EC-AB69-BB0E78149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4579096"/>
        <c:axId val="874582696"/>
      </c:barChart>
      <c:catAx>
        <c:axId val="87457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582696"/>
        <c:crosses val="autoZero"/>
        <c:auto val="1"/>
        <c:lblAlgn val="ctr"/>
        <c:lblOffset val="100"/>
        <c:noMultiLvlLbl val="0"/>
      </c:catAx>
      <c:valAx>
        <c:axId val="874582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4579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Resilient Communities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2021-2023.xlsx]2022'!$B$249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2021-2023.xlsx]2022'!$A$250:$A$260</c:f>
              <c:strCache>
                <c:ptCount val="11"/>
                <c:pt idx="0">
                  <c:v>Grade 4</c:v>
                </c:pt>
                <c:pt idx="1">
                  <c:v>Grade 5</c:v>
                </c:pt>
                <c:pt idx="2">
                  <c:v>Grade 6</c:v>
                </c:pt>
                <c:pt idx="3">
                  <c:v>Grade 8</c:v>
                </c:pt>
                <c:pt idx="4">
                  <c:v>Grade 7</c:v>
                </c:pt>
                <c:pt idx="5">
                  <c:v>Grade 10</c:v>
                </c:pt>
                <c:pt idx="6">
                  <c:v>Grade 9</c:v>
                </c:pt>
                <c:pt idx="7">
                  <c:v>National Minimum Wage</c:v>
                </c:pt>
                <c:pt idx="8">
                  <c:v>Chief Officer</c:v>
                </c:pt>
                <c:pt idx="9">
                  <c:v>Grade 11</c:v>
                </c:pt>
                <c:pt idx="10">
                  <c:v>Grade 12</c:v>
                </c:pt>
              </c:strCache>
            </c:strRef>
          </c:cat>
          <c:val>
            <c:numRef>
              <c:f>'[Equality Duty - Position Information 2021-2023.xlsx]2022'!$B$250:$B$260</c:f>
              <c:numCache>
                <c:formatCode>General</c:formatCode>
                <c:ptCount val="11"/>
                <c:pt idx="0">
                  <c:v>156</c:v>
                </c:pt>
                <c:pt idx="1">
                  <c:v>109</c:v>
                </c:pt>
                <c:pt idx="2">
                  <c:v>83</c:v>
                </c:pt>
                <c:pt idx="3">
                  <c:v>34</c:v>
                </c:pt>
                <c:pt idx="4">
                  <c:v>23</c:v>
                </c:pt>
                <c:pt idx="5">
                  <c:v>10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A-4CB8-8F20-B91F2D31E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394312"/>
        <c:axId val="1056396112"/>
      </c:barChart>
      <c:catAx>
        <c:axId val="105639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396112"/>
        <c:crosses val="autoZero"/>
        <c:auto val="1"/>
        <c:lblAlgn val="ctr"/>
        <c:lblOffset val="100"/>
        <c:noMultiLvlLbl val="0"/>
      </c:catAx>
      <c:valAx>
        <c:axId val="105639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6394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Strategic Commissioning &amp; Partnerships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2021-2023.xlsx]2022'!$B$293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2021-2023.xlsx]2022'!$A$294:$A$307</c:f>
              <c:strCache>
                <c:ptCount val="13"/>
                <c:pt idx="0">
                  <c:v>Grade 4</c:v>
                </c:pt>
                <c:pt idx="1">
                  <c:v>Grade 7</c:v>
                </c:pt>
                <c:pt idx="2">
                  <c:v>Grade 1</c:v>
                </c:pt>
                <c:pt idx="3">
                  <c:v>Grade 5</c:v>
                </c:pt>
                <c:pt idx="4">
                  <c:v>Grade 9</c:v>
                </c:pt>
                <c:pt idx="5">
                  <c:v>Grade 6</c:v>
                </c:pt>
                <c:pt idx="6">
                  <c:v>Grade 8</c:v>
                </c:pt>
                <c:pt idx="7">
                  <c:v>Grade 3</c:v>
                </c:pt>
                <c:pt idx="8">
                  <c:v>Grade 10</c:v>
                </c:pt>
                <c:pt idx="9">
                  <c:v>Chief Officer</c:v>
                </c:pt>
                <c:pt idx="10">
                  <c:v>Grade 11</c:v>
                </c:pt>
                <c:pt idx="11">
                  <c:v>Grade 12</c:v>
                </c:pt>
                <c:pt idx="12">
                  <c:v>National Minimum Wage</c:v>
                </c:pt>
              </c:strCache>
              <c:extLst/>
            </c:strRef>
          </c:cat>
          <c:val>
            <c:numRef>
              <c:f>'[Equality Duty - Position Information 2021-2023.xlsx]2022'!$B$294:$B$307</c:f>
              <c:numCache>
                <c:formatCode>General</c:formatCode>
                <c:ptCount val="13"/>
                <c:pt idx="0">
                  <c:v>588</c:v>
                </c:pt>
                <c:pt idx="1">
                  <c:v>62</c:v>
                </c:pt>
                <c:pt idx="2">
                  <c:v>53</c:v>
                </c:pt>
                <c:pt idx="3">
                  <c:v>19</c:v>
                </c:pt>
                <c:pt idx="4">
                  <c:v>17</c:v>
                </c:pt>
                <c:pt idx="5">
                  <c:v>14</c:v>
                </c:pt>
                <c:pt idx="6">
                  <c:v>13</c:v>
                </c:pt>
                <c:pt idx="7">
                  <c:v>10</c:v>
                </c:pt>
                <c:pt idx="8">
                  <c:v>9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E93-4EA4-A9D9-BEDA5E14C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397192"/>
        <c:axId val="1056391432"/>
      </c:barChart>
      <c:catAx>
        <c:axId val="105639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391432"/>
        <c:crosses val="autoZero"/>
        <c:auto val="1"/>
        <c:lblAlgn val="ctr"/>
        <c:lblOffset val="100"/>
        <c:noMultiLvlLbl val="0"/>
      </c:catAx>
      <c:valAx>
        <c:axId val="1056391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6397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Number of Employees</a:t>
            </a:r>
            <a:r>
              <a:rPr lang="en-US" b="1" baseline="0" dirty="0">
                <a:solidFill>
                  <a:sysClr val="windowText" lastClr="000000"/>
                </a:solidFill>
              </a:rPr>
              <a:t> that Provided Information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2021-2023.xlsx]2022'!$B$163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2021-2023.xlsx]2022'!$A$164:$A$166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/>
            </c:strRef>
          </c:cat>
          <c:val>
            <c:numRef>
              <c:f>'[Equality Duty - Position Information 2021-2023.xlsx]2022'!$B$164:$B$166</c:f>
              <c:numCache>
                <c:formatCode>General</c:formatCode>
                <c:ptCount val="2"/>
                <c:pt idx="0">
                  <c:v>4455</c:v>
                </c:pt>
                <c:pt idx="1">
                  <c:v>1506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B7-451F-8F2E-44B52C58A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67991"/>
        <c:axId val="32371231"/>
      </c:barChart>
      <c:catAx>
        <c:axId val="32367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71231"/>
        <c:crosses val="autoZero"/>
        <c:auto val="1"/>
        <c:lblAlgn val="ctr"/>
        <c:lblOffset val="100"/>
        <c:noMultiLvlLbl val="0"/>
      </c:catAx>
      <c:valAx>
        <c:axId val="32371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679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Social Work &amp; Practice IJB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2021-2023.xlsx]2022'!$B$264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2021-2023.xlsx]2022'!$A$265:$A$275</c:f>
              <c:strCache>
                <c:ptCount val="10"/>
                <c:pt idx="0">
                  <c:v>Grade 9</c:v>
                </c:pt>
                <c:pt idx="1">
                  <c:v>Grade 8</c:v>
                </c:pt>
                <c:pt idx="2">
                  <c:v>Grade 7</c:v>
                </c:pt>
                <c:pt idx="3">
                  <c:v>Grade 5</c:v>
                </c:pt>
                <c:pt idx="4">
                  <c:v>Grade 10</c:v>
                </c:pt>
                <c:pt idx="5">
                  <c:v>Grade 12</c:v>
                </c:pt>
                <c:pt idx="6">
                  <c:v>Chief Officer</c:v>
                </c:pt>
                <c:pt idx="7">
                  <c:v>Grade 4</c:v>
                </c:pt>
                <c:pt idx="8">
                  <c:v>Grade 6</c:v>
                </c:pt>
                <c:pt idx="9">
                  <c:v>Grade 11</c:v>
                </c:pt>
              </c:strCache>
              <c:extLst/>
            </c:strRef>
          </c:cat>
          <c:val>
            <c:numRef>
              <c:f>'[Equality Duty - Position Information 2021-2023.xlsx]2022'!$B$265:$B$275</c:f>
              <c:numCache>
                <c:formatCode>General</c:formatCode>
                <c:ptCount val="10"/>
                <c:pt idx="0">
                  <c:v>66</c:v>
                </c:pt>
                <c:pt idx="1">
                  <c:v>43</c:v>
                </c:pt>
                <c:pt idx="2">
                  <c:v>21</c:v>
                </c:pt>
                <c:pt idx="3">
                  <c:v>19</c:v>
                </c:pt>
                <c:pt idx="4">
                  <c:v>13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1C8-4912-B869-5B237A9C8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838456"/>
        <c:axId val="530836656"/>
      </c:barChart>
      <c:catAx>
        <c:axId val="53083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836656"/>
        <c:crosses val="autoZero"/>
        <c:auto val="1"/>
        <c:lblAlgn val="ctr"/>
        <c:lblOffset val="100"/>
        <c:noMultiLvlLbl val="0"/>
      </c:catAx>
      <c:valAx>
        <c:axId val="530836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0838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ysClr val="windowText" lastClr="000000"/>
                </a:solidFill>
              </a:rPr>
              <a:t>Social Work &amp; Practice -SBC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2021-2023.xlsx]2022'!$B$278</c:f>
              <c:strCache>
                <c:ptCount val="1"/>
                <c:pt idx="0">
                  <c:v>No of employees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2021-2023.xlsx]2022'!$A$279:$A$289</c:f>
              <c:strCache>
                <c:ptCount val="11"/>
                <c:pt idx="0">
                  <c:v>Grade 9</c:v>
                </c:pt>
                <c:pt idx="1">
                  <c:v>Grade 7</c:v>
                </c:pt>
                <c:pt idx="2">
                  <c:v>Grade 8</c:v>
                </c:pt>
                <c:pt idx="3">
                  <c:v>Grade 10</c:v>
                </c:pt>
                <c:pt idx="4">
                  <c:v>Grade 6</c:v>
                </c:pt>
                <c:pt idx="5">
                  <c:v>Grade 12</c:v>
                </c:pt>
                <c:pt idx="6">
                  <c:v>Grade 2</c:v>
                </c:pt>
                <c:pt idx="7">
                  <c:v>Grade 4</c:v>
                </c:pt>
                <c:pt idx="8">
                  <c:v>Chief Officer</c:v>
                </c:pt>
                <c:pt idx="9">
                  <c:v>Grade 5</c:v>
                </c:pt>
                <c:pt idx="10">
                  <c:v>National Minimum Wage</c:v>
                </c:pt>
              </c:strCache>
            </c:strRef>
          </c:cat>
          <c:val>
            <c:numRef>
              <c:f>'[Equality Duty - Position Information 2021-2023.xlsx]2022'!$B$279:$B$289</c:f>
              <c:numCache>
                <c:formatCode>General</c:formatCode>
                <c:ptCount val="11"/>
                <c:pt idx="0">
                  <c:v>77</c:v>
                </c:pt>
                <c:pt idx="1">
                  <c:v>72</c:v>
                </c:pt>
                <c:pt idx="2">
                  <c:v>31</c:v>
                </c:pt>
                <c:pt idx="3">
                  <c:v>15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4-4045-867B-85F9F003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0506720"/>
        <c:axId val="1100507080"/>
      </c:barChart>
      <c:catAx>
        <c:axId val="110050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507080"/>
        <c:crosses val="autoZero"/>
        <c:auto val="1"/>
        <c:lblAlgn val="ctr"/>
        <c:lblOffset val="100"/>
        <c:noMultiLvlLbl val="0"/>
      </c:catAx>
      <c:valAx>
        <c:axId val="1100507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0506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2021-2023.xlsx]2022'!$A$3:$A$5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  <c:extLst/>
            </c:strRef>
          </c:cat>
          <c:val>
            <c:numRef>
              <c:f>'[Equality Duty - Position Information 2021-2023.xlsx]2022'!$B$3:$B$5</c:f>
              <c:numCache>
                <c:formatCode>General</c:formatCode>
                <c:ptCount val="2"/>
                <c:pt idx="0">
                  <c:v>4476</c:v>
                </c:pt>
                <c:pt idx="1">
                  <c:v>1485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311-470C-AF71-28DDDE145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44583624"/>
        <c:axId val="1044586504"/>
      </c:barChart>
      <c:catAx>
        <c:axId val="1044583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586504"/>
        <c:crosses val="autoZero"/>
        <c:auto val="1"/>
        <c:lblAlgn val="ctr"/>
        <c:lblOffset val="100"/>
        <c:noMultiLvlLbl val="0"/>
      </c:catAx>
      <c:valAx>
        <c:axId val="1044586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4583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</a:t>
            </a:r>
            <a:r>
              <a:rPr lang="en-US" b="1" baseline="0" dirty="0">
                <a:solidFill>
                  <a:sysClr val="windowText" lastClr="000000"/>
                </a:solidFill>
              </a:rPr>
              <a:t> by Age Group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2021-2023.xlsx]2022'!$B$8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2021-2023.xlsx]2022'!$A$9:$A$12</c:f>
              <c:strCache>
                <c:ptCount val="4"/>
                <c:pt idx="0">
                  <c:v>45 to 59</c:v>
                </c:pt>
                <c:pt idx="1">
                  <c:v>30 to 44</c:v>
                </c:pt>
                <c:pt idx="2">
                  <c:v>60 and above</c:v>
                </c:pt>
                <c:pt idx="3">
                  <c:v>16 to 29</c:v>
                </c:pt>
              </c:strCache>
            </c:strRef>
          </c:cat>
          <c:val>
            <c:numRef>
              <c:f>'[Equality Duty - Position Information 2021-2023.xlsx]2022'!$B$9:$B$12</c:f>
              <c:numCache>
                <c:formatCode>General</c:formatCode>
                <c:ptCount val="4"/>
                <c:pt idx="0">
                  <c:v>2512</c:v>
                </c:pt>
                <c:pt idx="1">
                  <c:v>1681</c:v>
                </c:pt>
                <c:pt idx="2">
                  <c:v>947</c:v>
                </c:pt>
                <c:pt idx="3">
                  <c:v>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9-42FB-A23E-125426576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459568"/>
        <c:axId val="454459928"/>
      </c:barChart>
      <c:catAx>
        <c:axId val="45445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459928"/>
        <c:crosses val="autoZero"/>
        <c:auto val="1"/>
        <c:lblAlgn val="ctr"/>
        <c:lblOffset val="100"/>
        <c:noMultiLvlLbl val="0"/>
      </c:catAx>
      <c:valAx>
        <c:axId val="454459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4459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Ethnicity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2021-2023.xlsx]2022'!$A$17:$A$41</c:f>
              <c:strCache>
                <c:ptCount val="3"/>
                <c:pt idx="0">
                  <c:v>Black Minority Ethnic Total</c:v>
                </c:pt>
                <c:pt idx="1">
                  <c:v>White Total</c:v>
                </c:pt>
                <c:pt idx="2">
                  <c:v>Not Disclosed Total</c:v>
                </c:pt>
              </c:strCache>
              <c:extLst/>
            </c:strRef>
          </c:cat>
          <c:val>
            <c:numRef>
              <c:f>'[Equality Duty - Position Information 2021-2023.xlsx]2022'!$B$17:$B$41</c:f>
              <c:numCache>
                <c:formatCode>General</c:formatCode>
                <c:ptCount val="3"/>
                <c:pt idx="0">
                  <c:v>37</c:v>
                </c:pt>
                <c:pt idx="1">
                  <c:v>4249</c:v>
                </c:pt>
                <c:pt idx="2">
                  <c:v>1675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0AA-4150-B250-78DC5C8B4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6229336"/>
        <c:axId val="856231496"/>
      </c:barChart>
      <c:catAx>
        <c:axId val="85622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231496"/>
        <c:crosses val="autoZero"/>
        <c:auto val="1"/>
        <c:lblAlgn val="ctr"/>
        <c:lblOffset val="100"/>
        <c:noMultiLvlLbl val="0"/>
      </c:catAx>
      <c:valAx>
        <c:axId val="856231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6229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Gender Number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164312"/>
        <c:axId val="805165032"/>
      </c:barChart>
      <c:catAx>
        <c:axId val="8051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65032"/>
        <c:crosses val="autoZero"/>
        <c:auto val="1"/>
        <c:lblAlgn val="ctr"/>
        <c:lblOffset val="100"/>
        <c:noMultiLvlLbl val="0"/>
      </c:catAx>
      <c:valAx>
        <c:axId val="805165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1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Ethnicity 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White Total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2021-2023.xlsx]2022'!$A$17:$A$36</c:f>
              <c:strCache>
                <c:ptCount val="7"/>
                <c:pt idx="0">
                  <c:v>White - Eastern European (e.g. Polish)</c:v>
                </c:pt>
                <c:pt idx="1">
                  <c:v>White - Irish</c:v>
                </c:pt>
                <c:pt idx="2">
                  <c:v>White - Other British</c:v>
                </c:pt>
                <c:pt idx="3">
                  <c:v>White - Other Ethnic Groups</c:v>
                </c:pt>
                <c:pt idx="4">
                  <c:v>White - Other European</c:v>
                </c:pt>
                <c:pt idx="5">
                  <c:v>White - Polish</c:v>
                </c:pt>
                <c:pt idx="6">
                  <c:v>White - Scottish</c:v>
                </c:pt>
              </c:strCache>
              <c:extLst/>
            </c:strRef>
          </c:cat>
          <c:val>
            <c:numRef>
              <c:f>'[Equality Duty - Position Information 2021-2023.xlsx]2022'!$B$17:$B$36</c:f>
              <c:numCache>
                <c:formatCode>General</c:formatCode>
                <c:ptCount val="7"/>
                <c:pt idx="0">
                  <c:v>8</c:v>
                </c:pt>
                <c:pt idx="1">
                  <c:v>30</c:v>
                </c:pt>
                <c:pt idx="2">
                  <c:v>790</c:v>
                </c:pt>
                <c:pt idx="3">
                  <c:v>109</c:v>
                </c:pt>
                <c:pt idx="4">
                  <c:v>19</c:v>
                </c:pt>
                <c:pt idx="5">
                  <c:v>18</c:v>
                </c:pt>
                <c:pt idx="6">
                  <c:v>3275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98E-4C54-B7F8-E857C7C43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596584"/>
        <c:axId val="1044585064"/>
      </c:barChart>
      <c:catAx>
        <c:axId val="104459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585064"/>
        <c:crosses val="autoZero"/>
        <c:auto val="1"/>
        <c:lblAlgn val="ctr"/>
        <c:lblOffset val="100"/>
        <c:noMultiLvlLbl val="0"/>
      </c:catAx>
      <c:valAx>
        <c:axId val="1044585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4596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Employees by Diversity - Ethnicity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>
                <a:solidFill>
                  <a:sysClr val="windowText" lastClr="000000"/>
                </a:solidFill>
              </a:rPr>
              <a:t>Not</a:t>
            </a:r>
            <a:r>
              <a:rPr lang="en-US" b="1" baseline="0" dirty="0">
                <a:solidFill>
                  <a:sysClr val="windowText" lastClr="000000"/>
                </a:solidFill>
              </a:rPr>
              <a:t> Disclosed Breakdown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'[Equality Duty - Position Information 2021-2023.xlsx]2022'!$B$16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'[Equality Duty - Position Information 2021-2023.xlsx]2022'!$A$17:$A$42</c:f>
              <c:strCache>
                <c:ptCount val="3"/>
                <c:pt idx="0">
                  <c:v>No Response</c:v>
                </c:pt>
                <c:pt idx="1">
                  <c:v>Not Stated</c:v>
                </c:pt>
                <c:pt idx="2">
                  <c:v>Prefer Not To Answer</c:v>
                </c:pt>
              </c:strCache>
              <c:extLst/>
            </c:strRef>
          </c:cat>
          <c:val>
            <c:numRef>
              <c:f>'[Equality Duty - Position Information 2021-2023.xlsx]2022'!$B$17:$B$42</c:f>
              <c:numCache>
                <c:formatCode>General</c:formatCode>
                <c:ptCount val="3"/>
                <c:pt idx="0">
                  <c:v>1506</c:v>
                </c:pt>
                <c:pt idx="1">
                  <c:v>41</c:v>
                </c:pt>
                <c:pt idx="2">
                  <c:v>128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CD4-4DA1-93FB-96C15F41A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87719"/>
        <c:axId val="46588439"/>
      </c:barChart>
      <c:catAx>
        <c:axId val="46587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8439"/>
        <c:crosses val="autoZero"/>
        <c:auto val="1"/>
        <c:lblAlgn val="ctr"/>
        <c:lblOffset val="100"/>
        <c:noMultiLvlLbl val="0"/>
      </c:catAx>
      <c:valAx>
        <c:axId val="465884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5877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0.30422</cdr:x>
      <cdr:y>0.1569</cdr:y>
    </cdr:from>
    <cdr:to>
      <cdr:x>0.48756</cdr:x>
      <cdr:y>0.23658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34E986E-7203-503D-39C2-87B1F59560C6}"/>
            </a:ext>
          </a:extLst>
        </cdr:cNvPr>
        <cdr:cNvSpPr txBox="1"/>
      </cdr:nvSpPr>
      <cdr:spPr>
        <a:xfrm xmlns:a="http://schemas.openxmlformats.org/drawingml/2006/main">
          <a:off x="1515671" y="431404"/>
          <a:ext cx="913439" cy="219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74.74%</a:t>
          </a:r>
        </a:p>
      </cdr:txBody>
    </cdr:sp>
  </cdr:relSizeAnchor>
  <cdr:relSizeAnchor xmlns:cdr="http://schemas.openxmlformats.org/drawingml/2006/chartDrawing">
    <cdr:from>
      <cdr:x>0.70486</cdr:x>
      <cdr:y>0.55196</cdr:y>
    </cdr:from>
    <cdr:to>
      <cdr:x>0.88819</cdr:x>
      <cdr:y>0.63164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021E196-BCFA-C55E-2EF2-BA7FD0246D03}"/>
            </a:ext>
          </a:extLst>
        </cdr:cNvPr>
        <cdr:cNvSpPr txBox="1"/>
      </cdr:nvSpPr>
      <cdr:spPr>
        <a:xfrm xmlns:a="http://schemas.openxmlformats.org/drawingml/2006/main">
          <a:off x="3222625" y="1517650"/>
          <a:ext cx="8382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25.26%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0.12373</cdr:x>
      <cdr:y>0.1657</cdr:y>
    </cdr:from>
    <cdr:to>
      <cdr:x>0.22933</cdr:x>
      <cdr:y>0.24885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37285A-D57D-DBBF-F92E-D48A07070D9E}"/>
            </a:ext>
          </a:extLst>
        </cdr:cNvPr>
        <cdr:cNvSpPr txBox="1"/>
      </cdr:nvSpPr>
      <cdr:spPr>
        <a:xfrm xmlns:a="http://schemas.openxmlformats.org/drawingml/2006/main">
          <a:off x="736601" y="455613"/>
          <a:ext cx="6286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65.37%</a:t>
          </a:r>
        </a:p>
      </cdr:txBody>
    </cdr:sp>
  </cdr:relSizeAnchor>
  <cdr:relSizeAnchor xmlns:cdr="http://schemas.openxmlformats.org/drawingml/2006/chartDrawing">
    <cdr:from>
      <cdr:x>0.22835</cdr:x>
      <cdr:y>0.48003</cdr:y>
    </cdr:from>
    <cdr:to>
      <cdr:x>0.33395</cdr:x>
      <cdr:y>0.56318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5955E7B-6442-1EEE-D4C4-295C3E23DE2F}"/>
            </a:ext>
          </a:extLst>
        </cdr:cNvPr>
        <cdr:cNvSpPr txBox="1"/>
      </cdr:nvSpPr>
      <cdr:spPr>
        <a:xfrm xmlns:a="http://schemas.openxmlformats.org/drawingml/2006/main">
          <a:off x="1564696" y="1319880"/>
          <a:ext cx="723594" cy="228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25.26%</a:t>
          </a:r>
        </a:p>
      </cdr:txBody>
    </cdr:sp>
  </cdr:relSizeAnchor>
  <cdr:relSizeAnchor xmlns:cdr="http://schemas.openxmlformats.org/drawingml/2006/chartDrawing">
    <cdr:from>
      <cdr:x>0.35093</cdr:x>
      <cdr:y>0.65242</cdr:y>
    </cdr:from>
    <cdr:to>
      <cdr:x>0.45653</cdr:x>
      <cdr:y>0.73557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5955E7B-6442-1EEE-D4C4-295C3E23DE2F}"/>
            </a:ext>
          </a:extLst>
        </cdr:cNvPr>
        <cdr:cNvSpPr txBox="1"/>
      </cdr:nvSpPr>
      <cdr:spPr>
        <a:xfrm xmlns:a="http://schemas.openxmlformats.org/drawingml/2006/main">
          <a:off x="2089150" y="1793875"/>
          <a:ext cx="6286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6.02%</a:t>
          </a:r>
        </a:p>
      </cdr:txBody>
    </cdr:sp>
  </cdr:relSizeAnchor>
  <cdr:relSizeAnchor xmlns:cdr="http://schemas.openxmlformats.org/drawingml/2006/chartDrawing">
    <cdr:from>
      <cdr:x>0.45653</cdr:x>
      <cdr:y>0.69053</cdr:y>
    </cdr:from>
    <cdr:to>
      <cdr:x>0.56213</cdr:x>
      <cdr:y>0.77367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5955E7B-6442-1EEE-D4C4-295C3E23DE2F}"/>
            </a:ext>
          </a:extLst>
        </cdr:cNvPr>
        <cdr:cNvSpPr txBox="1"/>
      </cdr:nvSpPr>
      <cdr:spPr>
        <a:xfrm xmlns:a="http://schemas.openxmlformats.org/drawingml/2006/main">
          <a:off x="2717800" y="1898650"/>
          <a:ext cx="6286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1.91%</a:t>
          </a:r>
        </a:p>
      </cdr:txBody>
    </cdr:sp>
  </cdr:relSizeAnchor>
  <cdr:relSizeAnchor xmlns:cdr="http://schemas.openxmlformats.org/drawingml/2006/chartDrawing">
    <cdr:from>
      <cdr:x>0.55742</cdr:x>
      <cdr:y>0.70092</cdr:y>
    </cdr:from>
    <cdr:to>
      <cdr:x>0.66302</cdr:x>
      <cdr:y>0.78406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5955E7B-6442-1EEE-D4C4-295C3E23DE2F}"/>
            </a:ext>
          </a:extLst>
        </cdr:cNvPr>
        <cdr:cNvSpPr txBox="1"/>
      </cdr:nvSpPr>
      <cdr:spPr>
        <a:xfrm xmlns:a="http://schemas.openxmlformats.org/drawingml/2006/main">
          <a:off x="3819555" y="1927215"/>
          <a:ext cx="723594" cy="228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0.62%</a:t>
          </a:r>
        </a:p>
      </cdr:txBody>
    </cdr:sp>
  </cdr:relSizeAnchor>
  <cdr:relSizeAnchor xmlns:cdr="http://schemas.openxmlformats.org/drawingml/2006/chartDrawing">
    <cdr:from>
      <cdr:x>0.67022</cdr:x>
      <cdr:y>0.68979</cdr:y>
    </cdr:from>
    <cdr:to>
      <cdr:x>0.77582</cdr:x>
      <cdr:y>0.77293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955E7B-6442-1EEE-D4C4-295C3E23DE2F}"/>
            </a:ext>
          </a:extLst>
        </cdr:cNvPr>
        <cdr:cNvSpPr txBox="1"/>
      </cdr:nvSpPr>
      <cdr:spPr>
        <a:xfrm xmlns:a="http://schemas.openxmlformats.org/drawingml/2006/main">
          <a:off x="4592503" y="1896614"/>
          <a:ext cx="723594" cy="228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0.44%</a:t>
          </a:r>
        </a:p>
      </cdr:txBody>
    </cdr:sp>
  </cdr:relSizeAnchor>
  <cdr:relSizeAnchor xmlns:cdr="http://schemas.openxmlformats.org/drawingml/2006/chartDrawing">
    <cdr:from>
      <cdr:x>0.77404</cdr:x>
      <cdr:y>0.68979</cdr:y>
    </cdr:from>
    <cdr:to>
      <cdr:x>0.87964</cdr:x>
      <cdr:y>0.77293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35955E7B-6442-1EEE-D4C4-295C3E23DE2F}"/>
            </a:ext>
          </a:extLst>
        </cdr:cNvPr>
        <cdr:cNvSpPr txBox="1"/>
      </cdr:nvSpPr>
      <cdr:spPr>
        <a:xfrm xmlns:a="http://schemas.openxmlformats.org/drawingml/2006/main">
          <a:off x="5303911" y="1896613"/>
          <a:ext cx="723593" cy="228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0.29%</a:t>
          </a:r>
        </a:p>
      </cdr:txBody>
    </cdr:sp>
  </cdr:relSizeAnchor>
  <cdr:relSizeAnchor xmlns:cdr="http://schemas.openxmlformats.org/drawingml/2006/chartDrawing">
    <cdr:from>
      <cdr:x>0.87802</cdr:x>
      <cdr:y>0.68904</cdr:y>
    </cdr:from>
    <cdr:to>
      <cdr:x>0.98362</cdr:x>
      <cdr:y>0.77218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5955E7B-6442-1EEE-D4C4-295C3E23DE2F}"/>
            </a:ext>
          </a:extLst>
        </cdr:cNvPr>
        <cdr:cNvSpPr txBox="1"/>
      </cdr:nvSpPr>
      <cdr:spPr>
        <a:xfrm xmlns:a="http://schemas.openxmlformats.org/drawingml/2006/main">
          <a:off x="6016386" y="1894552"/>
          <a:ext cx="723594" cy="228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0.08%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0.08637</cdr:x>
      <cdr:y>0.18846</cdr:y>
    </cdr:from>
    <cdr:to>
      <cdr:x>0.18868</cdr:x>
      <cdr:y>0.28199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7AB97B6-072E-FDA6-24DB-15F734CCC284}"/>
            </a:ext>
          </a:extLst>
        </cdr:cNvPr>
        <cdr:cNvSpPr txBox="1"/>
      </cdr:nvSpPr>
      <cdr:spPr>
        <a:xfrm xmlns:a="http://schemas.openxmlformats.org/drawingml/2006/main">
          <a:off x="718749" y="518183"/>
          <a:ext cx="851444" cy="2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34.68%</a:t>
          </a:r>
        </a:p>
      </cdr:txBody>
    </cdr:sp>
  </cdr:relSizeAnchor>
  <cdr:relSizeAnchor xmlns:cdr="http://schemas.openxmlformats.org/drawingml/2006/chartDrawing">
    <cdr:from>
      <cdr:x>0.15359</cdr:x>
      <cdr:y>0.2865</cdr:y>
    </cdr:from>
    <cdr:to>
      <cdr:x>0.2559</cdr:x>
      <cdr:y>0.38003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6523ED2-8A45-55C4-3B65-455319329EDF}"/>
            </a:ext>
          </a:extLst>
        </cdr:cNvPr>
        <cdr:cNvSpPr txBox="1"/>
      </cdr:nvSpPr>
      <cdr:spPr>
        <a:xfrm xmlns:a="http://schemas.openxmlformats.org/drawingml/2006/main">
          <a:off x="1278221" y="787735"/>
          <a:ext cx="851444" cy="2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25.26%</a:t>
          </a:r>
        </a:p>
      </cdr:txBody>
    </cdr:sp>
  </cdr:relSizeAnchor>
  <cdr:relSizeAnchor xmlns:cdr="http://schemas.openxmlformats.org/drawingml/2006/chartDrawing">
    <cdr:from>
      <cdr:x>0.22076</cdr:x>
      <cdr:y>0.38002</cdr:y>
    </cdr:from>
    <cdr:to>
      <cdr:x>0.32306</cdr:x>
      <cdr:y>0.47356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6523ED2-8A45-55C4-3B65-455319329EDF}"/>
            </a:ext>
          </a:extLst>
        </cdr:cNvPr>
        <cdr:cNvSpPr txBox="1"/>
      </cdr:nvSpPr>
      <cdr:spPr>
        <a:xfrm xmlns:a="http://schemas.openxmlformats.org/drawingml/2006/main">
          <a:off x="1837243" y="1044888"/>
          <a:ext cx="851361" cy="2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19.01%</a:t>
          </a:r>
        </a:p>
      </cdr:txBody>
    </cdr:sp>
  </cdr:relSizeAnchor>
  <cdr:relSizeAnchor xmlns:cdr="http://schemas.openxmlformats.org/drawingml/2006/chartDrawing">
    <cdr:from>
      <cdr:x>0.28392</cdr:x>
      <cdr:y>0.56139</cdr:y>
    </cdr:from>
    <cdr:to>
      <cdr:x>0.38623</cdr:x>
      <cdr:y>0.65493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6523ED2-8A45-55C4-3B65-455319329EDF}"/>
            </a:ext>
          </a:extLst>
        </cdr:cNvPr>
        <cdr:cNvSpPr txBox="1"/>
      </cdr:nvSpPr>
      <cdr:spPr>
        <a:xfrm xmlns:a="http://schemas.openxmlformats.org/drawingml/2006/main">
          <a:off x="2362804" y="1543563"/>
          <a:ext cx="851444" cy="2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5.85%</a:t>
          </a:r>
        </a:p>
      </cdr:txBody>
    </cdr:sp>
  </cdr:relSizeAnchor>
  <cdr:relSizeAnchor xmlns:cdr="http://schemas.openxmlformats.org/drawingml/2006/chartDrawing">
    <cdr:from>
      <cdr:x>0.34839</cdr:x>
      <cdr:y>0.55692</cdr:y>
    </cdr:from>
    <cdr:to>
      <cdr:x>0.45069</cdr:x>
      <cdr:y>0.65045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6523ED2-8A45-55C4-3B65-455319329EDF}"/>
            </a:ext>
          </a:extLst>
        </cdr:cNvPr>
        <cdr:cNvSpPr txBox="1"/>
      </cdr:nvSpPr>
      <cdr:spPr>
        <a:xfrm xmlns:a="http://schemas.openxmlformats.org/drawingml/2006/main">
          <a:off x="2899350" y="1531277"/>
          <a:ext cx="851361" cy="2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5.62%</a:t>
          </a:r>
        </a:p>
      </cdr:txBody>
    </cdr:sp>
  </cdr:relSizeAnchor>
  <cdr:relSizeAnchor xmlns:cdr="http://schemas.openxmlformats.org/drawingml/2006/chartDrawing">
    <cdr:from>
      <cdr:x>0.40537</cdr:x>
      <cdr:y>0.59183</cdr:y>
    </cdr:from>
    <cdr:to>
      <cdr:x>0.50768</cdr:x>
      <cdr:y>0.68536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6523ED2-8A45-55C4-3B65-455319329EDF}"/>
            </a:ext>
          </a:extLst>
        </cdr:cNvPr>
        <cdr:cNvSpPr txBox="1"/>
      </cdr:nvSpPr>
      <cdr:spPr>
        <a:xfrm xmlns:a="http://schemas.openxmlformats.org/drawingml/2006/main">
          <a:off x="3373567" y="1627260"/>
          <a:ext cx="851444" cy="2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4.16%</a:t>
          </a:r>
        </a:p>
      </cdr:txBody>
    </cdr:sp>
  </cdr:relSizeAnchor>
  <cdr:relSizeAnchor xmlns:cdr="http://schemas.openxmlformats.org/drawingml/2006/chartDrawing">
    <cdr:from>
      <cdr:x>0.4695</cdr:x>
      <cdr:y>0.59875</cdr:y>
    </cdr:from>
    <cdr:to>
      <cdr:x>0.57181</cdr:x>
      <cdr:y>0.69229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C675F3-CAF8-7754-F9BB-83D0F392B7DD}"/>
            </a:ext>
          </a:extLst>
        </cdr:cNvPr>
        <cdr:cNvSpPr txBox="1"/>
      </cdr:nvSpPr>
      <cdr:spPr>
        <a:xfrm xmlns:a="http://schemas.openxmlformats.org/drawingml/2006/main">
          <a:off x="3907307" y="1646287"/>
          <a:ext cx="851444" cy="2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3.07%</a:t>
          </a:r>
        </a:p>
      </cdr:txBody>
    </cdr:sp>
  </cdr:relSizeAnchor>
  <cdr:relSizeAnchor xmlns:cdr="http://schemas.openxmlformats.org/drawingml/2006/chartDrawing">
    <cdr:from>
      <cdr:x>0.5357</cdr:x>
      <cdr:y>0.6098</cdr:y>
    </cdr:from>
    <cdr:to>
      <cdr:x>0.63801</cdr:x>
      <cdr:y>0.70334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4C675F3-CAF8-7754-F9BB-83D0F392B7DD}"/>
            </a:ext>
          </a:extLst>
        </cdr:cNvPr>
        <cdr:cNvSpPr txBox="1"/>
      </cdr:nvSpPr>
      <cdr:spPr>
        <a:xfrm xmlns:a="http://schemas.openxmlformats.org/drawingml/2006/main">
          <a:off x="4458167" y="1676672"/>
          <a:ext cx="851444" cy="257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1.73%</a:t>
          </a:r>
        </a:p>
      </cdr:txBody>
    </cdr:sp>
  </cdr:relSizeAnchor>
  <cdr:relSizeAnchor xmlns:cdr="http://schemas.openxmlformats.org/drawingml/2006/chartDrawing">
    <cdr:from>
      <cdr:x>0.59927</cdr:x>
      <cdr:y>0.63697</cdr:y>
    </cdr:from>
    <cdr:to>
      <cdr:x>0.6974</cdr:x>
      <cdr:y>0.73029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24C675F3-CAF8-7754-F9BB-83D0F392B7DD}"/>
            </a:ext>
          </a:extLst>
        </cdr:cNvPr>
        <cdr:cNvSpPr txBox="1"/>
      </cdr:nvSpPr>
      <cdr:spPr>
        <a:xfrm xmlns:a="http://schemas.openxmlformats.org/drawingml/2006/main">
          <a:off x="4987250" y="1751372"/>
          <a:ext cx="816657" cy="256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0.22%</a:t>
          </a:r>
        </a:p>
      </cdr:txBody>
    </cdr:sp>
  </cdr:relSizeAnchor>
  <cdr:relSizeAnchor xmlns:cdr="http://schemas.openxmlformats.org/drawingml/2006/chartDrawing">
    <cdr:from>
      <cdr:x>0.66852</cdr:x>
      <cdr:y>0.62779</cdr:y>
    </cdr:from>
    <cdr:to>
      <cdr:x>0.76664</cdr:x>
      <cdr:y>0.72111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4C675F3-CAF8-7754-F9BB-83D0F392B7DD}"/>
            </a:ext>
          </a:extLst>
        </cdr:cNvPr>
        <cdr:cNvSpPr txBox="1"/>
      </cdr:nvSpPr>
      <cdr:spPr>
        <a:xfrm xmlns:a="http://schemas.openxmlformats.org/drawingml/2006/main">
          <a:off x="5563565" y="1726134"/>
          <a:ext cx="816574" cy="256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0.15%</a:t>
          </a:r>
        </a:p>
      </cdr:txBody>
    </cdr:sp>
  </cdr:relSizeAnchor>
  <cdr:relSizeAnchor xmlns:cdr="http://schemas.openxmlformats.org/drawingml/2006/chartDrawing">
    <cdr:from>
      <cdr:x>0.7292</cdr:x>
      <cdr:y>0.62629</cdr:y>
    </cdr:from>
    <cdr:to>
      <cdr:x>0.82732</cdr:x>
      <cdr:y>0.7196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24C675F3-CAF8-7754-F9BB-83D0F392B7DD}"/>
            </a:ext>
          </a:extLst>
        </cdr:cNvPr>
        <cdr:cNvSpPr txBox="1"/>
      </cdr:nvSpPr>
      <cdr:spPr>
        <a:xfrm xmlns:a="http://schemas.openxmlformats.org/drawingml/2006/main">
          <a:off x="6068546" y="1722012"/>
          <a:ext cx="816574" cy="256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0.10%</a:t>
          </a:r>
        </a:p>
      </cdr:txBody>
    </cdr:sp>
  </cdr:relSizeAnchor>
  <cdr:relSizeAnchor xmlns:cdr="http://schemas.openxmlformats.org/drawingml/2006/chartDrawing">
    <cdr:from>
      <cdr:x>0.79125</cdr:x>
      <cdr:y>0.62553</cdr:y>
    </cdr:from>
    <cdr:to>
      <cdr:x>0.88937</cdr:x>
      <cdr:y>0.71885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24C675F3-CAF8-7754-F9BB-83D0F392B7DD}"/>
            </a:ext>
          </a:extLst>
        </cdr:cNvPr>
        <cdr:cNvSpPr txBox="1"/>
      </cdr:nvSpPr>
      <cdr:spPr>
        <a:xfrm xmlns:a="http://schemas.openxmlformats.org/drawingml/2006/main">
          <a:off x="6584938" y="1719923"/>
          <a:ext cx="816574" cy="256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0.08%</a:t>
          </a:r>
        </a:p>
      </cdr:txBody>
    </cdr:sp>
  </cdr:relSizeAnchor>
  <cdr:relSizeAnchor xmlns:cdr="http://schemas.openxmlformats.org/drawingml/2006/chartDrawing">
    <cdr:from>
      <cdr:x>0.84902</cdr:x>
      <cdr:y>0.62899</cdr:y>
    </cdr:from>
    <cdr:to>
      <cdr:x>0.94714</cdr:x>
      <cdr:y>0.72231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24C675F3-CAF8-7754-F9BB-83D0F392B7DD}"/>
            </a:ext>
          </a:extLst>
        </cdr:cNvPr>
        <cdr:cNvSpPr txBox="1"/>
      </cdr:nvSpPr>
      <cdr:spPr>
        <a:xfrm xmlns:a="http://schemas.openxmlformats.org/drawingml/2006/main">
          <a:off x="7065705" y="1729437"/>
          <a:ext cx="816574" cy="256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0.05%</a:t>
          </a:r>
        </a:p>
      </cdr:txBody>
    </cdr:sp>
  </cdr:relSizeAnchor>
  <cdr:relSizeAnchor xmlns:cdr="http://schemas.openxmlformats.org/drawingml/2006/chartDrawing">
    <cdr:from>
      <cdr:x>0.91631</cdr:x>
      <cdr:y>0.62553</cdr:y>
    </cdr:from>
    <cdr:to>
      <cdr:x>1</cdr:x>
      <cdr:y>0.71885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24C675F3-CAF8-7754-F9BB-83D0F392B7DD}"/>
            </a:ext>
          </a:extLst>
        </cdr:cNvPr>
        <cdr:cNvSpPr txBox="1"/>
      </cdr:nvSpPr>
      <cdr:spPr>
        <a:xfrm xmlns:a="http://schemas.openxmlformats.org/drawingml/2006/main">
          <a:off x="7625712" y="1719923"/>
          <a:ext cx="696485" cy="256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0.02%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0.12132</cdr:x>
      <cdr:y>0.14838</cdr:y>
    </cdr:from>
    <cdr:to>
      <cdr:x>0.20812</cdr:x>
      <cdr:y>0.2142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A8CF0D-B965-5A51-0DE7-CD13A03F7034}"/>
            </a:ext>
          </a:extLst>
        </cdr:cNvPr>
        <cdr:cNvSpPr txBox="1"/>
      </cdr:nvSpPr>
      <cdr:spPr>
        <a:xfrm xmlns:a="http://schemas.openxmlformats.org/drawingml/2006/main">
          <a:off x="758826" y="407989"/>
          <a:ext cx="542925" cy="180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0.12589</cdr:x>
      <cdr:y>0.15878</cdr:y>
    </cdr:from>
    <cdr:to>
      <cdr:x>0.22487</cdr:x>
      <cdr:y>0.23152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5E6067E-2BCD-C48C-B1BB-2FF8EBD0C3F0}"/>
            </a:ext>
          </a:extLst>
        </cdr:cNvPr>
        <cdr:cNvSpPr txBox="1"/>
      </cdr:nvSpPr>
      <cdr:spPr>
        <a:xfrm xmlns:a="http://schemas.openxmlformats.org/drawingml/2006/main">
          <a:off x="787401" y="436563"/>
          <a:ext cx="619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37.12%</a:t>
          </a:r>
        </a:p>
      </cdr:txBody>
    </cdr:sp>
  </cdr:relSizeAnchor>
  <cdr:relSizeAnchor xmlns:cdr="http://schemas.openxmlformats.org/drawingml/2006/chartDrawing">
    <cdr:from>
      <cdr:x>0.21827</cdr:x>
      <cdr:y>0.30947</cdr:y>
    </cdr:from>
    <cdr:to>
      <cdr:x>0.31726</cdr:x>
      <cdr:y>0.38222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C19B8BA-7DCD-9335-8BE4-5EC449A4EFA9}"/>
            </a:ext>
          </a:extLst>
        </cdr:cNvPr>
        <cdr:cNvSpPr txBox="1"/>
      </cdr:nvSpPr>
      <cdr:spPr>
        <a:xfrm xmlns:a="http://schemas.openxmlformats.org/drawingml/2006/main">
          <a:off x="1365250" y="850900"/>
          <a:ext cx="619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25.26%</a:t>
          </a:r>
        </a:p>
      </cdr:txBody>
    </cdr:sp>
  </cdr:relSizeAnchor>
  <cdr:relSizeAnchor xmlns:cdr="http://schemas.openxmlformats.org/drawingml/2006/chartDrawing">
    <cdr:from>
      <cdr:x>0.31726</cdr:x>
      <cdr:y>0.39954</cdr:y>
    </cdr:from>
    <cdr:to>
      <cdr:x>0.41624</cdr:x>
      <cdr:y>0.47229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C19B8BA-7DCD-9335-8BE4-5EC449A4EFA9}"/>
            </a:ext>
          </a:extLst>
        </cdr:cNvPr>
        <cdr:cNvSpPr txBox="1"/>
      </cdr:nvSpPr>
      <cdr:spPr>
        <a:xfrm xmlns:a="http://schemas.openxmlformats.org/drawingml/2006/main">
          <a:off x="1984375" y="1098550"/>
          <a:ext cx="619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18.45%</a:t>
          </a:r>
        </a:p>
      </cdr:txBody>
    </cdr:sp>
  </cdr:relSizeAnchor>
  <cdr:relSizeAnchor xmlns:cdr="http://schemas.openxmlformats.org/drawingml/2006/chartDrawing">
    <cdr:from>
      <cdr:x>0.4132</cdr:x>
      <cdr:y>0.52771</cdr:y>
    </cdr:from>
    <cdr:to>
      <cdr:x>0.51218</cdr:x>
      <cdr:y>0.60046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C19B8BA-7DCD-9335-8BE4-5EC449A4EFA9}"/>
            </a:ext>
          </a:extLst>
        </cdr:cNvPr>
        <cdr:cNvSpPr txBox="1"/>
      </cdr:nvSpPr>
      <cdr:spPr>
        <a:xfrm xmlns:a="http://schemas.openxmlformats.org/drawingml/2006/main">
          <a:off x="2584450" y="1450975"/>
          <a:ext cx="619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9.44%</a:t>
          </a:r>
        </a:p>
      </cdr:txBody>
    </cdr:sp>
  </cdr:relSizeAnchor>
  <cdr:relSizeAnchor xmlns:cdr="http://schemas.openxmlformats.org/drawingml/2006/chartDrawing">
    <cdr:from>
      <cdr:x>0.50609</cdr:x>
      <cdr:y>0.60046</cdr:y>
    </cdr:from>
    <cdr:to>
      <cdr:x>0.60508</cdr:x>
      <cdr:y>0.67321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C19B8BA-7DCD-9335-8BE4-5EC449A4EFA9}"/>
            </a:ext>
          </a:extLst>
        </cdr:cNvPr>
        <cdr:cNvSpPr txBox="1"/>
      </cdr:nvSpPr>
      <cdr:spPr>
        <a:xfrm xmlns:a="http://schemas.openxmlformats.org/drawingml/2006/main">
          <a:off x="3165475" y="1651000"/>
          <a:ext cx="619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4.23%</a:t>
          </a:r>
        </a:p>
      </cdr:txBody>
    </cdr:sp>
  </cdr:relSizeAnchor>
  <cdr:relSizeAnchor xmlns:cdr="http://schemas.openxmlformats.org/drawingml/2006/chartDrawing">
    <cdr:from>
      <cdr:x>0.60203</cdr:x>
      <cdr:y>0.62471</cdr:y>
    </cdr:from>
    <cdr:to>
      <cdr:x>0.70102</cdr:x>
      <cdr:y>0.69746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2EF8F98-2507-7152-7104-8D047FD983C0}"/>
            </a:ext>
          </a:extLst>
        </cdr:cNvPr>
        <cdr:cNvSpPr txBox="1"/>
      </cdr:nvSpPr>
      <cdr:spPr>
        <a:xfrm xmlns:a="http://schemas.openxmlformats.org/drawingml/2006/main">
          <a:off x="3765550" y="1717675"/>
          <a:ext cx="619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2.94%</a:t>
          </a:r>
        </a:p>
      </cdr:txBody>
    </cdr:sp>
  </cdr:relSizeAnchor>
  <cdr:relSizeAnchor xmlns:cdr="http://schemas.openxmlformats.org/drawingml/2006/chartDrawing">
    <cdr:from>
      <cdr:x>0.69949</cdr:x>
      <cdr:y>0.6351</cdr:y>
    </cdr:from>
    <cdr:to>
      <cdr:x>0.79848</cdr:x>
      <cdr:y>0.70785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2EF8F98-2507-7152-7104-8D047FD983C0}"/>
            </a:ext>
          </a:extLst>
        </cdr:cNvPr>
        <cdr:cNvSpPr txBox="1"/>
      </cdr:nvSpPr>
      <cdr:spPr>
        <a:xfrm xmlns:a="http://schemas.openxmlformats.org/drawingml/2006/main">
          <a:off x="4375150" y="1746250"/>
          <a:ext cx="619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1.17%</a:t>
          </a:r>
        </a:p>
      </cdr:txBody>
    </cdr:sp>
  </cdr:relSizeAnchor>
  <cdr:relSizeAnchor xmlns:cdr="http://schemas.openxmlformats.org/drawingml/2006/chartDrawing">
    <cdr:from>
      <cdr:x>0.79695</cdr:x>
      <cdr:y>0.63857</cdr:y>
    </cdr:from>
    <cdr:to>
      <cdr:x>0.89594</cdr:x>
      <cdr:y>0.71132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2EF8F98-2507-7152-7104-8D047FD983C0}"/>
            </a:ext>
          </a:extLst>
        </cdr:cNvPr>
        <cdr:cNvSpPr txBox="1"/>
      </cdr:nvSpPr>
      <cdr:spPr>
        <a:xfrm xmlns:a="http://schemas.openxmlformats.org/drawingml/2006/main">
          <a:off x="4984750" y="1755775"/>
          <a:ext cx="619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0.86%</a:t>
          </a:r>
        </a:p>
      </cdr:txBody>
    </cdr:sp>
  </cdr:relSizeAnchor>
  <cdr:relSizeAnchor xmlns:cdr="http://schemas.openxmlformats.org/drawingml/2006/chartDrawing">
    <cdr:from>
      <cdr:x>0.89289</cdr:x>
      <cdr:y>0.63857</cdr:y>
    </cdr:from>
    <cdr:to>
      <cdr:x>0.99188</cdr:x>
      <cdr:y>0.71132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A2EF8F98-2507-7152-7104-8D047FD983C0}"/>
            </a:ext>
          </a:extLst>
        </cdr:cNvPr>
        <cdr:cNvSpPr txBox="1"/>
      </cdr:nvSpPr>
      <cdr:spPr>
        <a:xfrm xmlns:a="http://schemas.openxmlformats.org/drawingml/2006/main">
          <a:off x="5584825" y="1755775"/>
          <a:ext cx="619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0.52%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0.13258</cdr:x>
      <cdr:y>0.15531</cdr:y>
    </cdr:from>
    <cdr:to>
      <cdr:x>0.24852</cdr:x>
      <cdr:y>0.24192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C60C882-32AC-E1D8-FCA9-210F063BE2C3}"/>
            </a:ext>
          </a:extLst>
        </cdr:cNvPr>
        <cdr:cNvSpPr txBox="1"/>
      </cdr:nvSpPr>
      <cdr:spPr>
        <a:xfrm xmlns:a="http://schemas.openxmlformats.org/drawingml/2006/main">
          <a:off x="784226" y="427038"/>
          <a:ext cx="6858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42.27%</a:t>
          </a:r>
        </a:p>
      </cdr:txBody>
    </cdr:sp>
  </cdr:relSizeAnchor>
  <cdr:relSizeAnchor xmlns:cdr="http://schemas.openxmlformats.org/drawingml/2006/chartDrawing">
    <cdr:from>
      <cdr:x>0.2598</cdr:x>
      <cdr:y>0.3545</cdr:y>
    </cdr:from>
    <cdr:to>
      <cdr:x>0.37574</cdr:x>
      <cdr:y>0.44111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A680458-B9C9-1B57-A3CB-2D277C87D30E}"/>
            </a:ext>
          </a:extLst>
        </cdr:cNvPr>
        <cdr:cNvSpPr txBox="1"/>
      </cdr:nvSpPr>
      <cdr:spPr>
        <a:xfrm xmlns:a="http://schemas.openxmlformats.org/drawingml/2006/main">
          <a:off x="1536700" y="974725"/>
          <a:ext cx="6858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25.26%</a:t>
          </a:r>
        </a:p>
      </cdr:txBody>
    </cdr:sp>
  </cdr:relSizeAnchor>
  <cdr:relSizeAnchor xmlns:cdr="http://schemas.openxmlformats.org/drawingml/2006/chartDrawing">
    <cdr:from>
      <cdr:x>0.3854</cdr:x>
      <cdr:y>0.39954</cdr:y>
    </cdr:from>
    <cdr:to>
      <cdr:x>0.50134</cdr:x>
      <cdr:y>0.48614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A680458-B9C9-1B57-A3CB-2D277C87D30E}"/>
            </a:ext>
          </a:extLst>
        </cdr:cNvPr>
        <cdr:cNvSpPr txBox="1"/>
      </cdr:nvSpPr>
      <cdr:spPr>
        <a:xfrm xmlns:a="http://schemas.openxmlformats.org/drawingml/2006/main">
          <a:off x="2279650" y="1098550"/>
          <a:ext cx="6858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21.86%</a:t>
          </a:r>
        </a:p>
      </cdr:txBody>
    </cdr:sp>
  </cdr:relSizeAnchor>
  <cdr:relSizeAnchor xmlns:cdr="http://schemas.openxmlformats.org/drawingml/2006/chartDrawing">
    <cdr:from>
      <cdr:x>0.50456</cdr:x>
      <cdr:y>0.55196</cdr:y>
    </cdr:from>
    <cdr:to>
      <cdr:x>0.6205</cdr:x>
      <cdr:y>0.63857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A680458-B9C9-1B57-A3CB-2D277C87D30E}"/>
            </a:ext>
          </a:extLst>
        </cdr:cNvPr>
        <cdr:cNvSpPr txBox="1"/>
      </cdr:nvSpPr>
      <cdr:spPr>
        <a:xfrm xmlns:a="http://schemas.openxmlformats.org/drawingml/2006/main">
          <a:off x="2984500" y="1517650"/>
          <a:ext cx="6858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8.42%</a:t>
          </a:r>
        </a:p>
      </cdr:txBody>
    </cdr:sp>
  </cdr:relSizeAnchor>
  <cdr:relSizeAnchor xmlns:cdr="http://schemas.openxmlformats.org/drawingml/2006/chartDrawing">
    <cdr:from>
      <cdr:x>0.63339</cdr:x>
      <cdr:y>0.63857</cdr:y>
    </cdr:from>
    <cdr:to>
      <cdr:x>0.74934</cdr:x>
      <cdr:y>0.72517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A680458-B9C9-1B57-A3CB-2D277C87D30E}"/>
            </a:ext>
          </a:extLst>
        </cdr:cNvPr>
        <cdr:cNvSpPr txBox="1"/>
      </cdr:nvSpPr>
      <cdr:spPr>
        <a:xfrm xmlns:a="http://schemas.openxmlformats.org/drawingml/2006/main">
          <a:off x="3744535" y="1755775"/>
          <a:ext cx="685432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1.58%</a:t>
          </a:r>
        </a:p>
      </cdr:txBody>
    </cdr:sp>
  </cdr:relSizeAnchor>
  <cdr:relSizeAnchor xmlns:cdr="http://schemas.openxmlformats.org/drawingml/2006/chartDrawing">
    <cdr:from>
      <cdr:x>0.74812</cdr:x>
      <cdr:y>0.64203</cdr:y>
    </cdr:from>
    <cdr:to>
      <cdr:x>0.86406</cdr:x>
      <cdr:y>0.72864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680458-B9C9-1B57-A3CB-2D277C87D30E}"/>
            </a:ext>
          </a:extLst>
        </cdr:cNvPr>
        <cdr:cNvSpPr txBox="1"/>
      </cdr:nvSpPr>
      <cdr:spPr>
        <a:xfrm xmlns:a="http://schemas.openxmlformats.org/drawingml/2006/main">
          <a:off x="4422748" y="1765300"/>
          <a:ext cx="685432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0.39%</a:t>
          </a:r>
        </a:p>
      </cdr:txBody>
    </cdr:sp>
  </cdr:relSizeAnchor>
  <cdr:relSizeAnchor xmlns:cdr="http://schemas.openxmlformats.org/drawingml/2006/chartDrawing">
    <cdr:from>
      <cdr:x>0.86251</cdr:x>
      <cdr:y>0.64896</cdr:y>
    </cdr:from>
    <cdr:to>
      <cdr:x>0.97852</cdr:x>
      <cdr:y>0.73557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680458-B9C9-1B57-A3CB-2D277C87D30E}"/>
            </a:ext>
          </a:extLst>
        </cdr:cNvPr>
        <cdr:cNvSpPr txBox="1"/>
      </cdr:nvSpPr>
      <cdr:spPr>
        <a:xfrm xmlns:a="http://schemas.openxmlformats.org/drawingml/2006/main">
          <a:off x="5099050" y="1784350"/>
          <a:ext cx="6858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0.22%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0.04069</cdr:x>
      <cdr:y>0.16917</cdr:y>
    </cdr:from>
    <cdr:to>
      <cdr:x>0.09921</cdr:x>
      <cdr:y>0.26617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BFF69EE-D453-C7EA-862F-459C5E376A17}"/>
            </a:ext>
          </a:extLst>
        </cdr:cNvPr>
        <cdr:cNvSpPr txBox="1"/>
      </cdr:nvSpPr>
      <cdr:spPr>
        <a:xfrm xmlns:a="http://schemas.openxmlformats.org/drawingml/2006/main">
          <a:off x="483370" y="465141"/>
          <a:ext cx="695179" cy="266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40.63%</a:t>
          </a:r>
        </a:p>
      </cdr:txBody>
    </cdr:sp>
  </cdr:relSizeAnchor>
  <cdr:relSizeAnchor xmlns:cdr="http://schemas.openxmlformats.org/drawingml/2006/chartDrawing">
    <cdr:from>
      <cdr:x>0.07033</cdr:x>
      <cdr:y>0.29795</cdr:y>
    </cdr:from>
    <cdr:to>
      <cdr:x>0.12886</cdr:x>
      <cdr:y>0.39494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E2B4451-CD06-D577-8245-D74AE5D6A1E8}"/>
            </a:ext>
          </a:extLst>
        </cdr:cNvPr>
        <cdr:cNvSpPr txBox="1"/>
      </cdr:nvSpPr>
      <cdr:spPr>
        <a:xfrm xmlns:a="http://schemas.openxmlformats.org/drawingml/2006/main">
          <a:off x="835428" y="819238"/>
          <a:ext cx="695297" cy="2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25.26%</a:t>
          </a:r>
        </a:p>
      </cdr:txBody>
    </cdr:sp>
  </cdr:relSizeAnchor>
  <cdr:relSizeAnchor xmlns:cdr="http://schemas.openxmlformats.org/drawingml/2006/chartDrawing">
    <cdr:from>
      <cdr:x>0.09229</cdr:x>
      <cdr:y>0.36955</cdr:y>
    </cdr:from>
    <cdr:to>
      <cdr:x>0.15082</cdr:x>
      <cdr:y>0.46655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E2B4451-CD06-D577-8245-D74AE5D6A1E8}"/>
            </a:ext>
          </a:extLst>
        </cdr:cNvPr>
        <cdr:cNvSpPr txBox="1"/>
      </cdr:nvSpPr>
      <cdr:spPr>
        <a:xfrm xmlns:a="http://schemas.openxmlformats.org/drawingml/2006/main">
          <a:off x="1096301" y="1016098"/>
          <a:ext cx="695298" cy="266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23.45%</a:t>
          </a:r>
        </a:p>
      </cdr:txBody>
    </cdr:sp>
  </cdr:relSizeAnchor>
  <cdr:relSizeAnchor xmlns:cdr="http://schemas.openxmlformats.org/drawingml/2006/chartDrawing">
    <cdr:from>
      <cdr:x>0.11578</cdr:x>
      <cdr:y>0.46332</cdr:y>
    </cdr:from>
    <cdr:to>
      <cdr:x>0.17431</cdr:x>
      <cdr:y>0.56032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E2B4451-CD06-D577-8245-D74AE5D6A1E8}"/>
            </a:ext>
          </a:extLst>
        </cdr:cNvPr>
        <cdr:cNvSpPr txBox="1"/>
      </cdr:nvSpPr>
      <cdr:spPr>
        <a:xfrm xmlns:a="http://schemas.openxmlformats.org/drawingml/2006/main">
          <a:off x="1375435" y="1273927"/>
          <a:ext cx="695298" cy="266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8.00%</a:t>
          </a:r>
        </a:p>
      </cdr:txBody>
    </cdr:sp>
  </cdr:relSizeAnchor>
  <cdr:relSizeAnchor xmlns:cdr="http://schemas.openxmlformats.org/drawingml/2006/chartDrawing">
    <cdr:from>
      <cdr:x>0.13566</cdr:x>
      <cdr:y>0.58836</cdr:y>
    </cdr:from>
    <cdr:to>
      <cdr:x>0.19419</cdr:x>
      <cdr:y>0.68536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E2B4451-CD06-D577-8245-D74AE5D6A1E8}"/>
            </a:ext>
          </a:extLst>
        </cdr:cNvPr>
        <cdr:cNvSpPr txBox="1"/>
      </cdr:nvSpPr>
      <cdr:spPr>
        <a:xfrm xmlns:a="http://schemas.openxmlformats.org/drawingml/2006/main">
          <a:off x="1611535" y="1617719"/>
          <a:ext cx="695298" cy="266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1.02%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0.375</cdr:x>
      <cdr:y>0.1765</cdr:y>
    </cdr:from>
    <cdr:to>
      <cdr:x>0.4875</cdr:x>
      <cdr:y>0.24942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A4A0E3C-99FF-2F65-D2F9-8C3807F8D325}"/>
            </a:ext>
          </a:extLst>
        </cdr:cNvPr>
        <cdr:cNvSpPr txBox="1"/>
      </cdr:nvSpPr>
      <cdr:spPr>
        <a:xfrm xmlns:a="http://schemas.openxmlformats.org/drawingml/2006/main">
          <a:off x="1714500" y="484188"/>
          <a:ext cx="5143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50%</a:t>
          </a:r>
        </a:p>
      </cdr:txBody>
    </cdr:sp>
  </cdr:relSizeAnchor>
  <cdr:relSizeAnchor xmlns:cdr="http://schemas.openxmlformats.org/drawingml/2006/chartDrawing">
    <cdr:from>
      <cdr:x>0.74167</cdr:x>
      <cdr:y>0.17361</cdr:y>
    </cdr:from>
    <cdr:to>
      <cdr:x>0.83367</cdr:x>
      <cdr:y>0.28251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383CD4F-960B-B6ED-3531-313EA5F8F0F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90900" y="476250"/>
          <a:ext cx="420660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0.0914</cdr:x>
      <cdr:y>0.13647</cdr:y>
    </cdr:from>
    <cdr:to>
      <cdr:x>0.12503</cdr:x>
      <cdr:y>0.1957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7FBFDF-667B-5AA9-5C3C-6975F82D8638}"/>
            </a:ext>
          </a:extLst>
        </cdr:cNvPr>
        <cdr:cNvSpPr txBox="1"/>
      </cdr:nvSpPr>
      <cdr:spPr>
        <a:xfrm xmlns:a="http://schemas.openxmlformats.org/drawingml/2006/main">
          <a:off x="1190627" y="373063"/>
          <a:ext cx="4381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0.0892</cdr:x>
      <cdr:y>0.09814</cdr:y>
    </cdr:from>
    <cdr:to>
      <cdr:x>0.13965</cdr:x>
      <cdr:y>0.1748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4D0BF6-BB37-A659-1778-802C282FD428}"/>
            </a:ext>
          </a:extLst>
        </cdr:cNvPr>
        <cdr:cNvSpPr txBox="1"/>
      </cdr:nvSpPr>
      <cdr:spPr>
        <a:xfrm xmlns:a="http://schemas.openxmlformats.org/drawingml/2006/main">
          <a:off x="1162052" y="268288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38.6%</a:t>
          </a:r>
        </a:p>
      </cdr:txBody>
    </cdr:sp>
  </cdr:relSizeAnchor>
  <cdr:relSizeAnchor xmlns:cdr="http://schemas.openxmlformats.org/drawingml/2006/chartDrawing">
    <cdr:from>
      <cdr:x>0.13259</cdr:x>
      <cdr:y>0.35656</cdr:y>
    </cdr:from>
    <cdr:to>
      <cdr:x>0.18304</cdr:x>
      <cdr:y>0.43322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6C3ED47-4564-AE30-167B-21C08719491C}"/>
            </a:ext>
          </a:extLst>
        </cdr:cNvPr>
        <cdr:cNvSpPr txBox="1"/>
      </cdr:nvSpPr>
      <cdr:spPr>
        <a:xfrm xmlns:a="http://schemas.openxmlformats.org/drawingml/2006/main">
          <a:off x="1727200" y="97472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20.7%</a:t>
          </a:r>
        </a:p>
      </cdr:txBody>
    </cdr:sp>
  </cdr:relSizeAnchor>
  <cdr:relSizeAnchor xmlns:cdr="http://schemas.openxmlformats.org/drawingml/2006/chartDrawing">
    <cdr:from>
      <cdr:x>0.17792</cdr:x>
      <cdr:y>0.45412</cdr:y>
    </cdr:from>
    <cdr:to>
      <cdr:x>0.22837</cdr:x>
      <cdr:y>0.53078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6C3ED47-4564-AE30-167B-21C08719491C}"/>
            </a:ext>
          </a:extLst>
        </cdr:cNvPr>
        <cdr:cNvSpPr txBox="1"/>
      </cdr:nvSpPr>
      <cdr:spPr>
        <a:xfrm xmlns:a="http://schemas.openxmlformats.org/drawingml/2006/main">
          <a:off x="2317750" y="124142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13.9%</a:t>
          </a:r>
        </a:p>
      </cdr:txBody>
    </cdr:sp>
  </cdr:relSizeAnchor>
  <cdr:relSizeAnchor xmlns:cdr="http://schemas.openxmlformats.org/drawingml/2006/chartDrawing">
    <cdr:from>
      <cdr:x>0.21886</cdr:x>
      <cdr:y>0.56214</cdr:y>
    </cdr:from>
    <cdr:to>
      <cdr:x>0.26932</cdr:x>
      <cdr:y>0.63879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6C3ED47-4564-AE30-167B-21C08719491C}"/>
            </a:ext>
          </a:extLst>
        </cdr:cNvPr>
        <cdr:cNvSpPr txBox="1"/>
      </cdr:nvSpPr>
      <cdr:spPr>
        <a:xfrm xmlns:a="http://schemas.openxmlformats.org/drawingml/2006/main">
          <a:off x="2851150" y="1536700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5.8%</a:t>
          </a:r>
        </a:p>
      </cdr:txBody>
    </cdr:sp>
  </cdr:relSizeAnchor>
  <cdr:relSizeAnchor xmlns:cdr="http://schemas.openxmlformats.org/drawingml/2006/chartDrawing">
    <cdr:from>
      <cdr:x>0.262</cdr:x>
      <cdr:y>0.5935</cdr:y>
    </cdr:from>
    <cdr:to>
      <cdr:x>0.31245</cdr:x>
      <cdr:y>0.67015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6C3ED47-4564-AE30-167B-21C08719491C}"/>
            </a:ext>
          </a:extLst>
        </cdr:cNvPr>
        <cdr:cNvSpPr txBox="1"/>
      </cdr:nvSpPr>
      <cdr:spPr>
        <a:xfrm xmlns:a="http://schemas.openxmlformats.org/drawingml/2006/main">
          <a:off x="3413125" y="162242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3.9%</a:t>
          </a:r>
        </a:p>
      </cdr:txBody>
    </cdr:sp>
  </cdr:relSizeAnchor>
  <cdr:relSizeAnchor xmlns:cdr="http://schemas.openxmlformats.org/drawingml/2006/chartDrawing">
    <cdr:from>
      <cdr:x>0.30441</cdr:x>
      <cdr:y>0.59698</cdr:y>
    </cdr:from>
    <cdr:to>
      <cdr:x>0.35486</cdr:x>
      <cdr:y>0.67364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6C3ED47-4564-AE30-167B-21C08719491C}"/>
            </a:ext>
          </a:extLst>
        </cdr:cNvPr>
        <cdr:cNvSpPr txBox="1"/>
      </cdr:nvSpPr>
      <cdr:spPr>
        <a:xfrm xmlns:a="http://schemas.openxmlformats.org/drawingml/2006/main">
          <a:off x="3965575" y="1631950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3.8%</a:t>
          </a:r>
        </a:p>
      </cdr:txBody>
    </cdr:sp>
  </cdr:relSizeAnchor>
  <cdr:relSizeAnchor xmlns:cdr="http://schemas.openxmlformats.org/drawingml/2006/chartDrawing">
    <cdr:from>
      <cdr:x>0.34609</cdr:x>
      <cdr:y>0.60743</cdr:y>
    </cdr:from>
    <cdr:to>
      <cdr:x>0.39654</cdr:x>
      <cdr:y>0.68409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6C3ED47-4564-AE30-167B-21C08719491C}"/>
            </a:ext>
          </a:extLst>
        </cdr:cNvPr>
        <cdr:cNvSpPr txBox="1"/>
      </cdr:nvSpPr>
      <cdr:spPr>
        <a:xfrm xmlns:a="http://schemas.openxmlformats.org/drawingml/2006/main">
          <a:off x="4508500" y="166052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3.5%</a:t>
          </a:r>
        </a:p>
      </cdr:txBody>
    </cdr:sp>
  </cdr:relSizeAnchor>
  <cdr:relSizeAnchor xmlns:cdr="http://schemas.openxmlformats.org/drawingml/2006/chartDrawing">
    <cdr:from>
      <cdr:x>0.39215</cdr:x>
      <cdr:y>0.6144</cdr:y>
    </cdr:from>
    <cdr:to>
      <cdr:x>0.4426</cdr:x>
      <cdr:y>0.69106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E5AB7F7B-370B-6ECE-4CD3-5F52B7A5FCA7}"/>
            </a:ext>
          </a:extLst>
        </cdr:cNvPr>
        <cdr:cNvSpPr txBox="1"/>
      </cdr:nvSpPr>
      <cdr:spPr>
        <a:xfrm xmlns:a="http://schemas.openxmlformats.org/drawingml/2006/main">
          <a:off x="5108575" y="167957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1.7%</a:t>
          </a:r>
        </a:p>
      </cdr:txBody>
    </cdr:sp>
  </cdr:relSizeAnchor>
  <cdr:relSizeAnchor xmlns:cdr="http://schemas.openxmlformats.org/drawingml/2006/chartDrawing">
    <cdr:from>
      <cdr:x>0.43822</cdr:x>
      <cdr:y>0.62485</cdr:y>
    </cdr:from>
    <cdr:to>
      <cdr:x>0.48867</cdr:x>
      <cdr:y>0.70151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E5AB7F7B-370B-6ECE-4CD3-5F52B7A5FCA7}"/>
            </a:ext>
          </a:extLst>
        </cdr:cNvPr>
        <cdr:cNvSpPr txBox="1"/>
      </cdr:nvSpPr>
      <cdr:spPr>
        <a:xfrm xmlns:a="http://schemas.openxmlformats.org/drawingml/2006/main">
          <a:off x="5708650" y="1708150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1.5%</a:t>
          </a:r>
        </a:p>
      </cdr:txBody>
    </cdr:sp>
  </cdr:relSizeAnchor>
  <cdr:relSizeAnchor xmlns:cdr="http://schemas.openxmlformats.org/drawingml/2006/chartDrawing">
    <cdr:from>
      <cdr:x>0.47697</cdr:x>
      <cdr:y>0.62485</cdr:y>
    </cdr:from>
    <cdr:to>
      <cdr:x>0.52742</cdr:x>
      <cdr:y>0.70151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E5AB7F7B-370B-6ECE-4CD3-5F52B7A5FCA7}"/>
            </a:ext>
          </a:extLst>
        </cdr:cNvPr>
        <cdr:cNvSpPr txBox="1"/>
      </cdr:nvSpPr>
      <cdr:spPr>
        <a:xfrm xmlns:a="http://schemas.openxmlformats.org/drawingml/2006/main">
          <a:off x="6213475" y="1708150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1.2%</a:t>
          </a:r>
        </a:p>
      </cdr:txBody>
    </cdr:sp>
  </cdr:relSizeAnchor>
  <cdr:relSizeAnchor xmlns:cdr="http://schemas.openxmlformats.org/drawingml/2006/chartDrawing">
    <cdr:from>
      <cdr:x>0.51864</cdr:x>
      <cdr:y>0.62137</cdr:y>
    </cdr:from>
    <cdr:to>
      <cdr:x>0.5691</cdr:x>
      <cdr:y>0.69803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E5AB7F7B-370B-6ECE-4CD3-5F52B7A5FCA7}"/>
            </a:ext>
          </a:extLst>
        </cdr:cNvPr>
        <cdr:cNvSpPr txBox="1"/>
      </cdr:nvSpPr>
      <cdr:spPr>
        <a:xfrm xmlns:a="http://schemas.openxmlformats.org/drawingml/2006/main">
          <a:off x="6756400" y="169862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1.1%</a:t>
          </a:r>
        </a:p>
      </cdr:txBody>
    </cdr:sp>
  </cdr:relSizeAnchor>
  <cdr:relSizeAnchor xmlns:cdr="http://schemas.openxmlformats.org/drawingml/2006/chartDrawing">
    <cdr:from>
      <cdr:x>0.56252</cdr:x>
      <cdr:y>0.62485</cdr:y>
    </cdr:from>
    <cdr:to>
      <cdr:x>0.61297</cdr:x>
      <cdr:y>0.70151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E5AB7F7B-370B-6ECE-4CD3-5F52B7A5FCA7}"/>
            </a:ext>
          </a:extLst>
        </cdr:cNvPr>
        <cdr:cNvSpPr txBox="1"/>
      </cdr:nvSpPr>
      <cdr:spPr>
        <a:xfrm xmlns:a="http://schemas.openxmlformats.org/drawingml/2006/main">
          <a:off x="7327900" y="1708150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0.9%</a:t>
          </a:r>
        </a:p>
      </cdr:txBody>
    </cdr:sp>
  </cdr:relSizeAnchor>
  <cdr:relSizeAnchor xmlns:cdr="http://schemas.openxmlformats.org/drawingml/2006/chartDrawing">
    <cdr:from>
      <cdr:x>0.60492</cdr:x>
      <cdr:y>0.6144</cdr:y>
    </cdr:from>
    <cdr:to>
      <cdr:x>0.65537</cdr:x>
      <cdr:y>0.69106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B88F8A07-2DAA-3CB4-292D-BEECAAA474CA}"/>
            </a:ext>
          </a:extLst>
        </cdr:cNvPr>
        <cdr:cNvSpPr txBox="1"/>
      </cdr:nvSpPr>
      <cdr:spPr>
        <a:xfrm xmlns:a="http://schemas.openxmlformats.org/drawingml/2006/main">
          <a:off x="7880350" y="167957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0.8%</a:t>
          </a:r>
        </a:p>
      </cdr:txBody>
    </cdr:sp>
  </cdr:relSizeAnchor>
  <cdr:relSizeAnchor xmlns:cdr="http://schemas.openxmlformats.org/drawingml/2006/chartDrawing">
    <cdr:from>
      <cdr:x>0.64952</cdr:x>
      <cdr:y>0.61789</cdr:y>
    </cdr:from>
    <cdr:to>
      <cdr:x>0.69998</cdr:x>
      <cdr:y>0.69454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B88F8A07-2DAA-3CB4-292D-BEECAAA474CA}"/>
            </a:ext>
          </a:extLst>
        </cdr:cNvPr>
        <cdr:cNvSpPr txBox="1"/>
      </cdr:nvSpPr>
      <cdr:spPr>
        <a:xfrm xmlns:a="http://schemas.openxmlformats.org/drawingml/2006/main">
          <a:off x="8461375" y="1689100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0.7%</a:t>
          </a:r>
        </a:p>
      </cdr:txBody>
    </cdr:sp>
  </cdr:relSizeAnchor>
  <cdr:relSizeAnchor xmlns:cdr="http://schemas.openxmlformats.org/drawingml/2006/chartDrawing">
    <cdr:from>
      <cdr:x>0.68974</cdr:x>
      <cdr:y>0.6144</cdr:y>
    </cdr:from>
    <cdr:to>
      <cdr:x>0.74019</cdr:x>
      <cdr:y>0.69106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B88F8A07-2DAA-3CB4-292D-BEECAAA474CA}"/>
            </a:ext>
          </a:extLst>
        </cdr:cNvPr>
        <cdr:cNvSpPr txBox="1"/>
      </cdr:nvSpPr>
      <cdr:spPr>
        <a:xfrm xmlns:a="http://schemas.openxmlformats.org/drawingml/2006/main">
          <a:off x="8985250" y="167957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  <cdr:relSizeAnchor xmlns:cdr="http://schemas.openxmlformats.org/drawingml/2006/chartDrawing">
    <cdr:from>
      <cdr:x>0.73068</cdr:x>
      <cdr:y>0.61789</cdr:y>
    </cdr:from>
    <cdr:to>
      <cdr:x>0.78114</cdr:x>
      <cdr:y>0.69454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B88F8A07-2DAA-3CB4-292D-BEECAAA474CA}"/>
            </a:ext>
          </a:extLst>
        </cdr:cNvPr>
        <cdr:cNvSpPr txBox="1"/>
      </cdr:nvSpPr>
      <cdr:spPr>
        <a:xfrm xmlns:a="http://schemas.openxmlformats.org/drawingml/2006/main">
          <a:off x="9518650" y="1689100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0.4%</a:t>
          </a:r>
        </a:p>
      </cdr:txBody>
    </cdr:sp>
  </cdr:relSizeAnchor>
  <cdr:relSizeAnchor xmlns:cdr="http://schemas.openxmlformats.org/drawingml/2006/chartDrawing">
    <cdr:from>
      <cdr:x>0.77456</cdr:x>
      <cdr:y>0.62137</cdr:y>
    </cdr:from>
    <cdr:to>
      <cdr:x>0.82501</cdr:x>
      <cdr:y>0.69803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88F8A07-2DAA-3CB4-292D-BEECAAA474CA}"/>
            </a:ext>
          </a:extLst>
        </cdr:cNvPr>
        <cdr:cNvSpPr txBox="1"/>
      </cdr:nvSpPr>
      <cdr:spPr>
        <a:xfrm xmlns:a="http://schemas.openxmlformats.org/drawingml/2006/main">
          <a:off x="10090150" y="169862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0.3%</a:t>
          </a:r>
        </a:p>
      </cdr:txBody>
    </cdr:sp>
  </cdr:relSizeAnchor>
  <cdr:relSizeAnchor xmlns:cdr="http://schemas.openxmlformats.org/drawingml/2006/chartDrawing">
    <cdr:from>
      <cdr:x>0.81843</cdr:x>
      <cdr:y>0.62834</cdr:y>
    </cdr:from>
    <cdr:to>
      <cdr:x>0.86888</cdr:x>
      <cdr:y>0.70499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B88F8A07-2DAA-3CB4-292D-BEECAAA474CA}"/>
            </a:ext>
          </a:extLst>
        </cdr:cNvPr>
        <cdr:cNvSpPr txBox="1"/>
      </cdr:nvSpPr>
      <cdr:spPr>
        <a:xfrm xmlns:a="http://schemas.openxmlformats.org/drawingml/2006/main">
          <a:off x="10661650" y="171767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0.2%</a:t>
          </a:r>
        </a:p>
      </cdr:txBody>
    </cdr:sp>
  </cdr:relSizeAnchor>
  <cdr:relSizeAnchor xmlns:cdr="http://schemas.openxmlformats.org/drawingml/2006/chartDrawing">
    <cdr:from>
      <cdr:x>0.86083</cdr:x>
      <cdr:y>0.62834</cdr:y>
    </cdr:from>
    <cdr:to>
      <cdr:x>0.91128</cdr:x>
      <cdr:y>0.70499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B88F8A07-2DAA-3CB4-292D-BEECAAA474CA}"/>
            </a:ext>
          </a:extLst>
        </cdr:cNvPr>
        <cdr:cNvSpPr txBox="1"/>
      </cdr:nvSpPr>
      <cdr:spPr>
        <a:xfrm xmlns:a="http://schemas.openxmlformats.org/drawingml/2006/main">
          <a:off x="11214100" y="171767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0.2%</a:t>
          </a:r>
        </a:p>
      </cdr:txBody>
    </cdr:sp>
  </cdr:relSizeAnchor>
  <cdr:relSizeAnchor xmlns:cdr="http://schemas.openxmlformats.org/drawingml/2006/chartDrawing">
    <cdr:from>
      <cdr:x>0.9069</cdr:x>
      <cdr:y>0.63879</cdr:y>
    </cdr:from>
    <cdr:to>
      <cdr:x>0.95735</cdr:x>
      <cdr:y>0.71545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B88F8A07-2DAA-3CB4-292D-BEECAAA474CA}"/>
            </a:ext>
          </a:extLst>
        </cdr:cNvPr>
        <cdr:cNvSpPr txBox="1"/>
      </cdr:nvSpPr>
      <cdr:spPr>
        <a:xfrm xmlns:a="http://schemas.openxmlformats.org/drawingml/2006/main">
          <a:off x="11814175" y="1746250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0.1%</a:t>
          </a:r>
        </a:p>
      </cdr:txBody>
    </cdr:sp>
  </cdr:relSizeAnchor>
  <cdr:relSizeAnchor xmlns:cdr="http://schemas.openxmlformats.org/drawingml/2006/chartDrawing">
    <cdr:from>
      <cdr:x>0.94955</cdr:x>
      <cdr:y>0.64228</cdr:y>
    </cdr:from>
    <cdr:to>
      <cdr:x>1</cdr:x>
      <cdr:y>0.71893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B88F8A07-2DAA-3CB4-292D-BEECAAA474CA}"/>
            </a:ext>
          </a:extLst>
        </cdr:cNvPr>
        <cdr:cNvSpPr txBox="1"/>
      </cdr:nvSpPr>
      <cdr:spPr>
        <a:xfrm xmlns:a="http://schemas.openxmlformats.org/drawingml/2006/main">
          <a:off x="12369802" y="1755775"/>
          <a:ext cx="6572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0.1%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0.15097</cdr:x>
      <cdr:y>0.16609</cdr:y>
    </cdr:from>
    <cdr:to>
      <cdr:x>0.23684</cdr:x>
      <cdr:y>0.24595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9145233-A1FF-8AA9-C89D-F2EF125DCF2D}"/>
            </a:ext>
          </a:extLst>
        </cdr:cNvPr>
        <cdr:cNvSpPr txBox="1"/>
      </cdr:nvSpPr>
      <cdr:spPr>
        <a:xfrm xmlns:a="http://schemas.openxmlformats.org/drawingml/2006/main">
          <a:off x="1038228" y="455612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20.4%</a:t>
          </a:r>
        </a:p>
      </cdr:txBody>
    </cdr:sp>
  </cdr:relSizeAnchor>
  <cdr:relSizeAnchor xmlns:cdr="http://schemas.openxmlformats.org/drawingml/2006/chartDrawing">
    <cdr:from>
      <cdr:x>0.22345</cdr:x>
      <cdr:y>0.23032</cdr:y>
    </cdr:from>
    <cdr:to>
      <cdr:x>0.30933</cdr:x>
      <cdr:y>0.31019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576BE06-3EC3-ABD3-ECDF-79002C48418A}"/>
            </a:ext>
          </a:extLst>
        </cdr:cNvPr>
        <cdr:cNvSpPr txBox="1"/>
      </cdr:nvSpPr>
      <cdr:spPr>
        <a:xfrm xmlns:a="http://schemas.openxmlformats.org/drawingml/2006/main">
          <a:off x="1536700" y="631825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17.8%</a:t>
          </a:r>
        </a:p>
      </cdr:txBody>
    </cdr:sp>
  </cdr:relSizeAnchor>
  <cdr:relSizeAnchor xmlns:cdr="http://schemas.openxmlformats.org/drawingml/2006/chartDrawing">
    <cdr:from>
      <cdr:x>0.2844</cdr:x>
      <cdr:y>0.2963</cdr:y>
    </cdr:from>
    <cdr:to>
      <cdr:x>0.37027</cdr:x>
      <cdr:y>0.37616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576BE06-3EC3-ABD3-ECDF-79002C48418A}"/>
            </a:ext>
          </a:extLst>
        </cdr:cNvPr>
        <cdr:cNvSpPr txBox="1"/>
      </cdr:nvSpPr>
      <cdr:spPr>
        <a:xfrm xmlns:a="http://schemas.openxmlformats.org/drawingml/2006/main">
          <a:off x="1955800" y="812800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15.2%</a:t>
          </a:r>
        </a:p>
      </cdr:txBody>
    </cdr:sp>
  </cdr:relSizeAnchor>
  <cdr:relSizeAnchor xmlns:cdr="http://schemas.openxmlformats.org/drawingml/2006/chartDrawing">
    <cdr:from>
      <cdr:x>0.35226</cdr:x>
      <cdr:y>0.40394</cdr:y>
    </cdr:from>
    <cdr:to>
      <cdr:x>0.43813</cdr:x>
      <cdr:y>0.4838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576BE06-3EC3-ABD3-ECDF-79002C48418A}"/>
            </a:ext>
          </a:extLst>
        </cdr:cNvPr>
        <cdr:cNvSpPr txBox="1"/>
      </cdr:nvSpPr>
      <cdr:spPr>
        <a:xfrm xmlns:a="http://schemas.openxmlformats.org/drawingml/2006/main">
          <a:off x="2422525" y="1108075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10.5%</a:t>
          </a:r>
        </a:p>
      </cdr:txBody>
    </cdr:sp>
  </cdr:relSizeAnchor>
  <cdr:relSizeAnchor xmlns:cdr="http://schemas.openxmlformats.org/drawingml/2006/chartDrawing">
    <cdr:from>
      <cdr:x>0.4132</cdr:x>
      <cdr:y>0.44213</cdr:y>
    </cdr:from>
    <cdr:to>
      <cdr:x>0.49908</cdr:x>
      <cdr:y>0.52199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576BE06-3EC3-ABD3-ECDF-79002C48418A}"/>
            </a:ext>
          </a:extLst>
        </cdr:cNvPr>
        <cdr:cNvSpPr txBox="1"/>
      </cdr:nvSpPr>
      <cdr:spPr>
        <a:xfrm xmlns:a="http://schemas.openxmlformats.org/drawingml/2006/main">
          <a:off x="2841625" y="1212850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9.4%</a:t>
          </a:r>
        </a:p>
      </cdr:txBody>
    </cdr:sp>
  </cdr:relSizeAnchor>
  <cdr:relSizeAnchor xmlns:cdr="http://schemas.openxmlformats.org/drawingml/2006/chartDrawing">
    <cdr:from>
      <cdr:x>0.47735</cdr:x>
      <cdr:y>0.44907</cdr:y>
    </cdr:from>
    <cdr:to>
      <cdr:x>0.56322</cdr:x>
      <cdr:y>0.52894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2474297-1B74-9ECA-7D37-4C8E08E4D10F}"/>
            </a:ext>
          </a:extLst>
        </cdr:cNvPr>
        <cdr:cNvSpPr txBox="1"/>
      </cdr:nvSpPr>
      <cdr:spPr>
        <a:xfrm xmlns:a="http://schemas.openxmlformats.org/drawingml/2006/main">
          <a:off x="3279728" y="1231900"/>
          <a:ext cx="59000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8.4%</a:t>
          </a:r>
        </a:p>
      </cdr:txBody>
    </cdr:sp>
  </cdr:relSizeAnchor>
  <cdr:relSizeAnchor xmlns:cdr="http://schemas.openxmlformats.org/drawingml/2006/chartDrawing">
    <cdr:from>
      <cdr:x>0.54667</cdr:x>
      <cdr:y>0.49769</cdr:y>
    </cdr:from>
    <cdr:to>
      <cdr:x>0.63262</cdr:x>
      <cdr:y>0.57755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2474297-1B74-9ECA-7D37-4C8E08E4D10F}"/>
            </a:ext>
          </a:extLst>
        </cdr:cNvPr>
        <cdr:cNvSpPr txBox="1"/>
      </cdr:nvSpPr>
      <cdr:spPr>
        <a:xfrm xmlns:a="http://schemas.openxmlformats.org/drawingml/2006/main">
          <a:off x="3756025" y="1365250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6.8%</a:t>
          </a:r>
        </a:p>
      </cdr:txBody>
    </cdr:sp>
  </cdr:relSizeAnchor>
  <cdr:relSizeAnchor xmlns:cdr="http://schemas.openxmlformats.org/drawingml/2006/chartDrawing">
    <cdr:from>
      <cdr:x>0.60767</cdr:x>
      <cdr:y>0.58449</cdr:y>
    </cdr:from>
    <cdr:to>
      <cdr:x>0.69362</cdr:x>
      <cdr:y>0.66435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2474297-1B74-9ECA-7D37-4C8E08E4D10F}"/>
            </a:ext>
          </a:extLst>
        </cdr:cNvPr>
        <cdr:cNvSpPr txBox="1"/>
      </cdr:nvSpPr>
      <cdr:spPr>
        <a:xfrm xmlns:a="http://schemas.openxmlformats.org/drawingml/2006/main">
          <a:off x="4175125" y="1603375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3.1%</a:t>
          </a:r>
        </a:p>
      </cdr:txBody>
    </cdr:sp>
  </cdr:relSizeAnchor>
  <cdr:relSizeAnchor xmlns:cdr="http://schemas.openxmlformats.org/drawingml/2006/chartDrawing">
    <cdr:from>
      <cdr:x>0.66451</cdr:x>
      <cdr:y>0.58102</cdr:y>
    </cdr:from>
    <cdr:to>
      <cdr:x>0.75046</cdr:x>
      <cdr:y>0.66088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02474297-1B74-9ECA-7D37-4C8E08E4D10F}"/>
            </a:ext>
          </a:extLst>
        </cdr:cNvPr>
        <cdr:cNvSpPr txBox="1"/>
      </cdr:nvSpPr>
      <cdr:spPr>
        <a:xfrm xmlns:a="http://schemas.openxmlformats.org/drawingml/2006/main">
          <a:off x="4565650" y="1593850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3.1%</a:t>
          </a:r>
        </a:p>
      </cdr:txBody>
    </cdr:sp>
  </cdr:relSizeAnchor>
  <cdr:relSizeAnchor xmlns:cdr="http://schemas.openxmlformats.org/drawingml/2006/chartDrawing">
    <cdr:from>
      <cdr:x>0.72412</cdr:x>
      <cdr:y>0.61227</cdr:y>
    </cdr:from>
    <cdr:to>
      <cdr:x>0.81007</cdr:x>
      <cdr:y>0.69213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02474297-1B74-9ECA-7D37-4C8E08E4D10F}"/>
            </a:ext>
          </a:extLst>
        </cdr:cNvPr>
        <cdr:cNvSpPr txBox="1"/>
      </cdr:nvSpPr>
      <cdr:spPr>
        <a:xfrm xmlns:a="http://schemas.openxmlformats.org/drawingml/2006/main">
          <a:off x="4975225" y="1679575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1.6%</a:t>
          </a:r>
        </a:p>
      </cdr:txBody>
    </cdr:sp>
  </cdr:relSizeAnchor>
  <cdr:relSizeAnchor xmlns:cdr="http://schemas.openxmlformats.org/drawingml/2006/chartDrawing">
    <cdr:from>
      <cdr:x>0.79205</cdr:x>
      <cdr:y>0.61227</cdr:y>
    </cdr:from>
    <cdr:to>
      <cdr:x>0.878</cdr:x>
      <cdr:y>0.69213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558115F4-C3F8-B290-F628-5E80D7F83474}"/>
            </a:ext>
          </a:extLst>
        </cdr:cNvPr>
        <cdr:cNvSpPr txBox="1"/>
      </cdr:nvSpPr>
      <cdr:spPr>
        <a:xfrm xmlns:a="http://schemas.openxmlformats.org/drawingml/2006/main">
          <a:off x="5441950" y="1679575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1.6%</a:t>
          </a:r>
        </a:p>
      </cdr:txBody>
    </cdr:sp>
  </cdr:relSizeAnchor>
  <cdr:relSizeAnchor xmlns:cdr="http://schemas.openxmlformats.org/drawingml/2006/chartDrawing">
    <cdr:from>
      <cdr:x>0.85444</cdr:x>
      <cdr:y>0.62963</cdr:y>
    </cdr:from>
    <cdr:to>
      <cdr:x>0.94039</cdr:x>
      <cdr:y>0.70949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558115F4-C3F8-B290-F628-5E80D7F83474}"/>
            </a:ext>
          </a:extLst>
        </cdr:cNvPr>
        <cdr:cNvSpPr txBox="1"/>
      </cdr:nvSpPr>
      <cdr:spPr>
        <a:xfrm xmlns:a="http://schemas.openxmlformats.org/drawingml/2006/main">
          <a:off x="5870575" y="1727200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1.0%</a:t>
          </a:r>
        </a:p>
      </cdr:txBody>
    </cdr:sp>
  </cdr:relSizeAnchor>
  <cdr:relSizeAnchor xmlns:cdr="http://schemas.openxmlformats.org/drawingml/2006/chartDrawing">
    <cdr:from>
      <cdr:x>0.91405</cdr:x>
      <cdr:y>0.6331</cdr:y>
    </cdr:from>
    <cdr:to>
      <cdr:x>1</cdr:x>
      <cdr:y>0.71296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F1642AE1-1B74-B7A7-2769-3E0BFDCCBA98}"/>
            </a:ext>
          </a:extLst>
        </cdr:cNvPr>
        <cdr:cNvSpPr txBox="1"/>
      </cdr:nvSpPr>
      <cdr:spPr>
        <a:xfrm xmlns:a="http://schemas.openxmlformats.org/drawingml/2006/main">
          <a:off x="6280152" y="1736725"/>
          <a:ext cx="5905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1.0%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0.17169</cdr:x>
      <cdr:y>0.114</cdr:y>
    </cdr:from>
    <cdr:to>
      <cdr:x>0.25904</cdr:x>
      <cdr:y>0.19734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D2FF2E5-0C0A-D17B-5059-B4E9698E97EA}"/>
            </a:ext>
          </a:extLst>
        </cdr:cNvPr>
        <cdr:cNvSpPr txBox="1"/>
      </cdr:nvSpPr>
      <cdr:spPr>
        <a:xfrm xmlns:a="http://schemas.openxmlformats.org/drawingml/2006/main">
          <a:off x="1085851" y="312738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23.7%</a:t>
          </a:r>
        </a:p>
      </cdr:txBody>
    </cdr:sp>
  </cdr:relSizeAnchor>
  <cdr:relSizeAnchor xmlns:cdr="http://schemas.openxmlformats.org/drawingml/2006/chartDrawing">
    <cdr:from>
      <cdr:x>0.22791</cdr:x>
      <cdr:y>0.16782</cdr:y>
    </cdr:from>
    <cdr:to>
      <cdr:x>0.31526</cdr:x>
      <cdr:y>0.25116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6A7DAE6-6A34-AB9C-FA74-849BFE031B30}"/>
            </a:ext>
          </a:extLst>
        </cdr:cNvPr>
        <cdr:cNvSpPr txBox="1"/>
      </cdr:nvSpPr>
      <cdr:spPr>
        <a:xfrm xmlns:a="http://schemas.openxmlformats.org/drawingml/2006/main">
          <a:off x="1441450" y="460375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20.4%</a:t>
          </a:r>
        </a:p>
      </cdr:txBody>
    </cdr:sp>
  </cdr:relSizeAnchor>
  <cdr:relSizeAnchor xmlns:cdr="http://schemas.openxmlformats.org/drawingml/2006/chartDrawing">
    <cdr:from>
      <cdr:x>0.28062</cdr:x>
      <cdr:y>0.33796</cdr:y>
    </cdr:from>
    <cdr:to>
      <cdr:x>0.36797</cdr:x>
      <cdr:y>0.4213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6A7DAE6-6A34-AB9C-FA74-849BFE031B30}"/>
            </a:ext>
          </a:extLst>
        </cdr:cNvPr>
        <cdr:cNvSpPr txBox="1"/>
      </cdr:nvSpPr>
      <cdr:spPr>
        <a:xfrm xmlns:a="http://schemas.openxmlformats.org/drawingml/2006/main">
          <a:off x="1774825" y="927100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11.8%</a:t>
          </a:r>
        </a:p>
      </cdr:txBody>
    </cdr:sp>
  </cdr:relSizeAnchor>
  <cdr:relSizeAnchor xmlns:cdr="http://schemas.openxmlformats.org/drawingml/2006/chartDrawing">
    <cdr:from>
      <cdr:x>0.34086</cdr:x>
      <cdr:y>0.37269</cdr:y>
    </cdr:from>
    <cdr:to>
      <cdr:x>0.42821</cdr:x>
      <cdr:y>0.45602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6A7DAE6-6A34-AB9C-FA74-849BFE031B30}"/>
            </a:ext>
          </a:extLst>
        </cdr:cNvPr>
        <cdr:cNvSpPr txBox="1"/>
      </cdr:nvSpPr>
      <cdr:spPr>
        <a:xfrm xmlns:a="http://schemas.openxmlformats.org/drawingml/2006/main">
          <a:off x="2155825" y="1022350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10.5%</a:t>
          </a:r>
        </a:p>
      </cdr:txBody>
    </cdr:sp>
  </cdr:relSizeAnchor>
  <cdr:relSizeAnchor xmlns:cdr="http://schemas.openxmlformats.org/drawingml/2006/chartDrawing">
    <cdr:from>
      <cdr:x>0.40562</cdr:x>
      <cdr:y>0.40046</cdr:y>
    </cdr:from>
    <cdr:to>
      <cdr:x>0.49297</cdr:x>
      <cdr:y>0.4838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6A7DAE6-6A34-AB9C-FA74-849BFE031B30}"/>
            </a:ext>
          </a:extLst>
        </cdr:cNvPr>
        <cdr:cNvSpPr txBox="1"/>
      </cdr:nvSpPr>
      <cdr:spPr>
        <a:xfrm xmlns:a="http://schemas.openxmlformats.org/drawingml/2006/main">
          <a:off x="2565400" y="1098550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8.9%</a:t>
          </a:r>
        </a:p>
      </cdr:txBody>
    </cdr:sp>
  </cdr:relSizeAnchor>
  <cdr:relSizeAnchor xmlns:cdr="http://schemas.openxmlformats.org/drawingml/2006/chartDrawing">
    <cdr:from>
      <cdr:x>0.45532</cdr:x>
      <cdr:y>0.46296</cdr:y>
    </cdr:from>
    <cdr:to>
      <cdr:x>0.54267</cdr:x>
      <cdr:y>0.5463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F4E72F2-F324-6FC7-634A-B125403D8033}"/>
            </a:ext>
          </a:extLst>
        </cdr:cNvPr>
        <cdr:cNvSpPr txBox="1"/>
      </cdr:nvSpPr>
      <cdr:spPr>
        <a:xfrm xmlns:a="http://schemas.openxmlformats.org/drawingml/2006/main">
          <a:off x="2879725" y="1270000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5.5%</a:t>
          </a:r>
        </a:p>
      </cdr:txBody>
    </cdr:sp>
  </cdr:relSizeAnchor>
  <cdr:relSizeAnchor xmlns:cdr="http://schemas.openxmlformats.org/drawingml/2006/chartDrawing">
    <cdr:from>
      <cdr:x>0.51556</cdr:x>
      <cdr:y>0.46296</cdr:y>
    </cdr:from>
    <cdr:to>
      <cdr:x>0.60291</cdr:x>
      <cdr:y>0.5463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F4E72F2-F324-6FC7-634A-B125403D8033}"/>
            </a:ext>
          </a:extLst>
        </cdr:cNvPr>
        <cdr:cNvSpPr txBox="1"/>
      </cdr:nvSpPr>
      <cdr:spPr>
        <a:xfrm xmlns:a="http://schemas.openxmlformats.org/drawingml/2006/main">
          <a:off x="3260725" y="1270000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5.5%</a:t>
          </a:r>
        </a:p>
      </cdr:txBody>
    </cdr:sp>
  </cdr:relSizeAnchor>
  <cdr:relSizeAnchor xmlns:cdr="http://schemas.openxmlformats.org/drawingml/2006/chartDrawing">
    <cdr:from>
      <cdr:x>0.5758</cdr:x>
      <cdr:y>0.47685</cdr:y>
    </cdr:from>
    <cdr:to>
      <cdr:x>0.66315</cdr:x>
      <cdr:y>0.56019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F4E72F2-F324-6FC7-634A-B125403D8033}"/>
            </a:ext>
          </a:extLst>
        </cdr:cNvPr>
        <cdr:cNvSpPr txBox="1"/>
      </cdr:nvSpPr>
      <cdr:spPr>
        <a:xfrm xmlns:a="http://schemas.openxmlformats.org/drawingml/2006/main">
          <a:off x="3641725" y="1308100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4.8%</a:t>
          </a:r>
        </a:p>
      </cdr:txBody>
    </cdr:sp>
  </cdr:relSizeAnchor>
  <cdr:relSizeAnchor xmlns:cdr="http://schemas.openxmlformats.org/drawingml/2006/chartDrawing">
    <cdr:from>
      <cdr:x>0.63303</cdr:x>
      <cdr:y>0.49421</cdr:y>
    </cdr:from>
    <cdr:to>
      <cdr:x>0.72038</cdr:x>
      <cdr:y>0.57755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5F4E72F2-F324-6FC7-634A-B125403D8033}"/>
            </a:ext>
          </a:extLst>
        </cdr:cNvPr>
        <cdr:cNvSpPr txBox="1"/>
      </cdr:nvSpPr>
      <cdr:spPr>
        <a:xfrm xmlns:a="http://schemas.openxmlformats.org/drawingml/2006/main">
          <a:off x="4003675" y="1355725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3.2%</a:t>
          </a:r>
        </a:p>
      </cdr:txBody>
    </cdr:sp>
  </cdr:relSizeAnchor>
  <cdr:relSizeAnchor xmlns:cdr="http://schemas.openxmlformats.org/drawingml/2006/chartDrawing">
    <cdr:from>
      <cdr:x>0.69026</cdr:x>
      <cdr:y>0.50116</cdr:y>
    </cdr:from>
    <cdr:to>
      <cdr:x>0.77761</cdr:x>
      <cdr:y>0.58449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5F4E72F2-F324-6FC7-634A-B125403D8033}"/>
            </a:ext>
          </a:extLst>
        </cdr:cNvPr>
        <cdr:cNvSpPr txBox="1"/>
      </cdr:nvSpPr>
      <cdr:spPr>
        <a:xfrm xmlns:a="http://schemas.openxmlformats.org/drawingml/2006/main">
          <a:off x="4365625" y="1374775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2.7%</a:t>
          </a:r>
        </a:p>
      </cdr:txBody>
    </cdr:sp>
  </cdr:relSizeAnchor>
  <cdr:relSizeAnchor xmlns:cdr="http://schemas.openxmlformats.org/drawingml/2006/chartDrawing">
    <cdr:from>
      <cdr:x>0.74598</cdr:x>
      <cdr:y>0.52199</cdr:y>
    </cdr:from>
    <cdr:to>
      <cdr:x>0.83333</cdr:x>
      <cdr:y>0.60532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5F4E72F2-F324-6FC7-634A-B125403D8033}"/>
            </a:ext>
          </a:extLst>
        </cdr:cNvPr>
        <cdr:cNvSpPr txBox="1"/>
      </cdr:nvSpPr>
      <cdr:spPr>
        <a:xfrm xmlns:a="http://schemas.openxmlformats.org/drawingml/2006/main">
          <a:off x="4718050" y="1431925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1.2%</a:t>
          </a:r>
        </a:p>
      </cdr:txBody>
    </cdr:sp>
  </cdr:relSizeAnchor>
  <cdr:relSizeAnchor xmlns:cdr="http://schemas.openxmlformats.org/drawingml/2006/chartDrawing">
    <cdr:from>
      <cdr:x>0.80321</cdr:x>
      <cdr:y>0.52894</cdr:y>
    </cdr:from>
    <cdr:to>
      <cdr:x>0.89056</cdr:x>
      <cdr:y>0.61227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5F4E72F2-F324-6FC7-634A-B125403D8033}"/>
            </a:ext>
          </a:extLst>
        </cdr:cNvPr>
        <cdr:cNvSpPr txBox="1"/>
      </cdr:nvSpPr>
      <cdr:spPr>
        <a:xfrm xmlns:a="http://schemas.openxmlformats.org/drawingml/2006/main">
          <a:off x="5080000" y="1450975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1.0%</a:t>
          </a:r>
        </a:p>
      </cdr:txBody>
    </cdr:sp>
  </cdr:relSizeAnchor>
  <cdr:relSizeAnchor xmlns:cdr="http://schemas.openxmlformats.org/drawingml/2006/chartDrawing">
    <cdr:from>
      <cdr:x>0.85894</cdr:x>
      <cdr:y>0.53588</cdr:y>
    </cdr:from>
    <cdr:to>
      <cdr:x>0.94629</cdr:x>
      <cdr:y>0.61921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5F4E72F2-F324-6FC7-634A-B125403D8033}"/>
            </a:ext>
          </a:extLst>
        </cdr:cNvPr>
        <cdr:cNvSpPr txBox="1"/>
      </cdr:nvSpPr>
      <cdr:spPr>
        <a:xfrm xmlns:a="http://schemas.openxmlformats.org/drawingml/2006/main">
          <a:off x="5432425" y="1470025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  <cdr:relSizeAnchor xmlns:cdr="http://schemas.openxmlformats.org/drawingml/2006/chartDrawing">
    <cdr:from>
      <cdr:x>0.91265</cdr:x>
      <cdr:y>0.54282</cdr:y>
    </cdr:from>
    <cdr:to>
      <cdr:x>1</cdr:x>
      <cdr:y>0.62616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5F4E72F2-F324-6FC7-634A-B125403D8033}"/>
            </a:ext>
          </a:extLst>
        </cdr:cNvPr>
        <cdr:cNvSpPr txBox="1"/>
      </cdr:nvSpPr>
      <cdr:spPr>
        <a:xfrm xmlns:a="http://schemas.openxmlformats.org/drawingml/2006/main">
          <a:off x="5772150" y="1489075"/>
          <a:ext cx="5524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0.3%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0.19546</cdr:x>
      <cdr:y>0.18345</cdr:y>
    </cdr:from>
    <cdr:to>
      <cdr:x>0.30366</cdr:x>
      <cdr:y>0.27025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FF8BCD6-B7AB-15A5-E7F7-19DB7A5A28BE}"/>
            </a:ext>
          </a:extLst>
        </cdr:cNvPr>
        <cdr:cNvSpPr txBox="1"/>
      </cdr:nvSpPr>
      <cdr:spPr>
        <a:xfrm xmlns:a="http://schemas.openxmlformats.org/drawingml/2006/main">
          <a:off x="1066800" y="503237"/>
          <a:ext cx="5905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21.6%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0.26062</cdr:x>
      <cdr:y>0.29282</cdr:y>
    </cdr:from>
    <cdr:to>
      <cdr:x>0.36882</cdr:x>
      <cdr:y>0.37963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9DCC9EE-47FB-0CDB-AFF8-B282D145D889}"/>
            </a:ext>
          </a:extLst>
        </cdr:cNvPr>
        <cdr:cNvSpPr txBox="1"/>
      </cdr:nvSpPr>
      <cdr:spPr>
        <a:xfrm xmlns:a="http://schemas.openxmlformats.org/drawingml/2006/main">
          <a:off x="1422400" y="803275"/>
          <a:ext cx="5905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13.5%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0.32708</cdr:x>
      <cdr:y>0.29282</cdr:y>
    </cdr:from>
    <cdr:to>
      <cdr:x>0.43528</cdr:x>
      <cdr:y>0.37963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9DCC9EE-47FB-0CDB-AFF8-B282D145D889}"/>
            </a:ext>
          </a:extLst>
        </cdr:cNvPr>
        <cdr:cNvSpPr txBox="1"/>
      </cdr:nvSpPr>
      <cdr:spPr>
        <a:xfrm xmlns:a="http://schemas.openxmlformats.org/drawingml/2006/main">
          <a:off x="1834973" y="803275"/>
          <a:ext cx="60704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13.5%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0.38302</cdr:x>
      <cdr:y>0.35532</cdr:y>
    </cdr:from>
    <cdr:to>
      <cdr:x>0.49122</cdr:x>
      <cdr:y>0.44213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9DCC9EE-47FB-0CDB-AFF8-B282D145D889}"/>
            </a:ext>
          </a:extLst>
        </cdr:cNvPr>
        <cdr:cNvSpPr txBox="1"/>
      </cdr:nvSpPr>
      <cdr:spPr>
        <a:xfrm xmlns:a="http://schemas.openxmlformats.org/drawingml/2006/main">
          <a:off x="2150059" y="974725"/>
          <a:ext cx="607383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10.8%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0.52254</cdr:x>
      <cdr:y>0.35185</cdr:y>
    </cdr:from>
    <cdr:to>
      <cdr:x>0.63074</cdr:x>
      <cdr:y>0.43866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DCCC9ED0-0794-3842-A8EC-3EC2087241FB}"/>
            </a:ext>
          </a:extLst>
        </cdr:cNvPr>
        <cdr:cNvSpPr txBox="1"/>
      </cdr:nvSpPr>
      <cdr:spPr>
        <a:xfrm xmlns:a="http://schemas.openxmlformats.org/drawingml/2006/main">
          <a:off x="2933236" y="965200"/>
          <a:ext cx="607384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10.8%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0.45453</cdr:x>
      <cdr:y>0.35185</cdr:y>
    </cdr:from>
    <cdr:to>
      <cdr:x>0.56273</cdr:x>
      <cdr:y>0.43866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CCC9ED0-0794-3842-A8EC-3EC2087241FB}"/>
            </a:ext>
          </a:extLst>
        </cdr:cNvPr>
        <cdr:cNvSpPr txBox="1"/>
      </cdr:nvSpPr>
      <cdr:spPr>
        <a:xfrm xmlns:a="http://schemas.openxmlformats.org/drawingml/2006/main">
          <a:off x="2551444" y="965200"/>
          <a:ext cx="607384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10.8%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0.57919</cdr:x>
      <cdr:y>0.45255</cdr:y>
    </cdr:from>
    <cdr:to>
      <cdr:x>0.68439</cdr:x>
      <cdr:y>0.53935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CCC9ED0-0794-3842-A8EC-3EC2087241FB}"/>
            </a:ext>
          </a:extLst>
        </cdr:cNvPr>
        <cdr:cNvSpPr txBox="1"/>
      </cdr:nvSpPr>
      <cdr:spPr>
        <a:xfrm xmlns:a="http://schemas.openxmlformats.org/drawingml/2006/main">
          <a:off x="3251200" y="1241425"/>
          <a:ext cx="5905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5.4%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0.64367</cdr:x>
      <cdr:y>0.45255</cdr:y>
    </cdr:from>
    <cdr:to>
      <cdr:x>0.74887</cdr:x>
      <cdr:y>0.53935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4710AE54-361E-801F-FD3B-24F67E5AE481}"/>
            </a:ext>
          </a:extLst>
        </cdr:cNvPr>
        <cdr:cNvSpPr txBox="1"/>
      </cdr:nvSpPr>
      <cdr:spPr>
        <a:xfrm xmlns:a="http://schemas.openxmlformats.org/drawingml/2006/main">
          <a:off x="3613150" y="1241425"/>
          <a:ext cx="5905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5.4%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0.70984</cdr:x>
      <cdr:y>0.48032</cdr:y>
    </cdr:from>
    <cdr:to>
      <cdr:x>0.81505</cdr:x>
      <cdr:y>0.56713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4710AE54-361E-801F-FD3B-24F67E5AE481}"/>
            </a:ext>
          </a:extLst>
        </cdr:cNvPr>
        <cdr:cNvSpPr txBox="1"/>
      </cdr:nvSpPr>
      <cdr:spPr>
        <a:xfrm xmlns:a="http://schemas.openxmlformats.org/drawingml/2006/main">
          <a:off x="3984625" y="1317625"/>
          <a:ext cx="5905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3.6%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0.77475</cdr:x>
      <cdr:y>0.50116</cdr:y>
    </cdr:from>
    <cdr:to>
      <cdr:x>0.87996</cdr:x>
      <cdr:y>0.58796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4710AE54-361E-801F-FD3B-24F67E5AE481}"/>
            </a:ext>
          </a:extLst>
        </cdr:cNvPr>
        <cdr:cNvSpPr txBox="1"/>
      </cdr:nvSpPr>
      <cdr:spPr>
        <a:xfrm xmlns:a="http://schemas.openxmlformats.org/drawingml/2006/main">
          <a:off x="4346546" y="1374775"/>
          <a:ext cx="590216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2.7%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0.84097</cdr:x>
      <cdr:y>0.53935</cdr:y>
    </cdr:from>
    <cdr:to>
      <cdr:x>0.94624</cdr:x>
      <cdr:y>0.62616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4710AE54-361E-801F-FD3B-24F67E5AE481}"/>
            </a:ext>
          </a:extLst>
        </cdr:cNvPr>
        <cdr:cNvSpPr txBox="1"/>
      </cdr:nvSpPr>
      <cdr:spPr>
        <a:xfrm xmlns:a="http://schemas.openxmlformats.org/drawingml/2006/main">
          <a:off x="4718050" y="1479550"/>
          <a:ext cx="5905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0.9%</a:t>
          </a:r>
          <a:endParaRPr lang="en-GB" dirty="0">
            <a:effectLst/>
          </a:endParaRPr>
        </a:p>
      </cdr:txBody>
    </cdr:sp>
  </cdr:relSizeAnchor>
  <cdr:relSizeAnchor xmlns:cdr="http://schemas.openxmlformats.org/drawingml/2006/chartDrawing">
    <cdr:from>
      <cdr:x>0.91002</cdr:x>
      <cdr:y>0.54282</cdr:y>
    </cdr:from>
    <cdr:to>
      <cdr:x>1</cdr:x>
      <cdr:y>0.62963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4710AE54-361E-801F-FD3B-24F67E5AE481}"/>
            </a:ext>
          </a:extLst>
        </cdr:cNvPr>
        <cdr:cNvSpPr txBox="1"/>
      </cdr:nvSpPr>
      <cdr:spPr>
        <a:xfrm xmlns:a="http://schemas.openxmlformats.org/drawingml/2006/main">
          <a:off x="5105399" y="1489075"/>
          <a:ext cx="5048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effectLst/>
              <a:latin typeface="+mn-lt"/>
              <a:ea typeface="+mn-ea"/>
              <a:cs typeface="+mn-cs"/>
            </a:rPr>
            <a:t>0.9%</a:t>
          </a:r>
          <a:endParaRPr lang="en-GB" dirty="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0.27778</cdr:x>
      <cdr:y>0.13106</cdr:y>
    </cdr:from>
    <cdr:to>
      <cdr:x>0.44028</cdr:x>
      <cdr:y>0.20035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D69B19-3E36-3C0E-07BF-FC67EDB22839}"/>
            </a:ext>
          </a:extLst>
        </cdr:cNvPr>
        <cdr:cNvSpPr txBox="1"/>
      </cdr:nvSpPr>
      <cdr:spPr>
        <a:xfrm xmlns:a="http://schemas.openxmlformats.org/drawingml/2006/main">
          <a:off x="1270000" y="360363"/>
          <a:ext cx="742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75.09%</a:t>
          </a:r>
        </a:p>
      </cdr:txBody>
    </cdr:sp>
  </cdr:relSizeAnchor>
  <cdr:relSizeAnchor xmlns:cdr="http://schemas.openxmlformats.org/drawingml/2006/chartDrawing">
    <cdr:from>
      <cdr:x>0.70278</cdr:x>
      <cdr:y>0.55543</cdr:y>
    </cdr:from>
    <cdr:to>
      <cdr:x>0.86528</cdr:x>
      <cdr:y>0.62471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D456542-D64E-8A09-F5E5-A14141526E2D}"/>
            </a:ext>
          </a:extLst>
        </cdr:cNvPr>
        <cdr:cNvSpPr txBox="1"/>
      </cdr:nvSpPr>
      <cdr:spPr>
        <a:xfrm xmlns:a="http://schemas.openxmlformats.org/drawingml/2006/main">
          <a:off x="3213100" y="1527175"/>
          <a:ext cx="7429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24.91%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0.18887</cdr:x>
      <cdr:y>0.16725</cdr:y>
    </cdr:from>
    <cdr:to>
      <cdr:x>0.28668</cdr:x>
      <cdr:y>0.23322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8DFED7F-6EE1-F9E4-E889-BBA4E860AADD}"/>
            </a:ext>
          </a:extLst>
        </cdr:cNvPr>
        <cdr:cNvSpPr txBox="1"/>
      </cdr:nvSpPr>
      <cdr:spPr>
        <a:xfrm xmlns:a="http://schemas.openxmlformats.org/drawingml/2006/main">
          <a:off x="1066802" y="458788"/>
          <a:ext cx="5524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36.4%</a:t>
          </a:r>
        </a:p>
      </cdr:txBody>
    </cdr:sp>
  </cdr:relSizeAnchor>
  <cdr:relSizeAnchor xmlns:cdr="http://schemas.openxmlformats.org/drawingml/2006/chartDrawing">
    <cdr:from>
      <cdr:x>0.26869</cdr:x>
      <cdr:y>0.29977</cdr:y>
    </cdr:from>
    <cdr:to>
      <cdr:x>0.3665</cdr:x>
      <cdr:y>0.36574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440FAE7-3C70-69C5-0E0A-0DCF5A72BB2E}"/>
            </a:ext>
          </a:extLst>
        </cdr:cNvPr>
        <cdr:cNvSpPr txBox="1"/>
      </cdr:nvSpPr>
      <cdr:spPr>
        <a:xfrm xmlns:a="http://schemas.openxmlformats.org/drawingml/2006/main">
          <a:off x="1517650" y="822325"/>
          <a:ext cx="5524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25.4%</a:t>
          </a:r>
        </a:p>
      </cdr:txBody>
    </cdr:sp>
  </cdr:relSizeAnchor>
  <cdr:relSizeAnchor xmlns:cdr="http://schemas.openxmlformats.org/drawingml/2006/chartDrawing">
    <cdr:from>
      <cdr:x>0.33952</cdr:x>
      <cdr:y>0.38306</cdr:y>
    </cdr:from>
    <cdr:to>
      <cdr:x>0.43732</cdr:x>
      <cdr:y>0.44903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440FAE7-3C70-69C5-0E0A-0DCF5A72BB2E}"/>
            </a:ext>
          </a:extLst>
        </cdr:cNvPr>
        <cdr:cNvSpPr txBox="1"/>
      </cdr:nvSpPr>
      <cdr:spPr>
        <a:xfrm xmlns:a="http://schemas.openxmlformats.org/drawingml/2006/main">
          <a:off x="1916642" y="1065400"/>
          <a:ext cx="552096" cy="183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19.3%</a:t>
          </a:r>
        </a:p>
      </cdr:txBody>
    </cdr:sp>
  </cdr:relSizeAnchor>
  <cdr:relSizeAnchor xmlns:cdr="http://schemas.openxmlformats.org/drawingml/2006/chartDrawing">
    <cdr:from>
      <cdr:x>0.40219</cdr:x>
      <cdr:y>0.50677</cdr:y>
    </cdr:from>
    <cdr:to>
      <cdr:x>0.5</cdr:x>
      <cdr:y>0.57274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440FAE7-3C70-69C5-0E0A-0DCF5A72BB2E}"/>
            </a:ext>
          </a:extLst>
        </cdr:cNvPr>
        <cdr:cNvSpPr txBox="1"/>
      </cdr:nvSpPr>
      <cdr:spPr>
        <a:xfrm xmlns:a="http://schemas.openxmlformats.org/drawingml/2006/main">
          <a:off x="2270424" y="1409476"/>
          <a:ext cx="552152" cy="183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7.9%</a:t>
          </a:r>
        </a:p>
      </cdr:txBody>
    </cdr:sp>
  </cdr:relSizeAnchor>
  <cdr:relSizeAnchor xmlns:cdr="http://schemas.openxmlformats.org/drawingml/2006/chartDrawing">
    <cdr:from>
      <cdr:x>0.48219</cdr:x>
      <cdr:y>0.55037</cdr:y>
    </cdr:from>
    <cdr:to>
      <cdr:x>0.58</cdr:x>
      <cdr:y>0.61635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CD19A4E-E7B8-B2A5-5F25-E31F48C9A855}"/>
            </a:ext>
          </a:extLst>
        </cdr:cNvPr>
        <cdr:cNvSpPr txBox="1"/>
      </cdr:nvSpPr>
      <cdr:spPr>
        <a:xfrm xmlns:a="http://schemas.openxmlformats.org/drawingml/2006/main">
          <a:off x="2722036" y="1530731"/>
          <a:ext cx="552152" cy="183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5.4%</a:t>
          </a:r>
        </a:p>
      </cdr:txBody>
    </cdr:sp>
  </cdr:relSizeAnchor>
  <cdr:relSizeAnchor xmlns:cdr="http://schemas.openxmlformats.org/drawingml/2006/chartDrawing">
    <cdr:from>
      <cdr:x>0.56018</cdr:x>
      <cdr:y>0.58336</cdr:y>
    </cdr:from>
    <cdr:to>
      <cdr:x>0.65799</cdr:x>
      <cdr:y>0.64933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CD19A4E-E7B8-B2A5-5F25-E31F48C9A855}"/>
            </a:ext>
          </a:extLst>
        </cdr:cNvPr>
        <cdr:cNvSpPr txBox="1"/>
      </cdr:nvSpPr>
      <cdr:spPr>
        <a:xfrm xmlns:a="http://schemas.openxmlformats.org/drawingml/2006/main">
          <a:off x="3162300" y="1622500"/>
          <a:ext cx="552152" cy="183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2.3%</a:t>
          </a:r>
        </a:p>
      </cdr:txBody>
    </cdr:sp>
  </cdr:relSizeAnchor>
  <cdr:relSizeAnchor xmlns:cdr="http://schemas.openxmlformats.org/drawingml/2006/chartDrawing">
    <cdr:from>
      <cdr:x>0.62186</cdr:x>
      <cdr:y>0.58336</cdr:y>
    </cdr:from>
    <cdr:to>
      <cdr:x>0.71967</cdr:x>
      <cdr:y>0.64934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CD19A4E-E7B8-B2A5-5F25-E31F48C9A855}"/>
            </a:ext>
          </a:extLst>
        </cdr:cNvPr>
        <cdr:cNvSpPr txBox="1"/>
      </cdr:nvSpPr>
      <cdr:spPr>
        <a:xfrm xmlns:a="http://schemas.openxmlformats.org/drawingml/2006/main">
          <a:off x="3510498" y="1622486"/>
          <a:ext cx="552152" cy="183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1.2%</a:t>
          </a:r>
        </a:p>
      </cdr:txBody>
    </cdr:sp>
  </cdr:relSizeAnchor>
  <cdr:relSizeAnchor xmlns:cdr="http://schemas.openxmlformats.org/drawingml/2006/chartDrawing">
    <cdr:from>
      <cdr:x>0.69123</cdr:x>
      <cdr:y>0.61855</cdr:y>
    </cdr:from>
    <cdr:to>
      <cdr:x>0.78904</cdr:x>
      <cdr:y>0.68452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CD19A4E-E7B8-B2A5-5F25-E31F48C9A855}"/>
            </a:ext>
          </a:extLst>
        </cdr:cNvPr>
        <cdr:cNvSpPr txBox="1"/>
      </cdr:nvSpPr>
      <cdr:spPr>
        <a:xfrm xmlns:a="http://schemas.openxmlformats.org/drawingml/2006/main">
          <a:off x="3902094" y="1720374"/>
          <a:ext cx="552152" cy="183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0.7%</a:t>
          </a:r>
        </a:p>
      </cdr:txBody>
    </cdr:sp>
  </cdr:relSizeAnchor>
  <cdr:relSizeAnchor xmlns:cdr="http://schemas.openxmlformats.org/drawingml/2006/chartDrawing">
    <cdr:from>
      <cdr:x>0.82241</cdr:x>
      <cdr:y>0.61301</cdr:y>
    </cdr:from>
    <cdr:to>
      <cdr:x>0.92021</cdr:x>
      <cdr:y>0.67899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CD19A4E-E7B8-B2A5-5F25-E31F48C9A855}"/>
            </a:ext>
          </a:extLst>
        </cdr:cNvPr>
        <cdr:cNvSpPr txBox="1"/>
      </cdr:nvSpPr>
      <cdr:spPr>
        <a:xfrm xmlns:a="http://schemas.openxmlformats.org/drawingml/2006/main">
          <a:off x="4642623" y="1704951"/>
          <a:ext cx="552096" cy="183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  <cdr:relSizeAnchor xmlns:cdr="http://schemas.openxmlformats.org/drawingml/2006/chartDrawing">
    <cdr:from>
      <cdr:x>0.76295</cdr:x>
      <cdr:y>0.61786</cdr:y>
    </cdr:from>
    <cdr:to>
      <cdr:x>0.86075</cdr:x>
      <cdr:y>0.68383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03D3CAAE-6469-BD45-8D9C-28A4FD750628}"/>
            </a:ext>
          </a:extLst>
        </cdr:cNvPr>
        <cdr:cNvSpPr txBox="1"/>
      </cdr:nvSpPr>
      <cdr:spPr>
        <a:xfrm xmlns:a="http://schemas.openxmlformats.org/drawingml/2006/main">
          <a:off x="4306953" y="1718450"/>
          <a:ext cx="552096" cy="183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  <cdr:relSizeAnchor xmlns:cdr="http://schemas.openxmlformats.org/drawingml/2006/chartDrawing">
    <cdr:from>
      <cdr:x>0.90219</cdr:x>
      <cdr:y>0.61996</cdr:y>
    </cdr:from>
    <cdr:to>
      <cdr:x>1</cdr:x>
      <cdr:y>0.68593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03D3CAAE-6469-BD45-8D9C-28A4FD750628}"/>
            </a:ext>
          </a:extLst>
        </cdr:cNvPr>
        <cdr:cNvSpPr txBox="1"/>
      </cdr:nvSpPr>
      <cdr:spPr>
        <a:xfrm xmlns:a="http://schemas.openxmlformats.org/drawingml/2006/main">
          <a:off x="5093000" y="1724282"/>
          <a:ext cx="552152" cy="183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0.1673</cdr:x>
      <cdr:y>0.16521</cdr:y>
    </cdr:from>
    <cdr:to>
      <cdr:x>0.27229</cdr:x>
      <cdr:y>0.23465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F6635ED-58EB-7728-5A93-DCC8BBB6AA43}"/>
            </a:ext>
          </a:extLst>
        </cdr:cNvPr>
        <cdr:cNvSpPr txBox="1"/>
      </cdr:nvSpPr>
      <cdr:spPr>
        <a:xfrm xmlns:a="http://schemas.openxmlformats.org/drawingml/2006/main">
          <a:off x="1108119" y="459495"/>
          <a:ext cx="695397" cy="19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74.3%</a:t>
          </a:r>
        </a:p>
      </cdr:txBody>
    </cdr:sp>
  </cdr:relSizeAnchor>
  <cdr:relSizeAnchor xmlns:cdr="http://schemas.openxmlformats.org/drawingml/2006/chartDrawing">
    <cdr:from>
      <cdr:x>0.22892</cdr:x>
      <cdr:y>0.55214</cdr:y>
    </cdr:from>
    <cdr:to>
      <cdr:x>0.33391</cdr:x>
      <cdr:y>0.62158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3F95A41-E2CB-0D25-677E-85BD35168A8C}"/>
            </a:ext>
          </a:extLst>
        </cdr:cNvPr>
        <cdr:cNvSpPr txBox="1"/>
      </cdr:nvSpPr>
      <cdr:spPr>
        <a:xfrm xmlns:a="http://schemas.openxmlformats.org/drawingml/2006/main">
          <a:off x="1516273" y="1535673"/>
          <a:ext cx="695396" cy="19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7.8%</a:t>
          </a:r>
        </a:p>
      </cdr:txBody>
    </cdr:sp>
  </cdr:relSizeAnchor>
  <cdr:relSizeAnchor xmlns:cdr="http://schemas.openxmlformats.org/drawingml/2006/chartDrawing">
    <cdr:from>
      <cdr:x>0.29508</cdr:x>
      <cdr:y>0.56712</cdr:y>
    </cdr:from>
    <cdr:to>
      <cdr:x>0.40007</cdr:x>
      <cdr:y>0.63657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3F95A41-E2CB-0D25-677E-85BD35168A8C}"/>
            </a:ext>
          </a:extLst>
        </cdr:cNvPr>
        <cdr:cNvSpPr txBox="1"/>
      </cdr:nvSpPr>
      <cdr:spPr>
        <a:xfrm xmlns:a="http://schemas.openxmlformats.org/drawingml/2006/main">
          <a:off x="1954480" y="1577337"/>
          <a:ext cx="695397" cy="193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6.7%</a:t>
          </a:r>
        </a:p>
      </cdr:txBody>
    </cdr:sp>
  </cdr:relSizeAnchor>
  <cdr:relSizeAnchor xmlns:cdr="http://schemas.openxmlformats.org/drawingml/2006/chartDrawing">
    <cdr:from>
      <cdr:x>0.34946</cdr:x>
      <cdr:y>0.60686</cdr:y>
    </cdr:from>
    <cdr:to>
      <cdr:x>0.45445</cdr:x>
      <cdr:y>0.6763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3F95A41-E2CB-0D25-677E-85BD35168A8C}"/>
            </a:ext>
          </a:extLst>
        </cdr:cNvPr>
        <cdr:cNvSpPr txBox="1"/>
      </cdr:nvSpPr>
      <cdr:spPr>
        <a:xfrm xmlns:a="http://schemas.openxmlformats.org/drawingml/2006/main">
          <a:off x="2314655" y="1687869"/>
          <a:ext cx="695397" cy="19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2.4%</a:t>
          </a:r>
        </a:p>
      </cdr:txBody>
    </cdr:sp>
  </cdr:relSizeAnchor>
  <cdr:relSizeAnchor xmlns:cdr="http://schemas.openxmlformats.org/drawingml/2006/chartDrawing">
    <cdr:from>
      <cdr:x>0.41368</cdr:x>
      <cdr:y>0.60627</cdr:y>
    </cdr:from>
    <cdr:to>
      <cdr:x>0.51868</cdr:x>
      <cdr:y>0.67571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A537F47-E64A-00CA-6A28-5CC2FEFBAB1E}"/>
            </a:ext>
          </a:extLst>
        </cdr:cNvPr>
        <cdr:cNvSpPr txBox="1"/>
      </cdr:nvSpPr>
      <cdr:spPr>
        <a:xfrm xmlns:a="http://schemas.openxmlformats.org/drawingml/2006/main">
          <a:off x="2739979" y="1686224"/>
          <a:ext cx="695463" cy="19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2.1%</a:t>
          </a:r>
        </a:p>
      </cdr:txBody>
    </cdr:sp>
  </cdr:relSizeAnchor>
  <cdr:relSizeAnchor xmlns:cdr="http://schemas.openxmlformats.org/drawingml/2006/chartDrawing">
    <cdr:from>
      <cdr:x>0.46677</cdr:x>
      <cdr:y>0.62375</cdr:y>
    </cdr:from>
    <cdr:to>
      <cdr:x>0.57176</cdr:x>
      <cdr:y>0.69319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A537F47-E64A-00CA-6A28-5CC2FEFBAB1E}"/>
            </a:ext>
          </a:extLst>
        </cdr:cNvPr>
        <cdr:cNvSpPr txBox="1"/>
      </cdr:nvSpPr>
      <cdr:spPr>
        <a:xfrm xmlns:a="http://schemas.openxmlformats.org/drawingml/2006/main">
          <a:off x="3091618" y="1734836"/>
          <a:ext cx="695396" cy="19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1.8%</a:t>
          </a:r>
        </a:p>
      </cdr:txBody>
    </cdr:sp>
  </cdr:relSizeAnchor>
  <cdr:relSizeAnchor xmlns:cdr="http://schemas.openxmlformats.org/drawingml/2006/chartDrawing">
    <cdr:from>
      <cdr:x>0.53208</cdr:x>
      <cdr:y>0.61949</cdr:y>
    </cdr:from>
    <cdr:to>
      <cdr:x>0.63707</cdr:x>
      <cdr:y>0.68894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1A537F47-E64A-00CA-6A28-5CC2FEFBAB1E}"/>
            </a:ext>
          </a:extLst>
        </cdr:cNvPr>
        <cdr:cNvSpPr txBox="1"/>
      </cdr:nvSpPr>
      <cdr:spPr>
        <a:xfrm xmlns:a="http://schemas.openxmlformats.org/drawingml/2006/main">
          <a:off x="3524191" y="1722984"/>
          <a:ext cx="695397" cy="193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1.6%</a:t>
          </a:r>
        </a:p>
      </cdr:txBody>
    </cdr:sp>
  </cdr:relSizeAnchor>
  <cdr:relSizeAnchor xmlns:cdr="http://schemas.openxmlformats.org/drawingml/2006/chartDrawing">
    <cdr:from>
      <cdr:x>0.59787</cdr:x>
      <cdr:y>0.61055</cdr:y>
    </cdr:from>
    <cdr:to>
      <cdr:x>0.70286</cdr:x>
      <cdr:y>0.68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1A537F47-E64A-00CA-6A28-5CC2FEFBAB1E}"/>
            </a:ext>
          </a:extLst>
        </cdr:cNvPr>
        <cdr:cNvSpPr txBox="1"/>
      </cdr:nvSpPr>
      <cdr:spPr>
        <a:xfrm xmlns:a="http://schemas.openxmlformats.org/drawingml/2006/main">
          <a:off x="3959965" y="1698129"/>
          <a:ext cx="695396" cy="193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1.3%</a:t>
          </a:r>
        </a:p>
      </cdr:txBody>
    </cdr:sp>
  </cdr:relSizeAnchor>
  <cdr:relSizeAnchor xmlns:cdr="http://schemas.openxmlformats.org/drawingml/2006/chartDrawing">
    <cdr:from>
      <cdr:x>0.65478</cdr:x>
      <cdr:y>0.62305</cdr:y>
    </cdr:from>
    <cdr:to>
      <cdr:x>0.75977</cdr:x>
      <cdr:y>0.69249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1A537F47-E64A-00CA-6A28-5CC2FEFBAB1E}"/>
            </a:ext>
          </a:extLst>
        </cdr:cNvPr>
        <cdr:cNvSpPr txBox="1"/>
      </cdr:nvSpPr>
      <cdr:spPr>
        <a:xfrm xmlns:a="http://schemas.openxmlformats.org/drawingml/2006/main">
          <a:off x="4336904" y="1732881"/>
          <a:ext cx="695397" cy="19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1.1%</a:t>
          </a:r>
        </a:p>
      </cdr:txBody>
    </cdr:sp>
  </cdr:relSizeAnchor>
  <cdr:relSizeAnchor xmlns:cdr="http://schemas.openxmlformats.org/drawingml/2006/chartDrawing">
    <cdr:from>
      <cdr:x>0.71996</cdr:x>
      <cdr:y>0.62579</cdr:y>
    </cdr:from>
    <cdr:to>
      <cdr:x>0.82495</cdr:x>
      <cdr:y>0.69523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1A537F47-E64A-00CA-6A28-5CC2FEFBAB1E}"/>
            </a:ext>
          </a:extLst>
        </cdr:cNvPr>
        <cdr:cNvSpPr txBox="1"/>
      </cdr:nvSpPr>
      <cdr:spPr>
        <a:xfrm xmlns:a="http://schemas.openxmlformats.org/drawingml/2006/main">
          <a:off x="4768605" y="1740502"/>
          <a:ext cx="695397" cy="19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0.4%</a:t>
          </a:r>
        </a:p>
      </cdr:txBody>
    </cdr:sp>
  </cdr:relSizeAnchor>
  <cdr:relSizeAnchor xmlns:cdr="http://schemas.openxmlformats.org/drawingml/2006/chartDrawing">
    <cdr:from>
      <cdr:x>0.89501</cdr:x>
      <cdr:y>0.6328</cdr:y>
    </cdr:from>
    <cdr:to>
      <cdr:x>1</cdr:x>
      <cdr:y>0.70224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6582F1E2-B6BF-205E-4191-AF9B69DA22AA}"/>
            </a:ext>
          </a:extLst>
        </cdr:cNvPr>
        <cdr:cNvSpPr txBox="1"/>
      </cdr:nvSpPr>
      <cdr:spPr>
        <a:xfrm xmlns:a="http://schemas.openxmlformats.org/drawingml/2006/main">
          <a:off x="5928059" y="1760000"/>
          <a:ext cx="695397" cy="19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0.1%</a:t>
          </a:r>
        </a:p>
      </cdr:txBody>
    </cdr:sp>
  </cdr:relSizeAnchor>
  <cdr:relSizeAnchor xmlns:cdr="http://schemas.openxmlformats.org/drawingml/2006/chartDrawing">
    <cdr:from>
      <cdr:x>0.84968</cdr:x>
      <cdr:y>0.63695</cdr:y>
    </cdr:from>
    <cdr:to>
      <cdr:x>0.95467</cdr:x>
      <cdr:y>0.7064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A8476A02-4983-FBDA-DA3E-78129F27F328}"/>
            </a:ext>
          </a:extLst>
        </cdr:cNvPr>
        <cdr:cNvSpPr txBox="1"/>
      </cdr:nvSpPr>
      <cdr:spPr>
        <a:xfrm xmlns:a="http://schemas.openxmlformats.org/drawingml/2006/main">
          <a:off x="5627829" y="1771547"/>
          <a:ext cx="695397" cy="193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0.1%</a:t>
          </a:r>
        </a:p>
      </cdr:txBody>
    </cdr:sp>
  </cdr:relSizeAnchor>
  <cdr:relSizeAnchor xmlns:cdr="http://schemas.openxmlformats.org/drawingml/2006/chartDrawing">
    <cdr:from>
      <cdr:x>0.78588</cdr:x>
      <cdr:y>0.64527</cdr:y>
    </cdr:from>
    <cdr:to>
      <cdr:x>0.89087</cdr:x>
      <cdr:y>0.71472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A8476A02-4983-FBDA-DA3E-78129F27F328}"/>
            </a:ext>
          </a:extLst>
        </cdr:cNvPr>
        <cdr:cNvSpPr txBox="1"/>
      </cdr:nvSpPr>
      <cdr:spPr>
        <a:xfrm xmlns:a="http://schemas.openxmlformats.org/drawingml/2006/main">
          <a:off x="5205255" y="1794695"/>
          <a:ext cx="695397" cy="193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0.1%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0.30465</cdr:x>
      <cdr:y>0.66667</cdr:y>
    </cdr:from>
    <cdr:to>
      <cdr:x>0.46988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5C419B0-E4BE-7D07-9C9B-EF5D4383508E}"/>
            </a:ext>
          </a:extLst>
        </cdr:cNvPr>
        <cdr:cNvSpPr txBox="1"/>
      </cdr:nvSpPr>
      <cdr:spPr>
        <a:xfrm xmlns:a="http://schemas.openxmlformats.org/drawingml/2006/main">
          <a:off x="1685925" y="20177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0.43259</cdr:x>
      <cdr:y>0.54977</cdr:y>
    </cdr:from>
    <cdr:to>
      <cdr:x>0.53414</cdr:x>
      <cdr:y>0.61921</cdr:y>
    </cdr:to>
    <cdr:sp macro="" textlink="">
      <cdr:nvSpPr>
        <cdr:cNvPr id="3" name="TextBox 24">
          <a:extLst xmlns:a="http://schemas.openxmlformats.org/drawingml/2006/main">
            <a:ext uri="{FF2B5EF4-FFF2-40B4-BE49-F238E27FC236}">
              <a16:creationId xmlns:a16="http://schemas.microsoft.com/office/drawing/2014/main" id="{CD50AE27-D56F-BAB6-311A-18DE17E2F8E6}"/>
            </a:ext>
          </a:extLst>
        </cdr:cNvPr>
        <cdr:cNvSpPr txBox="1"/>
      </cdr:nvSpPr>
      <cdr:spPr>
        <a:xfrm xmlns:a="http://schemas.openxmlformats.org/drawingml/2006/main">
          <a:off x="2393950" y="1508125"/>
          <a:ext cx="5619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11.0%</a:t>
          </a:r>
        </a:p>
      </cdr:txBody>
    </cdr:sp>
  </cdr:relSizeAnchor>
  <cdr:relSizeAnchor xmlns:cdr="http://schemas.openxmlformats.org/drawingml/2006/chartDrawing">
    <cdr:from>
      <cdr:x>0.35169</cdr:x>
      <cdr:y>0.51157</cdr:y>
    </cdr:from>
    <cdr:to>
      <cdr:x>0.45324</cdr:x>
      <cdr:y>0.58102</cdr:y>
    </cdr:to>
    <cdr:sp macro="" textlink="">
      <cdr:nvSpPr>
        <cdr:cNvPr id="4" name="TextBox 24">
          <a:extLst xmlns:a="http://schemas.openxmlformats.org/drawingml/2006/main">
            <a:ext uri="{FF2B5EF4-FFF2-40B4-BE49-F238E27FC236}">
              <a16:creationId xmlns:a16="http://schemas.microsoft.com/office/drawing/2014/main" id="{3D404FC7-E30B-A12A-7ACE-F90CC988FF77}"/>
            </a:ext>
          </a:extLst>
        </cdr:cNvPr>
        <cdr:cNvSpPr txBox="1"/>
      </cdr:nvSpPr>
      <cdr:spPr>
        <a:xfrm xmlns:a="http://schemas.openxmlformats.org/drawingml/2006/main">
          <a:off x="1946275" y="1403350"/>
          <a:ext cx="5619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12.2%</a:t>
          </a:r>
        </a:p>
      </cdr:txBody>
    </cdr:sp>
  </cdr:relSizeAnchor>
  <cdr:relSizeAnchor xmlns:cdr="http://schemas.openxmlformats.org/drawingml/2006/chartDrawing">
    <cdr:from>
      <cdr:x>0.5152</cdr:x>
      <cdr:y>0.59838</cdr:y>
    </cdr:from>
    <cdr:to>
      <cdr:x>0.61675</cdr:x>
      <cdr:y>0.66782</cdr:y>
    </cdr:to>
    <cdr:sp macro="" textlink="">
      <cdr:nvSpPr>
        <cdr:cNvPr id="5" name="TextBox 24">
          <a:extLst xmlns:a="http://schemas.openxmlformats.org/drawingml/2006/main">
            <a:ext uri="{FF2B5EF4-FFF2-40B4-BE49-F238E27FC236}">
              <a16:creationId xmlns:a16="http://schemas.microsoft.com/office/drawing/2014/main" id="{3D404FC7-E30B-A12A-7ACE-F90CC988FF77}"/>
            </a:ext>
          </a:extLst>
        </cdr:cNvPr>
        <cdr:cNvSpPr txBox="1"/>
      </cdr:nvSpPr>
      <cdr:spPr>
        <a:xfrm xmlns:a="http://schemas.openxmlformats.org/drawingml/2006/main">
          <a:off x="2851150" y="1641475"/>
          <a:ext cx="5619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7.6%</a:t>
          </a:r>
        </a:p>
      </cdr:txBody>
    </cdr:sp>
  </cdr:relSizeAnchor>
  <cdr:relSizeAnchor xmlns:cdr="http://schemas.openxmlformats.org/drawingml/2006/chartDrawing">
    <cdr:from>
      <cdr:x>0.58577</cdr:x>
      <cdr:y>0.68171</cdr:y>
    </cdr:from>
    <cdr:to>
      <cdr:x>0.68732</cdr:x>
      <cdr:y>0.75116</cdr:y>
    </cdr:to>
    <cdr:sp macro="" textlink="">
      <cdr:nvSpPr>
        <cdr:cNvPr id="6" name="TextBox 24">
          <a:extLst xmlns:a="http://schemas.openxmlformats.org/drawingml/2006/main">
            <a:ext uri="{FF2B5EF4-FFF2-40B4-BE49-F238E27FC236}">
              <a16:creationId xmlns:a16="http://schemas.microsoft.com/office/drawing/2014/main" id="{3D404FC7-E30B-A12A-7ACE-F90CC988FF77}"/>
            </a:ext>
          </a:extLst>
        </cdr:cNvPr>
        <cdr:cNvSpPr txBox="1"/>
      </cdr:nvSpPr>
      <cdr:spPr>
        <a:xfrm xmlns:a="http://schemas.openxmlformats.org/drawingml/2006/main">
          <a:off x="3241675" y="1870075"/>
          <a:ext cx="5619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1.7%</a:t>
          </a:r>
        </a:p>
      </cdr:txBody>
    </cdr:sp>
  </cdr:relSizeAnchor>
  <cdr:relSizeAnchor xmlns:cdr="http://schemas.openxmlformats.org/drawingml/2006/chartDrawing">
    <cdr:from>
      <cdr:x>0.66322</cdr:x>
      <cdr:y>0.6956</cdr:y>
    </cdr:from>
    <cdr:to>
      <cdr:x>0.76477</cdr:x>
      <cdr:y>0.76505</cdr:y>
    </cdr:to>
    <cdr:sp macro="" textlink="">
      <cdr:nvSpPr>
        <cdr:cNvPr id="7" name="TextBox 24">
          <a:extLst xmlns:a="http://schemas.openxmlformats.org/drawingml/2006/main">
            <a:ext uri="{FF2B5EF4-FFF2-40B4-BE49-F238E27FC236}">
              <a16:creationId xmlns:a16="http://schemas.microsoft.com/office/drawing/2014/main" id="{3D404FC7-E30B-A12A-7ACE-F90CC988FF77}"/>
            </a:ext>
          </a:extLst>
        </cdr:cNvPr>
        <cdr:cNvSpPr txBox="1"/>
      </cdr:nvSpPr>
      <cdr:spPr>
        <a:xfrm xmlns:a="http://schemas.openxmlformats.org/drawingml/2006/main">
          <a:off x="3670300" y="1908175"/>
          <a:ext cx="5619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1.2%</a:t>
          </a:r>
        </a:p>
      </cdr:txBody>
    </cdr:sp>
  </cdr:relSizeAnchor>
  <cdr:relSizeAnchor xmlns:cdr="http://schemas.openxmlformats.org/drawingml/2006/chartDrawing">
    <cdr:from>
      <cdr:x>0.74068</cdr:x>
      <cdr:y>0.69907</cdr:y>
    </cdr:from>
    <cdr:to>
      <cdr:x>0.84223</cdr:x>
      <cdr:y>0.76852</cdr:y>
    </cdr:to>
    <cdr:sp macro="" textlink="">
      <cdr:nvSpPr>
        <cdr:cNvPr id="8" name="TextBox 24">
          <a:extLst xmlns:a="http://schemas.openxmlformats.org/drawingml/2006/main">
            <a:ext uri="{FF2B5EF4-FFF2-40B4-BE49-F238E27FC236}">
              <a16:creationId xmlns:a16="http://schemas.microsoft.com/office/drawing/2014/main" id="{CB0569ED-B4BB-9409-4D62-7FFC4D937CC6}"/>
            </a:ext>
          </a:extLst>
        </cdr:cNvPr>
        <cdr:cNvSpPr txBox="1"/>
      </cdr:nvSpPr>
      <cdr:spPr>
        <a:xfrm xmlns:a="http://schemas.openxmlformats.org/drawingml/2006/main">
          <a:off x="4098925" y="1917700"/>
          <a:ext cx="5619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1.2%</a:t>
          </a:r>
        </a:p>
      </cdr:txBody>
    </cdr:sp>
  </cdr:relSizeAnchor>
  <cdr:relSizeAnchor xmlns:cdr="http://schemas.openxmlformats.org/drawingml/2006/chartDrawing">
    <cdr:from>
      <cdr:x>0.82111</cdr:x>
      <cdr:y>0.69907</cdr:y>
    </cdr:from>
    <cdr:to>
      <cdr:x>0.92266</cdr:x>
      <cdr:y>0.76852</cdr:y>
    </cdr:to>
    <cdr:sp macro="" textlink="">
      <cdr:nvSpPr>
        <cdr:cNvPr id="9" name="TextBox 24">
          <a:extLst xmlns:a="http://schemas.openxmlformats.org/drawingml/2006/main">
            <a:ext uri="{FF2B5EF4-FFF2-40B4-BE49-F238E27FC236}">
              <a16:creationId xmlns:a16="http://schemas.microsoft.com/office/drawing/2014/main" id="{CB0569ED-B4BB-9409-4D62-7FFC4D937CC6}"/>
            </a:ext>
          </a:extLst>
        </cdr:cNvPr>
        <cdr:cNvSpPr txBox="1"/>
      </cdr:nvSpPr>
      <cdr:spPr>
        <a:xfrm xmlns:a="http://schemas.openxmlformats.org/drawingml/2006/main">
          <a:off x="4546629" y="1917700"/>
          <a:ext cx="562298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1.2%</a:t>
          </a:r>
        </a:p>
      </cdr:txBody>
    </cdr:sp>
  </cdr:relSizeAnchor>
  <cdr:relSizeAnchor xmlns:cdr="http://schemas.openxmlformats.org/drawingml/2006/chartDrawing">
    <cdr:from>
      <cdr:x>0.89335</cdr:x>
      <cdr:y>0.70602</cdr:y>
    </cdr:from>
    <cdr:to>
      <cdr:x>0.99484</cdr:x>
      <cdr:y>0.77546</cdr:y>
    </cdr:to>
    <cdr:sp macro="" textlink="">
      <cdr:nvSpPr>
        <cdr:cNvPr id="10" name="TextBox 24">
          <a:extLst xmlns:a="http://schemas.openxmlformats.org/drawingml/2006/main">
            <a:ext uri="{FF2B5EF4-FFF2-40B4-BE49-F238E27FC236}">
              <a16:creationId xmlns:a16="http://schemas.microsoft.com/office/drawing/2014/main" id="{CB0569ED-B4BB-9409-4D62-7FFC4D937CC6}"/>
            </a:ext>
          </a:extLst>
        </cdr:cNvPr>
        <cdr:cNvSpPr txBox="1"/>
      </cdr:nvSpPr>
      <cdr:spPr>
        <a:xfrm xmlns:a="http://schemas.openxmlformats.org/drawingml/2006/main">
          <a:off x="4946650" y="1936750"/>
          <a:ext cx="5619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0.6%</a:t>
          </a:r>
        </a:p>
      </cdr:txBody>
    </cdr:sp>
  </cdr:relSizeAnchor>
  <cdr:relSizeAnchor xmlns:cdr="http://schemas.openxmlformats.org/drawingml/2006/chartDrawing">
    <cdr:from>
      <cdr:x>0.26911</cdr:x>
      <cdr:y>0.32434</cdr:y>
    </cdr:from>
    <cdr:to>
      <cdr:x>0.37066</cdr:x>
      <cdr:y>0.39379</cdr:y>
    </cdr:to>
    <cdr:sp macro="" textlink="">
      <cdr:nvSpPr>
        <cdr:cNvPr id="11" name="TextBox 24">
          <a:extLst xmlns:a="http://schemas.openxmlformats.org/drawingml/2006/main">
            <a:ext uri="{FF2B5EF4-FFF2-40B4-BE49-F238E27FC236}">
              <a16:creationId xmlns:a16="http://schemas.microsoft.com/office/drawing/2014/main" id="{1FD1F5DB-9D33-4AEB-49A9-7AD26F1FA375}"/>
            </a:ext>
          </a:extLst>
        </cdr:cNvPr>
        <cdr:cNvSpPr txBox="1"/>
      </cdr:nvSpPr>
      <cdr:spPr>
        <a:xfrm xmlns:a="http://schemas.openxmlformats.org/drawingml/2006/main">
          <a:off x="1607272" y="902081"/>
          <a:ext cx="606511" cy="1931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/>
            <a:t>25.0</a:t>
          </a:r>
          <a:r>
            <a:rPr lang="en-GB" sz="1100" b="1" dirty="0"/>
            <a:t>%</a:t>
          </a:r>
        </a:p>
      </cdr:txBody>
    </cdr:sp>
  </cdr:relSizeAnchor>
  <cdr:relSizeAnchor xmlns:cdr="http://schemas.openxmlformats.org/drawingml/2006/chartDrawing">
    <cdr:from>
      <cdr:x>0.18965</cdr:x>
      <cdr:y>0.11784</cdr:y>
    </cdr:from>
    <cdr:to>
      <cdr:x>0.2912</cdr:x>
      <cdr:y>0.18729</cdr:y>
    </cdr:to>
    <cdr:sp macro="" textlink="">
      <cdr:nvSpPr>
        <cdr:cNvPr id="12" name="TextBox 24">
          <a:extLst xmlns:a="http://schemas.openxmlformats.org/drawingml/2006/main">
            <a:ext uri="{FF2B5EF4-FFF2-40B4-BE49-F238E27FC236}">
              <a16:creationId xmlns:a16="http://schemas.microsoft.com/office/drawing/2014/main" id="{1FD1F5DB-9D33-4AEB-49A9-7AD26F1FA375}"/>
            </a:ext>
          </a:extLst>
        </cdr:cNvPr>
        <cdr:cNvSpPr txBox="1"/>
      </cdr:nvSpPr>
      <cdr:spPr>
        <a:xfrm xmlns:a="http://schemas.openxmlformats.org/drawingml/2006/main">
          <a:off x="1132710" y="327736"/>
          <a:ext cx="606511" cy="1931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/>
            <a:t>38.4</a:t>
          </a:r>
          <a:r>
            <a:rPr lang="en-GB" sz="1100" b="1" dirty="0"/>
            <a:t>%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0.18896</cdr:x>
      <cdr:y>0.15378</cdr:y>
    </cdr:from>
    <cdr:to>
      <cdr:x>0.29431</cdr:x>
      <cdr:y>0.23026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567B3F9-D5AD-EEA3-DABE-57D6F6337DE1}"/>
            </a:ext>
          </a:extLst>
        </cdr:cNvPr>
        <cdr:cNvSpPr txBox="1"/>
      </cdr:nvSpPr>
      <cdr:spPr>
        <a:xfrm xmlns:a="http://schemas.openxmlformats.org/drawingml/2006/main">
          <a:off x="1076307" y="427223"/>
          <a:ext cx="600068" cy="212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35.2%</a:t>
          </a:r>
        </a:p>
      </cdr:txBody>
    </cdr:sp>
  </cdr:relSizeAnchor>
  <cdr:relSizeAnchor xmlns:cdr="http://schemas.openxmlformats.org/drawingml/2006/chartDrawing">
    <cdr:from>
      <cdr:x>0.2594</cdr:x>
      <cdr:y>0.18473</cdr:y>
    </cdr:from>
    <cdr:to>
      <cdr:x>0.36475</cdr:x>
      <cdr:y>0.26121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69537-5E2E-45AB-B048-8D55227A2998}"/>
            </a:ext>
          </a:extLst>
        </cdr:cNvPr>
        <cdr:cNvSpPr txBox="1"/>
      </cdr:nvSpPr>
      <cdr:spPr>
        <a:xfrm xmlns:a="http://schemas.openxmlformats.org/drawingml/2006/main">
          <a:off x="1477518" y="513208"/>
          <a:ext cx="600069" cy="212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32.9%</a:t>
          </a:r>
        </a:p>
      </cdr:txBody>
    </cdr:sp>
  </cdr:relSizeAnchor>
  <cdr:relSizeAnchor xmlns:cdr="http://schemas.openxmlformats.org/drawingml/2006/chartDrawing">
    <cdr:from>
      <cdr:x>0.33776</cdr:x>
      <cdr:y>0.42352</cdr:y>
    </cdr:from>
    <cdr:to>
      <cdr:x>0.44311</cdr:x>
      <cdr:y>0.5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8D69537-5E2E-45AB-B048-8D55227A2998}"/>
            </a:ext>
          </a:extLst>
        </cdr:cNvPr>
        <cdr:cNvSpPr txBox="1"/>
      </cdr:nvSpPr>
      <cdr:spPr>
        <a:xfrm xmlns:a="http://schemas.openxmlformats.org/drawingml/2006/main">
          <a:off x="1923843" y="1176591"/>
          <a:ext cx="600068" cy="212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14.2%</a:t>
          </a:r>
        </a:p>
      </cdr:txBody>
    </cdr:sp>
  </cdr:relSizeAnchor>
  <cdr:relSizeAnchor xmlns:cdr="http://schemas.openxmlformats.org/drawingml/2006/chartDrawing">
    <cdr:from>
      <cdr:x>0.39465</cdr:x>
      <cdr:y>0.5</cdr:y>
    </cdr:from>
    <cdr:to>
      <cdr:x>0.5</cdr:x>
      <cdr:y>0.56506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8D69537-5E2E-45AB-B048-8D55227A2998}"/>
            </a:ext>
          </a:extLst>
        </cdr:cNvPr>
        <cdr:cNvSpPr txBox="1"/>
      </cdr:nvSpPr>
      <cdr:spPr>
        <a:xfrm xmlns:a="http://schemas.openxmlformats.org/drawingml/2006/main">
          <a:off x="2247906" y="1389062"/>
          <a:ext cx="600069" cy="180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6.8%</a:t>
          </a:r>
        </a:p>
      </cdr:txBody>
    </cdr:sp>
  </cdr:relSizeAnchor>
  <cdr:relSizeAnchor xmlns:cdr="http://schemas.openxmlformats.org/drawingml/2006/chartDrawing">
    <cdr:from>
      <cdr:x>0.4744</cdr:x>
      <cdr:y>0.57479</cdr:y>
    </cdr:from>
    <cdr:to>
      <cdr:x>0.57975</cdr:x>
      <cdr:y>0.65127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8D69537-5E2E-45AB-B048-8D55227A2998}"/>
            </a:ext>
          </a:extLst>
        </cdr:cNvPr>
        <cdr:cNvSpPr txBox="1"/>
      </cdr:nvSpPr>
      <cdr:spPr>
        <a:xfrm xmlns:a="http://schemas.openxmlformats.org/drawingml/2006/main">
          <a:off x="2702181" y="1596828"/>
          <a:ext cx="600069" cy="212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2.7%</a:t>
          </a:r>
        </a:p>
      </cdr:txBody>
    </cdr:sp>
  </cdr:relSizeAnchor>
  <cdr:relSizeAnchor xmlns:cdr="http://schemas.openxmlformats.org/drawingml/2006/chartDrawing">
    <cdr:from>
      <cdr:x>0.55551</cdr:x>
      <cdr:y>0.58243</cdr:y>
    </cdr:from>
    <cdr:to>
      <cdr:x>0.66086</cdr:x>
      <cdr:y>0.65891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68D69537-5E2E-45AB-B048-8D55227A2998}"/>
            </a:ext>
          </a:extLst>
        </cdr:cNvPr>
        <cdr:cNvSpPr txBox="1"/>
      </cdr:nvSpPr>
      <cdr:spPr>
        <a:xfrm xmlns:a="http://schemas.openxmlformats.org/drawingml/2006/main">
          <a:off x="3164147" y="1618070"/>
          <a:ext cx="600068" cy="212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2.7%</a:t>
          </a:r>
        </a:p>
      </cdr:txBody>
    </cdr:sp>
  </cdr:relSizeAnchor>
  <cdr:relSizeAnchor xmlns:cdr="http://schemas.openxmlformats.org/drawingml/2006/chartDrawing">
    <cdr:from>
      <cdr:x>0.61391</cdr:x>
      <cdr:y>0.59355</cdr:y>
    </cdr:from>
    <cdr:to>
      <cdr:x>0.71926</cdr:x>
      <cdr:y>0.67003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68D69537-5E2E-45AB-B048-8D55227A2998}"/>
            </a:ext>
          </a:extLst>
        </cdr:cNvPr>
        <cdr:cNvSpPr txBox="1"/>
      </cdr:nvSpPr>
      <cdr:spPr>
        <a:xfrm xmlns:a="http://schemas.openxmlformats.org/drawingml/2006/main">
          <a:off x="3496789" y="1648954"/>
          <a:ext cx="600069" cy="212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2.3%</a:t>
          </a:r>
        </a:p>
      </cdr:txBody>
    </cdr:sp>
  </cdr:relSizeAnchor>
  <cdr:relSizeAnchor xmlns:cdr="http://schemas.openxmlformats.org/drawingml/2006/chartDrawing">
    <cdr:from>
      <cdr:x>0.6845</cdr:x>
      <cdr:y>0.60468</cdr:y>
    </cdr:from>
    <cdr:to>
      <cdr:x>0.78986</cdr:x>
      <cdr:y>0.68115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68D69537-5E2E-45AB-B048-8D55227A2998}"/>
            </a:ext>
          </a:extLst>
        </cdr:cNvPr>
        <cdr:cNvSpPr txBox="1"/>
      </cdr:nvSpPr>
      <cdr:spPr>
        <a:xfrm xmlns:a="http://schemas.openxmlformats.org/drawingml/2006/main">
          <a:off x="3898878" y="1679865"/>
          <a:ext cx="600125" cy="21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1.8%</a:t>
          </a:r>
        </a:p>
      </cdr:txBody>
    </cdr:sp>
  </cdr:relSizeAnchor>
  <cdr:relSizeAnchor xmlns:cdr="http://schemas.openxmlformats.org/drawingml/2006/chartDrawing">
    <cdr:from>
      <cdr:x>0.89465</cdr:x>
      <cdr:y>0.62134</cdr:y>
    </cdr:from>
    <cdr:to>
      <cdr:x>1</cdr:x>
      <cdr:y>0.69781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68D69537-5E2E-45AB-B048-8D55227A2998}"/>
            </a:ext>
          </a:extLst>
        </cdr:cNvPr>
        <cdr:cNvSpPr txBox="1"/>
      </cdr:nvSpPr>
      <cdr:spPr>
        <a:xfrm xmlns:a="http://schemas.openxmlformats.org/drawingml/2006/main">
          <a:off x="5095882" y="1726163"/>
          <a:ext cx="600068" cy="21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  <cdr:relSizeAnchor xmlns:cdr="http://schemas.openxmlformats.org/drawingml/2006/chartDrawing">
    <cdr:from>
      <cdr:x>0.82796</cdr:x>
      <cdr:y>0.61786</cdr:y>
    </cdr:from>
    <cdr:to>
      <cdr:x>0.93331</cdr:x>
      <cdr:y>0.69434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492AE404-215D-84F0-1AC1-DA073F21A15F}"/>
            </a:ext>
          </a:extLst>
        </cdr:cNvPr>
        <cdr:cNvSpPr txBox="1"/>
      </cdr:nvSpPr>
      <cdr:spPr>
        <a:xfrm xmlns:a="http://schemas.openxmlformats.org/drawingml/2006/main">
          <a:off x="4716008" y="1716495"/>
          <a:ext cx="600068" cy="212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  <cdr:relSizeAnchor xmlns:cdr="http://schemas.openxmlformats.org/drawingml/2006/chartDrawing">
    <cdr:from>
      <cdr:x>0.76143</cdr:x>
      <cdr:y>0.61438</cdr:y>
    </cdr:from>
    <cdr:to>
      <cdr:x>0.86678</cdr:x>
      <cdr:y>0.69086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612E2F75-37FF-4152-D315-7644DC0675B9}"/>
            </a:ext>
          </a:extLst>
        </cdr:cNvPr>
        <cdr:cNvSpPr txBox="1"/>
      </cdr:nvSpPr>
      <cdr:spPr>
        <a:xfrm xmlns:a="http://schemas.openxmlformats.org/drawingml/2006/main">
          <a:off x="4337067" y="1706827"/>
          <a:ext cx="600069" cy="212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0.19167</cdr:x>
      <cdr:y>0.17589</cdr:y>
    </cdr:from>
    <cdr:to>
      <cdr:x>0.33958</cdr:x>
      <cdr:y>0.27278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2B00A6D-F8BA-2FEE-FE1A-114E1FAECBED}"/>
            </a:ext>
          </a:extLst>
        </cdr:cNvPr>
        <cdr:cNvSpPr txBox="1"/>
      </cdr:nvSpPr>
      <cdr:spPr>
        <a:xfrm xmlns:a="http://schemas.openxmlformats.org/drawingml/2006/main">
          <a:off x="876301" y="484188"/>
          <a:ext cx="676274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42.14%</a:t>
          </a:r>
        </a:p>
      </cdr:txBody>
    </cdr:sp>
  </cdr:relSizeAnchor>
  <cdr:relSizeAnchor xmlns:cdr="http://schemas.openxmlformats.org/drawingml/2006/chartDrawing">
    <cdr:from>
      <cdr:x>0.40903</cdr:x>
      <cdr:y>0.36794</cdr:y>
    </cdr:from>
    <cdr:to>
      <cdr:x>0.55694</cdr:x>
      <cdr:y>0.46482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F36F2C5-0F2F-E5BD-56EB-32B9209DEBE6}"/>
            </a:ext>
          </a:extLst>
        </cdr:cNvPr>
        <cdr:cNvSpPr txBox="1"/>
      </cdr:nvSpPr>
      <cdr:spPr>
        <a:xfrm xmlns:a="http://schemas.openxmlformats.org/drawingml/2006/main">
          <a:off x="1870075" y="1012825"/>
          <a:ext cx="676274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28.20%</a:t>
          </a:r>
        </a:p>
      </cdr:txBody>
    </cdr:sp>
  </cdr:relSizeAnchor>
  <cdr:relSizeAnchor xmlns:cdr="http://schemas.openxmlformats.org/drawingml/2006/chartDrawing">
    <cdr:from>
      <cdr:x>0.61111</cdr:x>
      <cdr:y>0.51326</cdr:y>
    </cdr:from>
    <cdr:to>
      <cdr:x>0.75903</cdr:x>
      <cdr:y>0.61015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F36F2C5-0F2F-E5BD-56EB-32B9209DEBE6}"/>
            </a:ext>
          </a:extLst>
        </cdr:cNvPr>
        <cdr:cNvSpPr txBox="1"/>
      </cdr:nvSpPr>
      <cdr:spPr>
        <a:xfrm xmlns:a="http://schemas.openxmlformats.org/drawingml/2006/main">
          <a:off x="2794000" y="1412875"/>
          <a:ext cx="676274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15.89%</a:t>
          </a:r>
        </a:p>
      </cdr:txBody>
    </cdr:sp>
  </cdr:relSizeAnchor>
  <cdr:relSizeAnchor xmlns:cdr="http://schemas.openxmlformats.org/drawingml/2006/chartDrawing">
    <cdr:from>
      <cdr:x>0.80278</cdr:x>
      <cdr:y>0.55479</cdr:y>
    </cdr:from>
    <cdr:to>
      <cdr:x>0.95069</cdr:x>
      <cdr:y>0.65167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DE743D5-963D-3680-FB17-16A0A432C419}"/>
            </a:ext>
          </a:extLst>
        </cdr:cNvPr>
        <cdr:cNvSpPr txBox="1"/>
      </cdr:nvSpPr>
      <cdr:spPr>
        <a:xfrm xmlns:a="http://schemas.openxmlformats.org/drawingml/2006/main">
          <a:off x="3670300" y="1527175"/>
          <a:ext cx="676274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13.77%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0.775</cdr:x>
      <cdr:y>0.49942</cdr:y>
    </cdr:from>
    <cdr:to>
      <cdr:x>0.92431</cdr:x>
      <cdr:y>0.55998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71743534-6559-805C-D42E-B724899465E9}"/>
            </a:ext>
          </a:extLst>
        </cdr:cNvPr>
        <cdr:cNvSpPr txBox="1"/>
      </cdr:nvSpPr>
      <cdr:spPr>
        <a:xfrm xmlns:a="http://schemas.openxmlformats.org/drawingml/2006/main">
          <a:off x="3543300" y="1374776"/>
          <a:ext cx="682625" cy="1666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28.10%</a:t>
          </a:r>
        </a:p>
      </cdr:txBody>
    </cdr:sp>
  </cdr:relSizeAnchor>
  <cdr:relSizeAnchor xmlns:cdr="http://schemas.openxmlformats.org/drawingml/2006/chartDrawing">
    <cdr:from>
      <cdr:x>0.50322</cdr:x>
      <cdr:y>0.11421</cdr:y>
    </cdr:from>
    <cdr:to>
      <cdr:x>0.65253</cdr:x>
      <cdr:y>0.17477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058BE859-33DD-0941-3F62-D5E4BEE5EAA1}"/>
            </a:ext>
          </a:extLst>
        </cdr:cNvPr>
        <cdr:cNvSpPr txBox="1"/>
      </cdr:nvSpPr>
      <cdr:spPr>
        <a:xfrm xmlns:a="http://schemas.openxmlformats.org/drawingml/2006/main">
          <a:off x="2480327" y="314397"/>
          <a:ext cx="735932" cy="1667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71.28%</a:t>
          </a:r>
        </a:p>
      </cdr:txBody>
    </cdr:sp>
  </cdr:relSizeAnchor>
  <cdr:relSizeAnchor xmlns:cdr="http://schemas.openxmlformats.org/drawingml/2006/chartDrawing">
    <cdr:from>
      <cdr:x>0.24817</cdr:x>
      <cdr:y>0.73396</cdr:y>
    </cdr:from>
    <cdr:to>
      <cdr:x>0.39748</cdr:x>
      <cdr:y>0.79452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BE9B5B59-4066-4C02-4CBB-28E3490F658D}"/>
            </a:ext>
          </a:extLst>
        </cdr:cNvPr>
        <cdr:cNvSpPr txBox="1"/>
      </cdr:nvSpPr>
      <cdr:spPr>
        <a:xfrm xmlns:a="http://schemas.openxmlformats.org/drawingml/2006/main">
          <a:off x="1223188" y="2020377"/>
          <a:ext cx="735932" cy="1667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0.62%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0.16528</cdr:x>
      <cdr:y>0.52592</cdr:y>
    </cdr:from>
    <cdr:to>
      <cdr:x>0.28403</cdr:x>
      <cdr:y>0.6227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96364A4-D58D-942D-00D9-2A39F359F539}"/>
            </a:ext>
          </a:extLst>
        </cdr:cNvPr>
        <cdr:cNvSpPr txBox="1"/>
      </cdr:nvSpPr>
      <cdr:spPr>
        <a:xfrm xmlns:a="http://schemas.openxmlformats.org/drawingml/2006/main">
          <a:off x="755650" y="1449388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0.13%</a:t>
          </a:r>
        </a:p>
      </cdr:txBody>
    </cdr:sp>
  </cdr:relSizeAnchor>
  <cdr:relSizeAnchor xmlns:cdr="http://schemas.openxmlformats.org/drawingml/2006/chartDrawing">
    <cdr:from>
      <cdr:x>0.27569</cdr:x>
      <cdr:y>0.51959</cdr:y>
    </cdr:from>
    <cdr:to>
      <cdr:x>0.39444</cdr:x>
      <cdr:y>0.61636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C196EAE-454D-BEC0-A601-2A2E8685CE31}"/>
            </a:ext>
          </a:extLst>
        </cdr:cNvPr>
        <cdr:cNvSpPr txBox="1"/>
      </cdr:nvSpPr>
      <cdr:spPr>
        <a:xfrm xmlns:a="http://schemas.openxmlformats.org/drawingml/2006/main">
          <a:off x="1260475" y="1431925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0.50%</a:t>
          </a:r>
        </a:p>
      </cdr:txBody>
    </cdr:sp>
  </cdr:relSizeAnchor>
  <cdr:relSizeAnchor xmlns:cdr="http://schemas.openxmlformats.org/drawingml/2006/chartDrawing">
    <cdr:from>
      <cdr:x>0.39444</cdr:x>
      <cdr:y>0.46774</cdr:y>
    </cdr:from>
    <cdr:to>
      <cdr:x>0.53194</cdr:x>
      <cdr:y>0.56452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C196EAE-454D-BEC0-A601-2A2E8685CE31}"/>
            </a:ext>
          </a:extLst>
        </cdr:cNvPr>
        <cdr:cNvSpPr txBox="1"/>
      </cdr:nvSpPr>
      <cdr:spPr>
        <a:xfrm xmlns:a="http://schemas.openxmlformats.org/drawingml/2006/main">
          <a:off x="1803401" y="1289050"/>
          <a:ext cx="6286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13.25%</a:t>
          </a:r>
        </a:p>
      </cdr:txBody>
    </cdr:sp>
  </cdr:relSizeAnchor>
  <cdr:relSizeAnchor xmlns:cdr="http://schemas.openxmlformats.org/drawingml/2006/chartDrawing">
    <cdr:from>
      <cdr:x>0.51111</cdr:x>
      <cdr:y>0.53687</cdr:y>
    </cdr:from>
    <cdr:to>
      <cdr:x>0.62986</cdr:x>
      <cdr:y>0.63364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C196EAE-454D-BEC0-A601-2A2E8685CE31}"/>
            </a:ext>
          </a:extLst>
        </cdr:cNvPr>
        <cdr:cNvSpPr txBox="1"/>
      </cdr:nvSpPr>
      <cdr:spPr>
        <a:xfrm xmlns:a="http://schemas.openxmlformats.org/drawingml/2006/main">
          <a:off x="2336800" y="1479550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1.83%</a:t>
          </a:r>
        </a:p>
      </cdr:txBody>
    </cdr:sp>
  </cdr:relSizeAnchor>
  <cdr:relSizeAnchor xmlns:cdr="http://schemas.openxmlformats.org/drawingml/2006/chartDrawing">
    <cdr:from>
      <cdr:x>0.62361</cdr:x>
      <cdr:y>0.53054</cdr:y>
    </cdr:from>
    <cdr:to>
      <cdr:x>0.74236</cdr:x>
      <cdr:y>0.62732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C196EAE-454D-BEC0-A601-2A2E8685CE31}"/>
            </a:ext>
          </a:extLst>
        </cdr:cNvPr>
        <cdr:cNvSpPr txBox="1"/>
      </cdr:nvSpPr>
      <cdr:spPr>
        <a:xfrm xmlns:a="http://schemas.openxmlformats.org/drawingml/2006/main">
          <a:off x="2851150" y="1460441"/>
          <a:ext cx="542925" cy="266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0.32%</a:t>
          </a:r>
        </a:p>
      </cdr:txBody>
    </cdr:sp>
  </cdr:relSizeAnchor>
  <cdr:relSizeAnchor xmlns:cdr="http://schemas.openxmlformats.org/drawingml/2006/chartDrawing">
    <cdr:from>
      <cdr:x>0.74236</cdr:x>
      <cdr:y>0.53403</cdr:y>
    </cdr:from>
    <cdr:to>
      <cdr:x>0.86111</cdr:x>
      <cdr:y>0.63091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C196EAE-454D-BEC0-A601-2A2E8685CE31}"/>
            </a:ext>
          </a:extLst>
        </cdr:cNvPr>
        <cdr:cNvSpPr txBox="1"/>
      </cdr:nvSpPr>
      <cdr:spPr>
        <a:xfrm xmlns:a="http://schemas.openxmlformats.org/drawingml/2006/main">
          <a:off x="3394075" y="1470025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0.30%</a:t>
          </a:r>
        </a:p>
      </cdr:txBody>
    </cdr:sp>
  </cdr:relSizeAnchor>
  <cdr:relSizeAnchor xmlns:cdr="http://schemas.openxmlformats.org/drawingml/2006/chartDrawing">
    <cdr:from>
      <cdr:x>0.85</cdr:x>
      <cdr:y>0.1707</cdr:y>
    </cdr:from>
    <cdr:to>
      <cdr:x>0.99653</cdr:x>
      <cdr:y>0.26759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C196EAE-454D-BEC0-A601-2A2E8685CE31}"/>
            </a:ext>
          </a:extLst>
        </cdr:cNvPr>
        <cdr:cNvSpPr txBox="1"/>
      </cdr:nvSpPr>
      <cdr:spPr>
        <a:xfrm xmlns:a="http://schemas.openxmlformats.org/drawingml/2006/main">
          <a:off x="3886200" y="469900"/>
          <a:ext cx="669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54.94%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0.23819</cdr:x>
      <cdr:y>0.18721</cdr:y>
    </cdr:from>
    <cdr:to>
      <cdr:x>0.39653</cdr:x>
      <cdr:y>0.25288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AD00FA-4C87-4D41-C369-CD0689B2516B}"/>
            </a:ext>
          </a:extLst>
        </cdr:cNvPr>
        <cdr:cNvSpPr txBox="1"/>
      </cdr:nvSpPr>
      <cdr:spPr>
        <a:xfrm xmlns:a="http://schemas.openxmlformats.org/drawingml/2006/main">
          <a:off x="1089025" y="515938"/>
          <a:ext cx="72390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25.26%</a:t>
          </a:r>
        </a:p>
      </cdr:txBody>
    </cdr:sp>
  </cdr:relSizeAnchor>
  <cdr:relSizeAnchor xmlns:cdr="http://schemas.openxmlformats.org/drawingml/2006/chartDrawing">
    <cdr:from>
      <cdr:x>0.50486</cdr:x>
      <cdr:y>0.72005</cdr:y>
    </cdr:from>
    <cdr:to>
      <cdr:x>0.66319</cdr:x>
      <cdr:y>0.78571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0A8C456-4256-2C97-C56B-EDA33F72F854}"/>
            </a:ext>
          </a:extLst>
        </cdr:cNvPr>
        <cdr:cNvSpPr txBox="1"/>
      </cdr:nvSpPr>
      <cdr:spPr>
        <a:xfrm xmlns:a="http://schemas.openxmlformats.org/drawingml/2006/main">
          <a:off x="2308225" y="1984375"/>
          <a:ext cx="72390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0.69%</a:t>
          </a:r>
        </a:p>
      </cdr:txBody>
    </cdr:sp>
  </cdr:relSizeAnchor>
  <cdr:relSizeAnchor xmlns:cdr="http://schemas.openxmlformats.org/drawingml/2006/chartDrawing">
    <cdr:from>
      <cdr:x>0.76944</cdr:x>
      <cdr:y>0.70968</cdr:y>
    </cdr:from>
    <cdr:to>
      <cdr:x>0.92778</cdr:x>
      <cdr:y>0.77535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0A8C456-4256-2C97-C56B-EDA33F72F854}"/>
            </a:ext>
          </a:extLst>
        </cdr:cNvPr>
        <cdr:cNvSpPr txBox="1"/>
      </cdr:nvSpPr>
      <cdr:spPr>
        <a:xfrm xmlns:a="http://schemas.openxmlformats.org/drawingml/2006/main">
          <a:off x="3517900" y="1955800"/>
          <a:ext cx="72390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2.15%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0.1055</cdr:x>
      <cdr:y>0.23346</cdr:y>
    </cdr:from>
    <cdr:to>
      <cdr:x>0.19333</cdr:x>
      <cdr:y>0.29913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426CCDB-86AA-E4B3-89D8-93D911A0257F}"/>
            </a:ext>
          </a:extLst>
        </cdr:cNvPr>
        <cdr:cNvSpPr txBox="1"/>
      </cdr:nvSpPr>
      <cdr:spPr>
        <a:xfrm xmlns:a="http://schemas.openxmlformats.org/drawingml/2006/main">
          <a:off x="854817" y="642664"/>
          <a:ext cx="711624" cy="180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0.10%</a:t>
          </a:r>
        </a:p>
      </cdr:txBody>
    </cdr:sp>
  </cdr:relSizeAnchor>
  <cdr:relSizeAnchor xmlns:cdr="http://schemas.openxmlformats.org/drawingml/2006/chartDrawing">
    <cdr:from>
      <cdr:x>0.17391</cdr:x>
      <cdr:y>0.3781</cdr:y>
    </cdr:from>
    <cdr:to>
      <cdr:x>0.26175</cdr:x>
      <cdr:y>0.44377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653892-E0EA-9E25-9970-D2ED528E6ECE}"/>
            </a:ext>
          </a:extLst>
        </cdr:cNvPr>
        <cdr:cNvSpPr txBox="1"/>
      </cdr:nvSpPr>
      <cdr:spPr>
        <a:xfrm xmlns:a="http://schemas.openxmlformats.org/drawingml/2006/main">
          <a:off x="1409091" y="1040812"/>
          <a:ext cx="711704" cy="180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0.03%</a:t>
          </a:r>
        </a:p>
      </cdr:txBody>
    </cdr:sp>
  </cdr:relSizeAnchor>
  <cdr:relSizeAnchor xmlns:cdr="http://schemas.openxmlformats.org/drawingml/2006/chartDrawing">
    <cdr:from>
      <cdr:x>0.24686</cdr:x>
      <cdr:y>0.20048</cdr:y>
    </cdr:from>
    <cdr:to>
      <cdr:x>0.33469</cdr:x>
      <cdr:y>0.2663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653892-E0EA-9E25-9970-D2ED528E6ECE}"/>
            </a:ext>
          </a:extLst>
        </cdr:cNvPr>
        <cdr:cNvSpPr txBox="1"/>
      </cdr:nvSpPr>
      <cdr:spPr>
        <a:xfrm xmlns:a="http://schemas.openxmlformats.org/drawingml/2006/main">
          <a:off x="2000152" y="551865"/>
          <a:ext cx="711623" cy="181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0.12%</a:t>
          </a:r>
        </a:p>
      </cdr:txBody>
    </cdr:sp>
  </cdr:relSizeAnchor>
  <cdr:relSizeAnchor xmlns:cdr="http://schemas.openxmlformats.org/drawingml/2006/chartDrawing">
    <cdr:from>
      <cdr:x>0.32401</cdr:x>
      <cdr:y>0.46713</cdr:y>
    </cdr:from>
    <cdr:to>
      <cdr:x>0.41193</cdr:x>
      <cdr:y>0.53287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653892-E0EA-9E25-9970-D2ED528E6ECE}"/>
            </a:ext>
          </a:extLst>
        </cdr:cNvPr>
        <cdr:cNvSpPr txBox="1"/>
      </cdr:nvSpPr>
      <cdr:spPr>
        <a:xfrm xmlns:a="http://schemas.openxmlformats.org/drawingml/2006/main">
          <a:off x="2625219" y="1285880"/>
          <a:ext cx="712353" cy="180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0.02%</a:t>
          </a:r>
        </a:p>
      </cdr:txBody>
    </cdr:sp>
  </cdr:relSizeAnchor>
  <cdr:relSizeAnchor xmlns:cdr="http://schemas.openxmlformats.org/drawingml/2006/chartDrawing">
    <cdr:from>
      <cdr:x>0.39258</cdr:x>
      <cdr:y>0.28895</cdr:y>
    </cdr:from>
    <cdr:to>
      <cdr:x>0.4805</cdr:x>
      <cdr:y>0.35469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653892-E0EA-9E25-9970-D2ED528E6ECE}"/>
            </a:ext>
          </a:extLst>
        </cdr:cNvPr>
        <cdr:cNvSpPr txBox="1"/>
      </cdr:nvSpPr>
      <cdr:spPr>
        <a:xfrm xmlns:a="http://schemas.openxmlformats.org/drawingml/2006/main">
          <a:off x="3180757" y="795399"/>
          <a:ext cx="712353" cy="180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0.08%</a:t>
          </a:r>
        </a:p>
      </cdr:txBody>
    </cdr:sp>
  </cdr:relSizeAnchor>
  <cdr:relSizeAnchor xmlns:cdr="http://schemas.openxmlformats.org/drawingml/2006/chartDrawing">
    <cdr:from>
      <cdr:x>0.46358</cdr:x>
      <cdr:y>0.25493</cdr:y>
    </cdr:from>
    <cdr:to>
      <cdr:x>0.5515</cdr:x>
      <cdr:y>0.32067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653892-E0EA-9E25-9970-D2ED528E6ECE}"/>
            </a:ext>
          </a:extLst>
        </cdr:cNvPr>
        <cdr:cNvSpPr txBox="1"/>
      </cdr:nvSpPr>
      <cdr:spPr>
        <a:xfrm xmlns:a="http://schemas.openxmlformats.org/drawingml/2006/main">
          <a:off x="3756039" y="701743"/>
          <a:ext cx="712352" cy="180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0.10%</a:t>
          </a:r>
        </a:p>
      </cdr:txBody>
    </cdr:sp>
  </cdr:relSizeAnchor>
  <cdr:relSizeAnchor xmlns:cdr="http://schemas.openxmlformats.org/drawingml/2006/chartDrawing">
    <cdr:from>
      <cdr:x>0.54775</cdr:x>
      <cdr:y>0.4579</cdr:y>
    </cdr:from>
    <cdr:to>
      <cdr:x>0.63567</cdr:x>
      <cdr:y>0.52364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653892-E0EA-9E25-9970-D2ED528E6ECE}"/>
            </a:ext>
          </a:extLst>
        </cdr:cNvPr>
        <cdr:cNvSpPr txBox="1"/>
      </cdr:nvSpPr>
      <cdr:spPr>
        <a:xfrm xmlns:a="http://schemas.openxmlformats.org/drawingml/2006/main">
          <a:off x="3441700" y="1260475"/>
          <a:ext cx="5524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0.02%</a:t>
          </a:r>
        </a:p>
      </cdr:txBody>
    </cdr:sp>
  </cdr:relSizeAnchor>
  <cdr:relSizeAnchor xmlns:cdr="http://schemas.openxmlformats.org/drawingml/2006/chartDrawing">
    <cdr:from>
      <cdr:x>0.61597</cdr:x>
      <cdr:y>0.4579</cdr:y>
    </cdr:from>
    <cdr:to>
      <cdr:x>0.70389</cdr:x>
      <cdr:y>0.52364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C6AC0A6-BD4A-CC40-4553-6581432AB1B8}"/>
            </a:ext>
          </a:extLst>
        </cdr:cNvPr>
        <cdr:cNvSpPr txBox="1"/>
      </cdr:nvSpPr>
      <cdr:spPr>
        <a:xfrm xmlns:a="http://schemas.openxmlformats.org/drawingml/2006/main">
          <a:off x="3870325" y="1260475"/>
          <a:ext cx="5524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0.02%</a:t>
          </a:r>
        </a:p>
      </cdr:txBody>
    </cdr:sp>
  </cdr:relSizeAnchor>
  <cdr:relSizeAnchor xmlns:cdr="http://schemas.openxmlformats.org/drawingml/2006/chartDrawing">
    <cdr:from>
      <cdr:x>0.69025</cdr:x>
      <cdr:y>0.45444</cdr:y>
    </cdr:from>
    <cdr:to>
      <cdr:x>0.77817</cdr:x>
      <cdr:y>0.52018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2C6AC0A6-BD4A-CC40-4553-6581432AB1B8}"/>
            </a:ext>
          </a:extLst>
        </cdr:cNvPr>
        <cdr:cNvSpPr txBox="1"/>
      </cdr:nvSpPr>
      <cdr:spPr>
        <a:xfrm xmlns:a="http://schemas.openxmlformats.org/drawingml/2006/main">
          <a:off x="4337050" y="1250950"/>
          <a:ext cx="5524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0.02%</a:t>
          </a:r>
        </a:p>
      </cdr:txBody>
    </cdr:sp>
  </cdr:relSizeAnchor>
  <cdr:relSizeAnchor xmlns:cdr="http://schemas.openxmlformats.org/drawingml/2006/chartDrawing">
    <cdr:from>
      <cdr:x>0.84123</cdr:x>
      <cdr:y>0.44634</cdr:y>
    </cdr:from>
    <cdr:to>
      <cdr:x>0.92915</cdr:x>
      <cdr:y>0.51208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C6AC0A6-BD4A-CC40-4553-6581432AB1B8}"/>
            </a:ext>
          </a:extLst>
        </cdr:cNvPr>
        <cdr:cNvSpPr txBox="1"/>
      </cdr:nvSpPr>
      <cdr:spPr>
        <a:xfrm xmlns:a="http://schemas.openxmlformats.org/drawingml/2006/main">
          <a:off x="6815880" y="1228646"/>
          <a:ext cx="712353" cy="180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0.02%</a:t>
          </a:r>
        </a:p>
      </cdr:txBody>
    </cdr:sp>
  </cdr:relSizeAnchor>
  <cdr:relSizeAnchor xmlns:cdr="http://schemas.openxmlformats.org/drawingml/2006/chartDrawing">
    <cdr:from>
      <cdr:x>0.764</cdr:x>
      <cdr:y>0.41347</cdr:y>
    </cdr:from>
    <cdr:to>
      <cdr:x>0.85193</cdr:x>
      <cdr:y>0.47921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579B0A36-19DD-FAB3-D1D2-A6FAB41F207C}"/>
            </a:ext>
          </a:extLst>
        </cdr:cNvPr>
        <cdr:cNvSpPr txBox="1"/>
      </cdr:nvSpPr>
      <cdr:spPr>
        <a:xfrm xmlns:a="http://schemas.openxmlformats.org/drawingml/2006/main">
          <a:off x="6190153" y="1138164"/>
          <a:ext cx="712433" cy="180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0.03%</a:t>
          </a:r>
        </a:p>
      </cdr:txBody>
    </cdr:sp>
  </cdr:relSizeAnchor>
  <cdr:relSizeAnchor xmlns:cdr="http://schemas.openxmlformats.org/drawingml/2006/chartDrawing">
    <cdr:from>
      <cdr:x>0.91207</cdr:x>
      <cdr:y>0.32067</cdr:y>
    </cdr:from>
    <cdr:to>
      <cdr:x>1</cdr:x>
      <cdr:y>0.38642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579B0A36-19DD-FAB3-D1D2-A6FAB41F207C}"/>
            </a:ext>
          </a:extLst>
        </cdr:cNvPr>
        <cdr:cNvSpPr txBox="1"/>
      </cdr:nvSpPr>
      <cdr:spPr>
        <a:xfrm xmlns:a="http://schemas.openxmlformats.org/drawingml/2006/main">
          <a:off x="7389845" y="882707"/>
          <a:ext cx="712434" cy="180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solidFill>
                <a:sysClr val="windowText" lastClr="000000"/>
              </a:solidFill>
            </a:rPr>
            <a:t>0.07%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0.17065</cdr:x>
      <cdr:y>0.07872</cdr:y>
    </cdr:from>
    <cdr:to>
      <cdr:x>0.31629</cdr:x>
      <cdr:y>0.15493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FD632AD-7926-42A6-27AB-D2BFFA6872A3}"/>
            </a:ext>
          </a:extLst>
        </cdr:cNvPr>
        <cdr:cNvSpPr txBox="1"/>
      </cdr:nvSpPr>
      <cdr:spPr>
        <a:xfrm xmlns:a="http://schemas.openxmlformats.org/drawingml/2006/main">
          <a:off x="877785" y="216432"/>
          <a:ext cx="749132" cy="209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40.76%</a:t>
          </a:r>
        </a:p>
      </cdr:txBody>
    </cdr:sp>
  </cdr:relSizeAnchor>
  <cdr:relSizeAnchor xmlns:cdr="http://schemas.openxmlformats.org/drawingml/2006/chartDrawing">
    <cdr:from>
      <cdr:x>0.33151</cdr:x>
      <cdr:y>0.2215</cdr:y>
    </cdr:from>
    <cdr:to>
      <cdr:x>0.47714</cdr:x>
      <cdr:y>0.29772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BE57999-821B-BC8F-808D-6E01349F6846}"/>
            </a:ext>
          </a:extLst>
        </cdr:cNvPr>
        <cdr:cNvSpPr txBox="1"/>
      </cdr:nvSpPr>
      <cdr:spPr>
        <a:xfrm xmlns:a="http://schemas.openxmlformats.org/drawingml/2006/main">
          <a:off x="1705199" y="609020"/>
          <a:ext cx="749081" cy="209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31.39%</a:t>
          </a:r>
        </a:p>
      </cdr:txBody>
    </cdr:sp>
  </cdr:relSizeAnchor>
  <cdr:relSizeAnchor xmlns:cdr="http://schemas.openxmlformats.org/drawingml/2006/chartDrawing">
    <cdr:from>
      <cdr:x>0.51777</cdr:x>
      <cdr:y>0.32568</cdr:y>
    </cdr:from>
    <cdr:to>
      <cdr:x>0.6634</cdr:x>
      <cdr:y>0.4019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BE57999-821B-BC8F-808D-6E01349F6846}"/>
            </a:ext>
          </a:extLst>
        </cdr:cNvPr>
        <cdr:cNvSpPr txBox="1"/>
      </cdr:nvSpPr>
      <cdr:spPr>
        <a:xfrm xmlns:a="http://schemas.openxmlformats.org/drawingml/2006/main">
          <a:off x="2663271" y="895480"/>
          <a:ext cx="749081" cy="209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25.26%</a:t>
          </a:r>
        </a:p>
      </cdr:txBody>
    </cdr:sp>
  </cdr:relSizeAnchor>
  <cdr:relSizeAnchor xmlns:cdr="http://schemas.openxmlformats.org/drawingml/2006/chartDrawing">
    <cdr:from>
      <cdr:x>0.68464</cdr:x>
      <cdr:y>0.70302</cdr:y>
    </cdr:from>
    <cdr:to>
      <cdr:x>0.83028</cdr:x>
      <cdr:y>0.77923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BE57999-821B-BC8F-808D-6E01349F6846}"/>
            </a:ext>
          </a:extLst>
        </cdr:cNvPr>
        <cdr:cNvSpPr txBox="1"/>
      </cdr:nvSpPr>
      <cdr:spPr>
        <a:xfrm xmlns:a="http://schemas.openxmlformats.org/drawingml/2006/main">
          <a:off x="3521615" y="1932997"/>
          <a:ext cx="749132" cy="209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2.35%</a:t>
          </a:r>
        </a:p>
      </cdr:txBody>
    </cdr:sp>
  </cdr:relSizeAnchor>
  <cdr:relSizeAnchor xmlns:cdr="http://schemas.openxmlformats.org/drawingml/2006/chartDrawing">
    <cdr:from>
      <cdr:x>0.85437</cdr:x>
      <cdr:y>0.74588</cdr:y>
    </cdr:from>
    <cdr:to>
      <cdr:x>1</cdr:x>
      <cdr:y>0.82209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BE57999-821B-BC8F-808D-6E01349F6846}"/>
            </a:ext>
          </a:extLst>
        </cdr:cNvPr>
        <cdr:cNvSpPr txBox="1"/>
      </cdr:nvSpPr>
      <cdr:spPr>
        <a:xfrm xmlns:a="http://schemas.openxmlformats.org/drawingml/2006/main">
          <a:off x="4394648" y="2050837"/>
          <a:ext cx="749081" cy="209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0.23%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0.18125</cdr:x>
      <cdr:y>0.16647</cdr:y>
    </cdr:from>
    <cdr:to>
      <cdr:x>0.31458</cdr:x>
      <cdr:y>0.25288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F357CFA-B647-9D72-92EC-F73FB0D20A72}"/>
            </a:ext>
          </a:extLst>
        </cdr:cNvPr>
        <cdr:cNvSpPr txBox="1"/>
      </cdr:nvSpPr>
      <cdr:spPr>
        <a:xfrm xmlns:a="http://schemas.openxmlformats.org/drawingml/2006/main">
          <a:off x="828675" y="458788"/>
          <a:ext cx="609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42.59%</a:t>
          </a:r>
        </a:p>
      </cdr:txBody>
    </cdr:sp>
  </cdr:relSizeAnchor>
  <cdr:relSizeAnchor xmlns:cdr="http://schemas.openxmlformats.org/drawingml/2006/chartDrawing">
    <cdr:from>
      <cdr:x>0.34028</cdr:x>
      <cdr:y>0.29839</cdr:y>
    </cdr:from>
    <cdr:to>
      <cdr:x>0.47361</cdr:x>
      <cdr:y>0.38479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2325123-CA69-C4A3-04C9-B4E33510786C}"/>
            </a:ext>
          </a:extLst>
        </cdr:cNvPr>
        <cdr:cNvSpPr txBox="1"/>
      </cdr:nvSpPr>
      <cdr:spPr>
        <a:xfrm xmlns:a="http://schemas.openxmlformats.org/drawingml/2006/main">
          <a:off x="1555750" y="822325"/>
          <a:ext cx="609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31.86%</a:t>
          </a:r>
        </a:p>
      </cdr:txBody>
    </cdr:sp>
  </cdr:relSizeAnchor>
  <cdr:relSizeAnchor xmlns:cdr="http://schemas.openxmlformats.org/drawingml/2006/chartDrawing">
    <cdr:from>
      <cdr:x>0.50069</cdr:x>
      <cdr:y>0.38479</cdr:y>
    </cdr:from>
    <cdr:to>
      <cdr:x>0.63403</cdr:x>
      <cdr:y>0.4712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2325123-CA69-C4A3-04C9-B4E33510786C}"/>
            </a:ext>
          </a:extLst>
        </cdr:cNvPr>
        <cdr:cNvSpPr txBox="1"/>
      </cdr:nvSpPr>
      <cdr:spPr>
        <a:xfrm xmlns:a="http://schemas.openxmlformats.org/drawingml/2006/main">
          <a:off x="2289175" y="1060450"/>
          <a:ext cx="609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25.26%</a:t>
          </a:r>
        </a:p>
      </cdr:txBody>
    </cdr:sp>
  </cdr:relSizeAnchor>
  <cdr:relSizeAnchor xmlns:cdr="http://schemas.openxmlformats.org/drawingml/2006/chartDrawing">
    <cdr:from>
      <cdr:x>0.65903</cdr:x>
      <cdr:y>0.69585</cdr:y>
    </cdr:from>
    <cdr:to>
      <cdr:x>0.79236</cdr:x>
      <cdr:y>0.78226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2325123-CA69-C4A3-04C9-B4E33510786C}"/>
            </a:ext>
          </a:extLst>
        </cdr:cNvPr>
        <cdr:cNvSpPr txBox="1"/>
      </cdr:nvSpPr>
      <cdr:spPr>
        <a:xfrm xmlns:a="http://schemas.openxmlformats.org/drawingml/2006/main">
          <a:off x="3013075" y="1917700"/>
          <a:ext cx="609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0.20%</a:t>
          </a:r>
        </a:p>
      </cdr:txBody>
    </cdr:sp>
  </cdr:relSizeAnchor>
  <cdr:relSizeAnchor xmlns:cdr="http://schemas.openxmlformats.org/drawingml/2006/chartDrawing">
    <cdr:from>
      <cdr:x>0.82569</cdr:x>
      <cdr:y>0.6924</cdr:y>
    </cdr:from>
    <cdr:to>
      <cdr:x>0.95903</cdr:x>
      <cdr:y>0.7788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2325123-CA69-C4A3-04C9-B4E33510786C}"/>
            </a:ext>
          </a:extLst>
        </cdr:cNvPr>
        <cdr:cNvSpPr txBox="1"/>
      </cdr:nvSpPr>
      <cdr:spPr>
        <a:xfrm xmlns:a="http://schemas.openxmlformats.org/drawingml/2006/main">
          <a:off x="3775075" y="1908175"/>
          <a:ext cx="609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/>
            <a:t>0.08%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26D3-FE87-46DB-8A60-6ABE94A46BCD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E5F7-9E06-450A-91BE-A100D17D81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74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1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96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68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18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46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7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556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54F-3B95-4C6C-997D-EBDC1E302AA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93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F3A7-D862-3345-BD72-1ECC96D9C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A81D0-4CFB-F54D-9D92-487BF5B6B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1213A-6410-F143-9743-920A40ED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EBF0-29EE-6F41-8AD4-22676BC8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5F50-559F-7C4F-B645-55CC92C9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9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25B2-12A4-1949-BA0D-F2F034F3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40442-C8CC-9247-AAEA-D057B1E67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32F2-694D-9B49-B385-3B947E2D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B138-36B5-D148-8C83-3EEC975A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5BC3-2327-AF46-BB99-46281C83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88409-0364-EB49-97F3-D7CCFCCD9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B563C-53C7-DD48-AE81-C659CD4DC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73A7F-2181-5141-AB7F-70795ACD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655CB-D7F3-F14E-8F08-9093D11E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8DAF8-0D0A-D74B-BC70-421CA99D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9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8A9F-7C62-0944-B760-E90EBCF8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F3FA-1987-7B48-B5E4-BA4C73AA8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38AD-4FD1-6B44-9650-69293CC4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85AF8-664F-1348-975E-FA2728FC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12DD1-2D2B-4C43-B2BF-236103C7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5F42-4135-F64E-9FF8-AB237587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5B3D-D28C-784A-A272-39008D69B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074B1-EAA1-3941-A6E4-ED63EE50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EA61-9C3C-5648-9B9D-6CB140BB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F246-8F53-964F-8C6F-66853BCD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8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93A7-105A-D545-95DA-F5F2D864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51A17-7DB1-2147-8C3A-D17D2E3C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1D31D-ACB7-A349-A6F3-ABECC583F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451FF-29BA-EC4A-8437-AEE12DD9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648E8-4BC1-5A49-A2B5-FC7AABDC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15790-B5AF-2C40-81A0-4DCEE634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1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1378-B222-7E40-9C6C-7FE6F86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D816B-076E-0247-A164-EA31CE412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5835-0CEB-F54D-8B90-ADD17B66C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F2A15-F54F-904E-8DE5-8FC6F559C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61B77-8277-DF4F-B6AC-84B4EEF63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99E77-C582-724F-A58F-8761AE02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F619D-5887-4944-AAE3-867AD8FE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AC224-B713-5E4F-9DC0-DBDA1D04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C334-2901-6641-AA7B-35C2856E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08AE2-78D9-3943-B79D-D894DDE6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6571A-3357-0348-A2D9-F31A2E83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ABD14-EA9A-CA42-92CF-D0326E9D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8486C-02D7-274F-A1D6-5DB57B1B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0CFC8-6979-2349-BF6B-A3B7E124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41A61-E0FD-F949-944C-E7EFC3A4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AF80-B8A9-274F-B1E8-BFFE5982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0F19-1876-B241-85AB-968E582D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A7624-53BE-8A4A-A407-9015E08A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3DFE6-AD52-FF48-80AD-97CACBF0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EDE94-17CE-FC49-A293-4AF4680E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949E0-A216-D548-806D-E70C411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2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5C37-0736-D742-995D-3963F1B8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49237-B3D7-E847-8149-7EDABB563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ED9B2-B5E5-C541-8655-B46865A86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A8903-04ED-4C49-8B62-6B17655F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45F6-0A04-834F-8A2E-1E2AF935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53AAA-5614-B94F-890A-AFF5EC8C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9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67687-C012-E342-9288-63998C3E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61717-7F6F-534F-B6EB-1FC4AF85A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51ECA-6C5D-874D-864B-42F032D0D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A9E2-469D-7745-B751-DFEC8B7BDC76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AE0E-4259-A64D-AB5D-47A926A5D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B3125-5848-1445-8D86-CA6822F4D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D093-299B-004D-8BEF-BD66023751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ED6F1-C6BB-6146-A459-0ADCA618C1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801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.jpe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57364A-3083-DA93-D825-742B0BB20A5C}"/>
              </a:ext>
            </a:extLst>
          </p:cNvPr>
          <p:cNvSpPr txBox="1"/>
          <p:nvPr/>
        </p:nvSpPr>
        <p:spPr>
          <a:xfrm>
            <a:off x="999190" y="2056374"/>
            <a:ext cx="108260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68CE2-9D0E-AEA3-170E-02924E1CCCF3}"/>
              </a:ext>
            </a:extLst>
          </p:cNvPr>
          <p:cNvSpPr txBox="1"/>
          <p:nvPr/>
        </p:nvSpPr>
        <p:spPr>
          <a:xfrm>
            <a:off x="3645678" y="1898565"/>
            <a:ext cx="5035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2022</a:t>
            </a:r>
            <a:r>
              <a:rPr lang="en-GB" sz="3000" dirty="0"/>
              <a:t> </a:t>
            </a:r>
            <a:r>
              <a:rPr lang="en-GB" sz="3000" b="1" dirty="0"/>
              <a:t>Equality Data Summary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31177D-4AE5-EB94-AE08-88F0B0D59E7D}"/>
              </a:ext>
            </a:extLst>
          </p:cNvPr>
          <p:cNvSpPr txBox="1"/>
          <p:nvPr/>
        </p:nvSpPr>
        <p:spPr>
          <a:xfrm>
            <a:off x="4392045" y="2471592"/>
            <a:ext cx="3790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5961 Employees </a:t>
            </a:r>
          </a:p>
        </p:txBody>
      </p:sp>
    </p:spTree>
    <p:extLst>
      <p:ext uri="{BB962C8B-B14F-4D97-AF65-F5344CB8AC3E}">
        <p14:creationId xmlns:p14="http://schemas.microsoft.com/office/powerpoint/2010/main" val="230579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66A3DC-E7B3-BC8E-7CD8-4C7C94890134}"/>
              </a:ext>
            </a:extLst>
          </p:cNvPr>
          <p:cNvSpPr txBox="1"/>
          <p:nvPr/>
        </p:nvSpPr>
        <p:spPr>
          <a:xfrm>
            <a:off x="156331" y="64676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5961 Employees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5131CA-D675-2A22-E658-F1597A506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700925"/>
              </p:ext>
            </p:extLst>
          </p:nvPr>
        </p:nvGraphicFramePr>
        <p:xfrm>
          <a:off x="596781" y="932874"/>
          <a:ext cx="4982215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EAAC2AC-D246-0BB7-0868-4144D9894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700357"/>
              </p:ext>
            </p:extLst>
          </p:nvPr>
        </p:nvGraphicFramePr>
        <p:xfrm>
          <a:off x="5686580" y="932874"/>
          <a:ext cx="4823471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C8860D7-2A5E-C5E0-9102-A3ABCAB37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762638"/>
              </p:ext>
            </p:extLst>
          </p:nvPr>
        </p:nvGraphicFramePr>
        <p:xfrm>
          <a:off x="425094" y="3682424"/>
          <a:ext cx="4843317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2A512AB-3CF2-E382-F34C-866A6BD4C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369532"/>
              </p:ext>
            </p:extLst>
          </p:nvPr>
        </p:nvGraphicFramePr>
        <p:xfrm>
          <a:off x="5453262" y="3652455"/>
          <a:ext cx="4928884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4562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66A3DC-E7B3-BC8E-7CD8-4C7C94890134}"/>
              </a:ext>
            </a:extLst>
          </p:cNvPr>
          <p:cNvSpPr txBox="1"/>
          <p:nvPr/>
        </p:nvSpPr>
        <p:spPr>
          <a:xfrm>
            <a:off x="156331" y="64676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5961 Employees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49B9B19-45A8-C499-1B24-A218B8D6D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407545"/>
              </p:ext>
            </p:extLst>
          </p:nvPr>
        </p:nvGraphicFramePr>
        <p:xfrm>
          <a:off x="520861" y="1019273"/>
          <a:ext cx="5359078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E6E550-21C6-67CB-AC7D-C633DFB88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867461"/>
              </p:ext>
            </p:extLst>
          </p:nvPr>
        </p:nvGraphicFramePr>
        <p:xfrm>
          <a:off x="5986041" y="1016098"/>
          <a:ext cx="45720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C190D36-2D26-9242-54F1-3EB7612C8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830043"/>
              </p:ext>
            </p:extLst>
          </p:nvPr>
        </p:nvGraphicFramePr>
        <p:xfrm>
          <a:off x="1633959" y="3905389"/>
          <a:ext cx="8102279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1864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66A3DC-E7B3-BC8E-7CD8-4C7C94890134}"/>
              </a:ext>
            </a:extLst>
          </p:cNvPr>
          <p:cNvSpPr txBox="1"/>
          <p:nvPr/>
        </p:nvSpPr>
        <p:spPr>
          <a:xfrm>
            <a:off x="156331" y="646766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5961 Employees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1D675C-A0AC-D9FB-3205-4D994EDBB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46200"/>
              </p:ext>
            </p:extLst>
          </p:nvPr>
        </p:nvGraphicFramePr>
        <p:xfrm>
          <a:off x="156331" y="1269197"/>
          <a:ext cx="5228182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67F6D3-D25E-460C-2F4B-53FF477A7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913497"/>
              </p:ext>
            </p:extLst>
          </p:nvPr>
        </p:nvGraphicFramePr>
        <p:xfrm>
          <a:off x="6007261" y="1110325"/>
          <a:ext cx="4793848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B411A64-2EE0-433E-4C44-4CA8241F1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220704"/>
              </p:ext>
            </p:extLst>
          </p:nvPr>
        </p:nvGraphicFramePr>
        <p:xfrm>
          <a:off x="1664205" y="4018747"/>
          <a:ext cx="6852213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845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66A3DC-E7B3-BC8E-7CD8-4C7C94890134}"/>
              </a:ext>
            </a:extLst>
          </p:cNvPr>
          <p:cNvSpPr txBox="1"/>
          <p:nvPr/>
        </p:nvSpPr>
        <p:spPr>
          <a:xfrm>
            <a:off x="156331" y="805254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5961 Employees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5089485-20DE-1641-3683-3FD82A56A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827399"/>
              </p:ext>
            </p:extLst>
          </p:nvPr>
        </p:nvGraphicFramePr>
        <p:xfrm>
          <a:off x="1637891" y="699199"/>
          <a:ext cx="8322197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289771-3124-8731-8C19-98F9DA910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535413"/>
              </p:ext>
            </p:extLst>
          </p:nvPr>
        </p:nvGraphicFramePr>
        <p:xfrm>
          <a:off x="31895" y="3439648"/>
          <a:ext cx="625475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8158824-B824-652C-177D-B18508084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962011"/>
              </p:ext>
            </p:extLst>
          </p:nvPr>
        </p:nvGraphicFramePr>
        <p:xfrm>
          <a:off x="6063451" y="3409251"/>
          <a:ext cx="591185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7008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66A3DC-E7B3-BC8E-7CD8-4C7C94890134}"/>
              </a:ext>
            </a:extLst>
          </p:cNvPr>
          <p:cNvSpPr txBox="1"/>
          <p:nvPr/>
        </p:nvSpPr>
        <p:spPr>
          <a:xfrm>
            <a:off x="156331" y="739363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5961 Employees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EEE2E1-2E57-64D8-97BA-476634383C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332813"/>
              </p:ext>
            </p:extLst>
          </p:nvPr>
        </p:nvGraphicFramePr>
        <p:xfrm>
          <a:off x="31895" y="1108695"/>
          <a:ext cx="11879338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:a16="http://schemas.microsoft.com/office/drawing/2014/main" id="{714AF867-DE99-25AD-9C83-7F9271AF9562}"/>
              </a:ext>
            </a:extLst>
          </p:cNvPr>
          <p:cNvSpPr/>
          <p:nvPr/>
        </p:nvSpPr>
        <p:spPr>
          <a:xfrm>
            <a:off x="2185139" y="2912876"/>
            <a:ext cx="4257214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E9AE26-5FF8-6904-D6B7-1047185B1BF6}"/>
              </a:ext>
            </a:extLst>
          </p:cNvPr>
          <p:cNvSpPr txBox="1"/>
          <p:nvPr/>
        </p:nvSpPr>
        <p:spPr>
          <a:xfrm>
            <a:off x="3912791" y="2782071"/>
            <a:ext cx="60940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Less than 1%</a:t>
            </a:r>
            <a:endParaRPr lang="en-GB" sz="11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DF2F23E-3B32-D5BB-5D61-7D6BF4557E51}"/>
              </a:ext>
            </a:extLst>
          </p:cNvPr>
          <p:cNvSpPr/>
          <p:nvPr/>
        </p:nvSpPr>
        <p:spPr>
          <a:xfrm>
            <a:off x="7417372" y="2890013"/>
            <a:ext cx="4317141" cy="45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7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A98FF5-14CF-2751-D72C-696097C8C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434789"/>
              </p:ext>
            </p:extLst>
          </p:nvPr>
        </p:nvGraphicFramePr>
        <p:xfrm>
          <a:off x="116648" y="757982"/>
          <a:ext cx="4572000" cy="279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029DEE-AF69-36FF-F56A-F7D793F10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916657"/>
              </p:ext>
            </p:extLst>
          </p:nvPr>
        </p:nvGraphicFramePr>
        <p:xfrm>
          <a:off x="-103948" y="3501182"/>
          <a:ext cx="121793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8B6D9A7-D77D-7721-4FCE-3BB8C131E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924081"/>
              </p:ext>
            </p:extLst>
          </p:nvPr>
        </p:nvGraphicFramePr>
        <p:xfrm>
          <a:off x="4773401" y="757982"/>
          <a:ext cx="68707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104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95" y="0"/>
            <a:ext cx="12179300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5C823D-7605-4209-B1D3-47302EB09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726531"/>
              </p:ext>
            </p:extLst>
          </p:nvPr>
        </p:nvGraphicFramePr>
        <p:xfrm>
          <a:off x="-276234" y="656131"/>
          <a:ext cx="63246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55E96DD-8BB7-FCAD-1183-0FA2A527A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459280"/>
              </p:ext>
            </p:extLst>
          </p:nvPr>
        </p:nvGraphicFramePr>
        <p:xfrm>
          <a:off x="5940678" y="702409"/>
          <a:ext cx="56134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899906A-1740-2A39-1C52-797537230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345308"/>
              </p:ext>
            </p:extLst>
          </p:nvPr>
        </p:nvGraphicFramePr>
        <p:xfrm>
          <a:off x="-163403" y="3437431"/>
          <a:ext cx="5645152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1DEFE8-7315-53CF-947B-8E9E8E6EC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682301"/>
              </p:ext>
            </p:extLst>
          </p:nvPr>
        </p:nvGraphicFramePr>
        <p:xfrm>
          <a:off x="5337541" y="3429000"/>
          <a:ext cx="662345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9506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4DE8C-6BD8-A849-8452-008D26D1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5568BE-1AF8-8943-FB7B-2C38E0908136}"/>
              </a:ext>
            </a:extLst>
          </p:cNvPr>
          <p:cNvGraphicFramePr>
            <a:graphicFrameLocks/>
          </p:cNvGraphicFramePr>
          <p:nvPr/>
        </p:nvGraphicFramePr>
        <p:xfrm>
          <a:off x="31895" y="2374248"/>
          <a:ext cx="4141467" cy="2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B6E94F5-CCC0-FCD8-487B-4916FF9B4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462928"/>
              </p:ext>
            </p:extLst>
          </p:nvPr>
        </p:nvGraphicFramePr>
        <p:xfrm>
          <a:off x="12700" y="658348"/>
          <a:ext cx="638048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52BD02-B7A8-EE36-65AF-A38157D3A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173514"/>
              </p:ext>
            </p:extLst>
          </p:nvPr>
        </p:nvGraphicFramePr>
        <p:xfrm>
          <a:off x="4826643" y="3421527"/>
          <a:ext cx="6204013" cy="27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1141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88BC47C1B3E43A2802A552789955B" ma:contentTypeVersion="13" ma:contentTypeDescription="Create a new document." ma:contentTypeScope="" ma:versionID="35401a842fa73e86971944ed45320816">
  <xsd:schema xmlns:xsd="http://www.w3.org/2001/XMLSchema" xmlns:xs="http://www.w3.org/2001/XMLSchema" xmlns:p="http://schemas.microsoft.com/office/2006/metadata/properties" xmlns:ns2="62e08ff7-77b2-4829-9f73-1ae1d1ce5ad7" xmlns:ns3="bee3e185-09e1-4d69-a414-87d0e2e90080" targetNamespace="http://schemas.microsoft.com/office/2006/metadata/properties" ma:root="true" ma:fieldsID="dc7202d934301e0fdcaa52fa108cfcbd" ns2:_="" ns3:_="">
    <xsd:import namespace="62e08ff7-77b2-4829-9f73-1ae1d1ce5ad7"/>
    <xsd:import namespace="bee3e185-09e1-4d69-a414-87d0e2e90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08ff7-77b2-4829-9f73-1ae1d1ce5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6298c7-8ea1-4c8f-bb4d-5fe93b8392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3e185-09e1-4d69-a414-87d0e2e90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a7f57f-f0a2-4acf-a93f-ffa06e9229bd}" ma:internalName="TaxCatchAll" ma:showField="CatchAllData" ma:web="bee3e185-09e1-4d69-a414-87d0e2e900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e3e185-09e1-4d69-a414-87d0e2e90080">
      <UserInfo>
        <DisplayName>Turner, Lizzie</DisplayName>
        <AccountId>64</AccountId>
        <AccountType/>
      </UserInfo>
      <UserInfo>
        <DisplayName>Cook, Michael</DisplayName>
        <AccountId>39</AccountId>
        <AccountType/>
      </UserInfo>
      <UserInfo>
        <DisplayName>Davidson, Iain</DisplayName>
        <AccountId>35</AccountId>
        <AccountType/>
      </UserInfo>
      <UserInfo>
        <DisplayName>Ullrich, Erick</DisplayName>
        <AccountId>33</AccountId>
        <AccountType/>
      </UserInfo>
    </SharedWithUsers>
    <lcf76f155ced4ddcb4097134ff3c332f xmlns="62e08ff7-77b2-4829-9f73-1ae1d1ce5ad7">
      <Terms xmlns="http://schemas.microsoft.com/office/infopath/2007/PartnerControls"/>
    </lcf76f155ced4ddcb4097134ff3c332f>
    <TaxCatchAll xmlns="bee3e185-09e1-4d69-a414-87d0e2e90080" xsi:nil="true"/>
  </documentManagement>
</p:properties>
</file>

<file path=customXml/itemProps1.xml><?xml version="1.0" encoding="utf-8"?>
<ds:datastoreItem xmlns:ds="http://schemas.openxmlformats.org/officeDocument/2006/customXml" ds:itemID="{5BACB003-881B-457F-B752-D51F208205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2D3082-517D-4737-B250-7B2B4F053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e08ff7-77b2-4829-9f73-1ae1d1ce5ad7"/>
    <ds:schemaRef ds:uri="bee3e185-09e1-4d69-a414-87d0e2e90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F1CD03-0A49-4C5A-BC41-E891095A55F9}">
  <ds:schemaRefs>
    <ds:schemaRef ds:uri="http://schemas.microsoft.com/office/2006/metadata/properties"/>
    <ds:schemaRef ds:uri="62e08ff7-77b2-4829-9f73-1ae1d1ce5ad7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ee3e185-09e1-4d69-a414-87d0e2e900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549</Words>
  <Application>Microsoft Office PowerPoint</Application>
  <PresentationFormat>Widescreen</PresentationFormat>
  <Paragraphs>243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Galbraith, Karen</dc:creator>
  <cp:lastModifiedBy>Davidson, Iain</cp:lastModifiedBy>
  <cp:revision>8</cp:revision>
  <dcterms:created xsi:type="dcterms:W3CDTF">2020-04-28T14:08:54Z</dcterms:created>
  <dcterms:modified xsi:type="dcterms:W3CDTF">2025-02-14T17:07:21Z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2022-06-27T10:58:43Z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dfd0abe0-254f-4ab3-ac9a-af53f873fe85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0x010100ED188BC47C1B3E43A2802A552789955B</vt:lpwstr>
  </property>
  <property fmtid="{D5CDD505-2E9C-101B-9397-08002B2CF9AE}" pid="10" name="MediaServiceImageTags">
    <vt:lpwstr/>
  </property>
</Properties>
</file>