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2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5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6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9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0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21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22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8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3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2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2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 Ethnicity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Not</a:t>
            </a:r>
            <a:r>
              <a:rPr lang="en-GB" b="1" baseline="0" dirty="0">
                <a:solidFill>
                  <a:sysClr val="windowText" lastClr="000000"/>
                </a:solidFill>
              </a:rPr>
              <a:t> Disclosed Breakdown</a:t>
            </a:r>
            <a:endParaRPr lang="en-GB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2021-2023.xlsx]2021'!$A$38:$A$40</c:f>
              <c:strCache>
                <c:ptCount val="3"/>
                <c:pt idx="0">
                  <c:v>No Response</c:v>
                </c:pt>
                <c:pt idx="1">
                  <c:v>Not Stated</c:v>
                </c:pt>
                <c:pt idx="2">
                  <c:v>Prefer Not To Answer</c:v>
                </c:pt>
              </c:strCache>
            </c:strRef>
          </c:cat>
          <c:val>
            <c:numRef>
              <c:f>'[Equality Duty - Position Information 2021-2023.xlsx]2021'!$B$38:$B$40</c:f>
              <c:numCache>
                <c:formatCode>General</c:formatCode>
                <c:ptCount val="3"/>
                <c:pt idx="0">
                  <c:v>1366</c:v>
                </c:pt>
                <c:pt idx="1">
                  <c:v>42</c:v>
                </c:pt>
                <c:pt idx="2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F-4392-9946-B02A24603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353600"/>
        <c:axId val="6783503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2021-2023.xlsx]2021'!$A$38:$A$40</c15:sqref>
                        </c15:formulaRef>
                      </c:ext>
                    </c:extLst>
                    <c:strCache>
                      <c:ptCount val="3"/>
                      <c:pt idx="0">
                        <c:v>No Response</c:v>
                      </c:pt>
                      <c:pt idx="1">
                        <c:v>Not Stated</c:v>
                      </c:pt>
                      <c:pt idx="2">
                        <c:v>Prefer Not To Answer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2021-2023.xlsx]2021'!$C$38:$C$40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0.23089925625422583</c:v>
                      </c:pt>
                      <c:pt idx="1">
                        <c:v>7.099391480730223E-3</c:v>
                      </c:pt>
                      <c:pt idx="2">
                        <c:v>2.4847870182555781E-2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61F-4392-9946-B02A246033B8}"/>
                  </c:ext>
                </c:extLst>
              </c15:ser>
            </c15:filteredBarSeries>
          </c:ext>
        </c:extLst>
      </c:barChart>
      <c:catAx>
        <c:axId val="67835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50360"/>
        <c:crosses val="autoZero"/>
        <c:auto val="1"/>
        <c:lblAlgn val="ctr"/>
        <c:lblOffset val="100"/>
        <c:noMultiLvlLbl val="0"/>
      </c:catAx>
      <c:valAx>
        <c:axId val="678350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8353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Employees by Diversity -Disability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'2021'!$B$45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'2021'!$A$46:$A$50</c:f>
              <c:strCache>
                <c:ptCount val="5"/>
                <c:pt idx="0">
                  <c:v>Not Stated</c:v>
                </c:pt>
                <c:pt idx="1">
                  <c:v>No</c:v>
                </c:pt>
                <c:pt idx="2">
                  <c:v>No Response</c:v>
                </c:pt>
                <c:pt idx="3">
                  <c:v>Yes</c:v>
                </c:pt>
                <c:pt idx="4">
                  <c:v>Prefer Not To Say</c:v>
                </c:pt>
              </c:strCache>
              <c:extLst/>
            </c:strRef>
          </c:cat>
          <c:val>
            <c:numRef>
              <c:f>'2021'!$B$46:$B$50</c:f>
              <c:numCache>
                <c:formatCode>General</c:formatCode>
                <c:ptCount val="5"/>
                <c:pt idx="0">
                  <c:v>2707</c:v>
                </c:pt>
                <c:pt idx="1">
                  <c:v>1689</c:v>
                </c:pt>
                <c:pt idx="2">
                  <c:v>1366</c:v>
                </c:pt>
                <c:pt idx="3">
                  <c:v>144</c:v>
                </c:pt>
                <c:pt idx="4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0AA-4CFC-8CEF-2271B47C9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896856"/>
        <c:axId val="687894336"/>
      </c:barChart>
      <c:catAx>
        <c:axId val="68789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894336"/>
        <c:crosses val="autoZero"/>
        <c:auto val="1"/>
        <c:lblAlgn val="ctr"/>
        <c:lblOffset val="100"/>
        <c:noMultiLvlLbl val="0"/>
      </c:catAx>
      <c:valAx>
        <c:axId val="68789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7896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Employees by Diversity</a:t>
            </a:r>
            <a:r>
              <a:rPr lang="en-GB" b="1" baseline="0" dirty="0">
                <a:solidFill>
                  <a:schemeClr val="tx1"/>
                </a:solidFill>
              </a:rPr>
              <a:t> - Transgender</a:t>
            </a:r>
            <a:endParaRPr lang="en-GB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'2021'!$A$55:$A$59</c:f>
              <c:strCache>
                <c:ptCount val="5"/>
                <c:pt idx="0">
                  <c:v>Not Stated</c:v>
                </c:pt>
                <c:pt idx="1">
                  <c:v>No</c:v>
                </c:pt>
                <c:pt idx="2">
                  <c:v>No Response</c:v>
                </c:pt>
                <c:pt idx="3">
                  <c:v>Prefer Not To Say</c:v>
                </c:pt>
                <c:pt idx="4">
                  <c:v>Yes</c:v>
                </c:pt>
              </c:strCache>
            </c:strRef>
          </c:cat>
          <c:val>
            <c:numRef>
              <c:f>'2021'!$B$55:$B$59</c:f>
              <c:numCache>
                <c:formatCode>General</c:formatCode>
                <c:ptCount val="5"/>
                <c:pt idx="0">
                  <c:v>2829</c:v>
                </c:pt>
                <c:pt idx="1">
                  <c:v>1704</c:v>
                </c:pt>
                <c:pt idx="2">
                  <c:v>1366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9-4CA6-A75C-C7639D876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467312"/>
        <c:axId val="589467672"/>
      </c:barChart>
      <c:catAx>
        <c:axId val="5894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467672"/>
        <c:crosses val="autoZero"/>
        <c:auto val="1"/>
        <c:lblAlgn val="ctr"/>
        <c:lblOffset val="100"/>
        <c:noMultiLvlLbl val="0"/>
      </c:catAx>
      <c:valAx>
        <c:axId val="589467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9467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Employees by Diversity - Sexual Orientation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'2021'!$B$63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'2021'!$A$64:$A$71</c:f>
              <c:strCache>
                <c:ptCount val="8"/>
                <c:pt idx="0">
                  <c:v>Heterosexual/Straight</c:v>
                </c:pt>
                <c:pt idx="1">
                  <c:v>No Response</c:v>
                </c:pt>
                <c:pt idx="2">
                  <c:v>Prefer Not To Say</c:v>
                </c:pt>
                <c:pt idx="3">
                  <c:v>Not Stated</c:v>
                </c:pt>
                <c:pt idx="4">
                  <c:v>Bisexual</c:v>
                </c:pt>
                <c:pt idx="5">
                  <c:v>Gay Man</c:v>
                </c:pt>
                <c:pt idx="6">
                  <c:v>Lesbian/Gay Woman</c:v>
                </c:pt>
                <c:pt idx="7">
                  <c:v>Other</c:v>
                </c:pt>
              </c:strCache>
            </c:strRef>
          </c:cat>
          <c:val>
            <c:numRef>
              <c:f>'2021'!$B$64:$B$71</c:f>
              <c:numCache>
                <c:formatCode>General</c:formatCode>
                <c:ptCount val="8"/>
                <c:pt idx="0">
                  <c:v>3937</c:v>
                </c:pt>
                <c:pt idx="1">
                  <c:v>1366</c:v>
                </c:pt>
                <c:pt idx="2">
                  <c:v>405</c:v>
                </c:pt>
                <c:pt idx="3">
                  <c:v>128</c:v>
                </c:pt>
                <c:pt idx="4">
                  <c:v>32</c:v>
                </c:pt>
                <c:pt idx="5">
                  <c:v>24</c:v>
                </c:pt>
                <c:pt idx="6">
                  <c:v>19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A-4982-ACC5-702F8B014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0372712"/>
        <c:axId val="1130369832"/>
      </c:barChart>
      <c:catAx>
        <c:axId val="113037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369832"/>
        <c:crosses val="autoZero"/>
        <c:auto val="1"/>
        <c:lblAlgn val="ctr"/>
        <c:lblOffset val="100"/>
        <c:noMultiLvlLbl val="0"/>
      </c:catAx>
      <c:valAx>
        <c:axId val="1130369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037271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Employees by Diversity - Religion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6889841465033"/>
          <c:y val="0.14269025840592098"/>
          <c:w val="0.87105921011951559"/>
          <c:h val="0.57501542145941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'2021'!$B$75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'2021'!$A$76:$A$89</c:f>
              <c:strCache>
                <c:ptCount val="14"/>
                <c:pt idx="0">
                  <c:v>No Religion / Belief</c:v>
                </c:pt>
                <c:pt idx="1">
                  <c:v>No Response</c:v>
                </c:pt>
                <c:pt idx="2">
                  <c:v>Church of Scotland</c:v>
                </c:pt>
                <c:pt idx="3">
                  <c:v>Prefer Not To Say</c:v>
                </c:pt>
                <c:pt idx="4">
                  <c:v>Other Christian</c:v>
                </c:pt>
                <c:pt idx="5">
                  <c:v>Roman Catholic</c:v>
                </c:pt>
                <c:pt idx="6">
                  <c:v>Other Religion / Belief</c:v>
                </c:pt>
                <c:pt idx="7">
                  <c:v>Not Stated</c:v>
                </c:pt>
                <c:pt idx="8">
                  <c:v>Humanist</c:v>
                </c:pt>
                <c:pt idx="9">
                  <c:v>Buddhist</c:v>
                </c:pt>
                <c:pt idx="10">
                  <c:v>Jewish</c:v>
                </c:pt>
                <c:pt idx="11">
                  <c:v>Muslim</c:v>
                </c:pt>
                <c:pt idx="12">
                  <c:v>Hindu</c:v>
                </c:pt>
                <c:pt idx="13">
                  <c:v>Pagan</c:v>
                </c:pt>
              </c:strCache>
            </c:strRef>
          </c:cat>
          <c:val>
            <c:numRef>
              <c:f>'2021'!$B$76:$B$89</c:f>
              <c:numCache>
                <c:formatCode>General</c:formatCode>
                <c:ptCount val="14"/>
                <c:pt idx="0">
                  <c:v>2007</c:v>
                </c:pt>
                <c:pt idx="1">
                  <c:v>1366</c:v>
                </c:pt>
                <c:pt idx="2">
                  <c:v>1196</c:v>
                </c:pt>
                <c:pt idx="3">
                  <c:v>385</c:v>
                </c:pt>
                <c:pt idx="4">
                  <c:v>353</c:v>
                </c:pt>
                <c:pt idx="5">
                  <c:v>249</c:v>
                </c:pt>
                <c:pt idx="6">
                  <c:v>201</c:v>
                </c:pt>
                <c:pt idx="7">
                  <c:v>117</c:v>
                </c:pt>
                <c:pt idx="8">
                  <c:v>14</c:v>
                </c:pt>
                <c:pt idx="9">
                  <c:v>12</c:v>
                </c:pt>
                <c:pt idx="10">
                  <c:v>5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0-418F-98FD-BC69F8257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5134072"/>
        <c:axId val="1035134792"/>
      </c:barChart>
      <c:catAx>
        <c:axId val="103513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134792"/>
        <c:crosses val="autoZero"/>
        <c:auto val="1"/>
        <c:lblAlgn val="ctr"/>
        <c:lblOffset val="100"/>
        <c:noMultiLvlLbl val="0"/>
      </c:catAx>
      <c:valAx>
        <c:axId val="1035134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134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Employees by Diversity - Relationship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'2021'!$B$93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'2021'!$A$94:$A$102</c:f>
              <c:strCache>
                <c:ptCount val="9"/>
                <c:pt idx="0">
                  <c:v>Married / Civil Partnership</c:v>
                </c:pt>
                <c:pt idx="1">
                  <c:v>No Response</c:v>
                </c:pt>
                <c:pt idx="2">
                  <c:v>Single</c:v>
                </c:pt>
                <c:pt idx="3">
                  <c:v>Living With Partner</c:v>
                </c:pt>
                <c:pt idx="4">
                  <c:v>Divorced</c:v>
                </c:pt>
                <c:pt idx="5">
                  <c:v>Prefer Not To Say</c:v>
                </c:pt>
                <c:pt idx="6">
                  <c:v>Not Stated</c:v>
                </c:pt>
                <c:pt idx="7">
                  <c:v>Separated</c:v>
                </c:pt>
                <c:pt idx="8">
                  <c:v>Widowed</c:v>
                </c:pt>
              </c:strCache>
            </c:strRef>
          </c:cat>
          <c:val>
            <c:numRef>
              <c:f>'2021'!$B$94:$B$102</c:f>
              <c:numCache>
                <c:formatCode>General</c:formatCode>
                <c:ptCount val="9"/>
                <c:pt idx="0">
                  <c:v>2298</c:v>
                </c:pt>
                <c:pt idx="1">
                  <c:v>1366</c:v>
                </c:pt>
                <c:pt idx="2">
                  <c:v>1019</c:v>
                </c:pt>
                <c:pt idx="3">
                  <c:v>618</c:v>
                </c:pt>
                <c:pt idx="4">
                  <c:v>272</c:v>
                </c:pt>
                <c:pt idx="5">
                  <c:v>189</c:v>
                </c:pt>
                <c:pt idx="6">
                  <c:v>72</c:v>
                </c:pt>
                <c:pt idx="7">
                  <c:v>46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3-4324-92F4-23C92D96F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658056"/>
        <c:axId val="599657336"/>
      </c:barChart>
      <c:catAx>
        <c:axId val="59965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57336"/>
        <c:crosses val="autoZero"/>
        <c:auto val="1"/>
        <c:lblAlgn val="ctr"/>
        <c:lblOffset val="100"/>
        <c:noMultiLvlLbl val="0"/>
      </c:catAx>
      <c:valAx>
        <c:axId val="599657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9658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Employees by Diversity - Carer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73024109336368"/>
          <c:y val="0.17092165898617515"/>
          <c:w val="0.84578381704666528"/>
          <c:h val="0.52329472095433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'2021'!$B$106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'2021'!$A$107:$A$113</c:f>
              <c:strCache>
                <c:ptCount val="7"/>
                <c:pt idx="0">
                  <c:v>Not Stated</c:v>
                </c:pt>
                <c:pt idx="1">
                  <c:v>No Response</c:v>
                </c:pt>
                <c:pt idx="2">
                  <c:v>No</c:v>
                </c:pt>
                <c:pt idx="3">
                  <c:v>Yes (Children under 18)</c:v>
                </c:pt>
                <c:pt idx="4">
                  <c:v>Yes (Other)</c:v>
                </c:pt>
                <c:pt idx="5">
                  <c:v>Yes (Children under 18 and other)</c:v>
                </c:pt>
                <c:pt idx="6">
                  <c:v>Prefer Not To Say</c:v>
                </c:pt>
              </c:strCache>
            </c:strRef>
          </c:cat>
          <c:val>
            <c:numRef>
              <c:f>'2021'!$B$107:$B$113</c:f>
              <c:numCache>
                <c:formatCode>General</c:formatCode>
                <c:ptCount val="7"/>
                <c:pt idx="0">
                  <c:v>2810</c:v>
                </c:pt>
                <c:pt idx="1">
                  <c:v>1366</c:v>
                </c:pt>
                <c:pt idx="2">
                  <c:v>1069</c:v>
                </c:pt>
                <c:pt idx="3">
                  <c:v>567</c:v>
                </c:pt>
                <c:pt idx="4">
                  <c:v>68</c:v>
                </c:pt>
                <c:pt idx="5">
                  <c:v>24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9-46F3-9F16-0A7C5458B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345240"/>
        <c:axId val="479345960"/>
      </c:barChart>
      <c:catAx>
        <c:axId val="47934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45960"/>
        <c:crosses val="autoZero"/>
        <c:auto val="1"/>
        <c:lblAlgn val="ctr"/>
        <c:lblOffset val="100"/>
        <c:noMultiLvlLbl val="0"/>
      </c:catAx>
      <c:valAx>
        <c:axId val="479345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93452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Employees by Diversity -Nationality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'2021'!$B$117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'2021'!$A$118:$A$156</c:f>
              <c:strCache>
                <c:ptCount val="39"/>
                <c:pt idx="0">
                  <c:v>Not Stated</c:v>
                </c:pt>
                <c:pt idx="1">
                  <c:v>No Response</c:v>
                </c:pt>
                <c:pt idx="2">
                  <c:v>Scottish</c:v>
                </c:pt>
                <c:pt idx="3">
                  <c:v>British</c:v>
                </c:pt>
                <c:pt idx="4">
                  <c:v>English</c:v>
                </c:pt>
                <c:pt idx="5">
                  <c:v>Polish</c:v>
                </c:pt>
                <c:pt idx="6">
                  <c:v>Northern Irish</c:v>
                </c:pt>
                <c:pt idx="7">
                  <c:v>Irish</c:v>
                </c:pt>
                <c:pt idx="8">
                  <c:v>Prefer not say</c:v>
                </c:pt>
                <c:pt idx="9">
                  <c:v>Welsh</c:v>
                </c:pt>
                <c:pt idx="10">
                  <c:v>Canadian</c:v>
                </c:pt>
                <c:pt idx="11">
                  <c:v>New Zealander</c:v>
                </c:pt>
                <c:pt idx="12">
                  <c:v>American</c:v>
                </c:pt>
                <c:pt idx="13">
                  <c:v>Australian</c:v>
                </c:pt>
                <c:pt idx="14">
                  <c:v>Chinese</c:v>
                </c:pt>
                <c:pt idx="15">
                  <c:v>Filipino</c:v>
                </c:pt>
                <c:pt idx="16">
                  <c:v>French</c:v>
                </c:pt>
                <c:pt idx="17">
                  <c:v>Hungarian</c:v>
                </c:pt>
                <c:pt idx="18">
                  <c:v>Latvian</c:v>
                </c:pt>
                <c:pt idx="19">
                  <c:v>Swiss</c:v>
                </c:pt>
                <c:pt idx="20">
                  <c:v>Syrian</c:v>
                </c:pt>
                <c:pt idx="21">
                  <c:v>Armenian</c:v>
                </c:pt>
                <c:pt idx="22">
                  <c:v>Batswana</c:v>
                </c:pt>
                <c:pt idx="23">
                  <c:v>Bulgarian</c:v>
                </c:pt>
                <c:pt idx="24">
                  <c:v>Dutch</c:v>
                </c:pt>
                <c:pt idx="25">
                  <c:v>German</c:v>
                </c:pt>
                <c:pt idx="26">
                  <c:v>Greek</c:v>
                </c:pt>
                <c:pt idx="27">
                  <c:v>Italian</c:v>
                </c:pt>
                <c:pt idx="28">
                  <c:v>Kenyan</c:v>
                </c:pt>
                <c:pt idx="29">
                  <c:v>Lithuanian</c:v>
                </c:pt>
                <c:pt idx="30">
                  <c:v>Malaysian</c:v>
                </c:pt>
                <c:pt idx="31">
                  <c:v>Netherlander</c:v>
                </c:pt>
                <c:pt idx="32">
                  <c:v>Philipino</c:v>
                </c:pt>
                <c:pt idx="33">
                  <c:v>Portuguese</c:v>
                </c:pt>
                <c:pt idx="34">
                  <c:v>Romanian</c:v>
                </c:pt>
                <c:pt idx="35">
                  <c:v>San Marinese</c:v>
                </c:pt>
                <c:pt idx="36">
                  <c:v>Senegalese</c:v>
                </c:pt>
                <c:pt idx="37">
                  <c:v>Spanish</c:v>
                </c:pt>
                <c:pt idx="38">
                  <c:v>Swedish</c:v>
                </c:pt>
              </c:strCache>
              <c:extLst/>
            </c:strRef>
          </c:cat>
          <c:val>
            <c:numRef>
              <c:f>'2021'!$B$118:$B$156</c:f>
              <c:numCache>
                <c:formatCode>General</c:formatCode>
                <c:ptCount val="39"/>
                <c:pt idx="0">
                  <c:v>2691</c:v>
                </c:pt>
                <c:pt idx="1">
                  <c:v>1366</c:v>
                </c:pt>
                <c:pt idx="2">
                  <c:v>1225</c:v>
                </c:pt>
                <c:pt idx="3">
                  <c:v>478</c:v>
                </c:pt>
                <c:pt idx="4">
                  <c:v>70</c:v>
                </c:pt>
                <c:pt idx="5">
                  <c:v>16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C40-41C6-9725-DECCC322A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245160"/>
        <c:axId val="478246240"/>
      </c:barChart>
      <c:catAx>
        <c:axId val="47824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246240"/>
        <c:crosses val="autoZero"/>
        <c:auto val="1"/>
        <c:lblAlgn val="ctr"/>
        <c:lblOffset val="100"/>
        <c:noMultiLvlLbl val="0"/>
      </c:catAx>
      <c:valAx>
        <c:axId val="4782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245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Capital</a:t>
            </a:r>
            <a:r>
              <a:rPr lang="en-US" b="1" baseline="0" dirty="0">
                <a:solidFill>
                  <a:schemeClr val="tx1"/>
                </a:solidFill>
              </a:rPr>
              <a:t> Strategic Lead Dept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958127639312351"/>
          <c:y val="3.0585556873883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'[Equality Duty - Position Information 2021-2023.xlsx]2021'!$B$169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2021-2023.xlsx]2021'!$A$170:$A$171</c:f>
              <c:strCache>
                <c:ptCount val="2"/>
                <c:pt idx="0">
                  <c:v>Grade 6</c:v>
                </c:pt>
                <c:pt idx="1">
                  <c:v>Grade 8</c:v>
                </c:pt>
              </c:strCache>
            </c:strRef>
          </c:cat>
          <c:val>
            <c:numRef>
              <c:f>'[Equality Duty - Position Information 2021-2023.xlsx]2021'!$B$170:$B$171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0-4203-8ABE-777960506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4456688"/>
        <c:axId val="454457408"/>
      </c:barChart>
      <c:catAx>
        <c:axId val="45445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457408"/>
        <c:crosses val="autoZero"/>
        <c:auto val="1"/>
        <c:lblAlgn val="ctr"/>
        <c:lblOffset val="100"/>
        <c:noMultiLvlLbl val="0"/>
      </c:catAx>
      <c:valAx>
        <c:axId val="45445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4456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Chief Social Work Officer Responsibilities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2021-2023.xlsx]2021'!$B$175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2021-2023.xlsx]2021'!$A$176:$A$185</c:f>
              <c:strCache>
                <c:ptCount val="10"/>
                <c:pt idx="0">
                  <c:v>Grade 9</c:v>
                </c:pt>
                <c:pt idx="1">
                  <c:v>Grade 7</c:v>
                </c:pt>
                <c:pt idx="2">
                  <c:v>Grade 8</c:v>
                </c:pt>
                <c:pt idx="3">
                  <c:v>Grade 10</c:v>
                </c:pt>
                <c:pt idx="4">
                  <c:v>Grade 6</c:v>
                </c:pt>
                <c:pt idx="5">
                  <c:v>Grade 12</c:v>
                </c:pt>
                <c:pt idx="6">
                  <c:v>Grade 2</c:v>
                </c:pt>
                <c:pt idx="7">
                  <c:v>Grade 4</c:v>
                </c:pt>
                <c:pt idx="8">
                  <c:v>National Minimum Wage</c:v>
                </c:pt>
                <c:pt idx="9">
                  <c:v>Chief Officer</c:v>
                </c:pt>
              </c:strCache>
            </c:strRef>
          </c:cat>
          <c:val>
            <c:numRef>
              <c:f>'[Equality Duty - Position Information 2021-2023.xlsx]2021'!$B$176:$B$185</c:f>
              <c:numCache>
                <c:formatCode>General</c:formatCode>
                <c:ptCount val="10"/>
                <c:pt idx="0">
                  <c:v>77</c:v>
                </c:pt>
                <c:pt idx="1">
                  <c:v>62</c:v>
                </c:pt>
                <c:pt idx="2">
                  <c:v>27</c:v>
                </c:pt>
                <c:pt idx="3">
                  <c:v>16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E-4DAA-B701-9AF77BD9B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136736"/>
        <c:axId val="700133856"/>
      </c:barChart>
      <c:catAx>
        <c:axId val="7001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133856"/>
        <c:crosses val="autoZero"/>
        <c:auto val="1"/>
        <c:lblAlgn val="ctr"/>
        <c:lblOffset val="100"/>
        <c:noMultiLvlLbl val="0"/>
      </c:catAx>
      <c:valAx>
        <c:axId val="700133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0136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Finance &amp; Corporate Governance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2021-2023.xlsx]2021'!$B$213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2021-2023.xlsx]2021'!$A$214:$A$226</c:f>
              <c:strCache>
                <c:ptCount val="13"/>
                <c:pt idx="0">
                  <c:v>Grade 8</c:v>
                </c:pt>
                <c:pt idx="1">
                  <c:v>Grade 9</c:v>
                </c:pt>
                <c:pt idx="2">
                  <c:v>Grade 7</c:v>
                </c:pt>
                <c:pt idx="3">
                  <c:v>Grade 6</c:v>
                </c:pt>
                <c:pt idx="4">
                  <c:v>Grade 10</c:v>
                </c:pt>
                <c:pt idx="5">
                  <c:v>Grade 4</c:v>
                </c:pt>
                <c:pt idx="6">
                  <c:v>Grade 5</c:v>
                </c:pt>
                <c:pt idx="7">
                  <c:v>Chief Officer</c:v>
                </c:pt>
                <c:pt idx="8">
                  <c:v>Grade 1</c:v>
                </c:pt>
                <c:pt idx="9">
                  <c:v>Grade 12</c:v>
                </c:pt>
                <c:pt idx="10">
                  <c:v>Grade 11</c:v>
                </c:pt>
                <c:pt idx="11">
                  <c:v>National Minimum Wage</c:v>
                </c:pt>
                <c:pt idx="12">
                  <c:v>Grade 3</c:v>
                </c:pt>
              </c:strCache>
            </c:strRef>
          </c:cat>
          <c:val>
            <c:numRef>
              <c:f>'[Equality Duty - Position Information 2021-2023.xlsx]2021'!$B$214:$B$226</c:f>
              <c:numCache>
                <c:formatCode>General</c:formatCode>
                <c:ptCount val="13"/>
                <c:pt idx="0">
                  <c:v>40</c:v>
                </c:pt>
                <c:pt idx="1">
                  <c:v>37</c:v>
                </c:pt>
                <c:pt idx="2">
                  <c:v>32</c:v>
                </c:pt>
                <c:pt idx="3">
                  <c:v>28</c:v>
                </c:pt>
                <c:pt idx="4">
                  <c:v>18</c:v>
                </c:pt>
                <c:pt idx="5">
                  <c:v>16</c:v>
                </c:pt>
                <c:pt idx="6">
                  <c:v>11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5-4F15-87FA-C156272C8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657560"/>
        <c:axId val="1072657920"/>
      </c:barChart>
      <c:catAx>
        <c:axId val="107265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657920"/>
        <c:crosses val="autoZero"/>
        <c:auto val="1"/>
        <c:lblAlgn val="ctr"/>
        <c:lblOffset val="100"/>
        <c:noMultiLvlLbl val="0"/>
      </c:catAx>
      <c:valAx>
        <c:axId val="1072657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2657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Education &amp; Lifelong Learning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2021-2023.xlsx]2021'!$B$189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2021-2023.xlsx]2021'!$A$190:$A$209</c:f>
              <c:strCache>
                <c:ptCount val="20"/>
                <c:pt idx="0">
                  <c:v>Common Scale Teacher</c:v>
                </c:pt>
                <c:pt idx="1">
                  <c:v>Grade 4</c:v>
                </c:pt>
                <c:pt idx="2">
                  <c:v>Grade 6</c:v>
                </c:pt>
                <c:pt idx="3">
                  <c:v>Principal Teacher</c:v>
                </c:pt>
                <c:pt idx="4">
                  <c:v>Depute and Head Teacher</c:v>
                </c:pt>
                <c:pt idx="5">
                  <c:v>Grade 5</c:v>
                </c:pt>
                <c:pt idx="6">
                  <c:v>Grade 7</c:v>
                </c:pt>
                <c:pt idx="7">
                  <c:v>Probationary Teacher</c:v>
                </c:pt>
                <c:pt idx="8">
                  <c:v>Grade 1</c:v>
                </c:pt>
                <c:pt idx="9">
                  <c:v>Grade 9</c:v>
                </c:pt>
                <c:pt idx="10">
                  <c:v>Chartered Teacher</c:v>
                </c:pt>
                <c:pt idx="11">
                  <c:v>Grade 8</c:v>
                </c:pt>
                <c:pt idx="12">
                  <c:v>National Minimum Wage</c:v>
                </c:pt>
                <c:pt idx="13">
                  <c:v>Music Instructor</c:v>
                </c:pt>
                <c:pt idx="14">
                  <c:v>Grade 3</c:v>
                </c:pt>
                <c:pt idx="15">
                  <c:v>Quality Improvement</c:v>
                </c:pt>
                <c:pt idx="16">
                  <c:v>Psychologist</c:v>
                </c:pt>
                <c:pt idx="17">
                  <c:v>Grade 10</c:v>
                </c:pt>
                <c:pt idx="18">
                  <c:v>Chief Officer</c:v>
                </c:pt>
                <c:pt idx="19">
                  <c:v>Grade 11</c:v>
                </c:pt>
              </c:strCache>
            </c:strRef>
          </c:cat>
          <c:val>
            <c:numRef>
              <c:f>'[Equality Duty - Position Information 2021-2023.xlsx]2021'!$B$190:$B$209</c:f>
              <c:numCache>
                <c:formatCode>General</c:formatCode>
                <c:ptCount val="20"/>
                <c:pt idx="0">
                  <c:v>1131</c:v>
                </c:pt>
                <c:pt idx="1">
                  <c:v>528</c:v>
                </c:pt>
                <c:pt idx="2">
                  <c:v>399</c:v>
                </c:pt>
                <c:pt idx="3">
                  <c:v>176</c:v>
                </c:pt>
                <c:pt idx="4">
                  <c:v>110</c:v>
                </c:pt>
                <c:pt idx="5">
                  <c:v>98</c:v>
                </c:pt>
                <c:pt idx="6">
                  <c:v>89</c:v>
                </c:pt>
                <c:pt idx="7">
                  <c:v>55</c:v>
                </c:pt>
                <c:pt idx="8">
                  <c:v>44</c:v>
                </c:pt>
                <c:pt idx="9">
                  <c:v>30</c:v>
                </c:pt>
                <c:pt idx="10">
                  <c:v>28</c:v>
                </c:pt>
                <c:pt idx="11">
                  <c:v>27</c:v>
                </c:pt>
                <c:pt idx="12">
                  <c:v>20</c:v>
                </c:pt>
                <c:pt idx="13">
                  <c:v>18</c:v>
                </c:pt>
                <c:pt idx="14">
                  <c:v>15</c:v>
                </c:pt>
                <c:pt idx="15">
                  <c:v>10</c:v>
                </c:pt>
                <c:pt idx="16">
                  <c:v>9</c:v>
                </c:pt>
                <c:pt idx="17">
                  <c:v>7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3-45AA-AA4B-BCEEF90F6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0917912"/>
        <c:axId val="699584032"/>
      </c:barChart>
      <c:catAx>
        <c:axId val="109091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584032"/>
        <c:crosses val="autoZero"/>
        <c:auto val="1"/>
        <c:lblAlgn val="ctr"/>
        <c:lblOffset val="100"/>
        <c:noMultiLvlLbl val="0"/>
      </c:catAx>
      <c:valAx>
        <c:axId val="69958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917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Health</a:t>
            </a:r>
            <a:r>
              <a:rPr lang="en-US" b="1" baseline="0" dirty="0">
                <a:solidFill>
                  <a:sysClr val="windowText" lastClr="000000"/>
                </a:solidFill>
              </a:rPr>
              <a:t> &amp; Social Care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00061372892841"/>
          <c:y val="0.15319444444444447"/>
          <c:w val="0.81298119077741526"/>
          <c:h val="0.6237193788276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2021-2023.xlsx]2021'!$B$230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2021-2023.xlsx]2021'!$A$231:$A$242</c:f>
              <c:strCache>
                <c:ptCount val="12"/>
                <c:pt idx="0">
                  <c:v>Grade 4</c:v>
                </c:pt>
                <c:pt idx="1">
                  <c:v>Grade 9</c:v>
                </c:pt>
                <c:pt idx="2">
                  <c:v>Grade 7</c:v>
                </c:pt>
                <c:pt idx="3">
                  <c:v>Grade 8</c:v>
                </c:pt>
                <c:pt idx="4">
                  <c:v>Grade 1</c:v>
                </c:pt>
                <c:pt idx="5">
                  <c:v>Grade 5</c:v>
                </c:pt>
                <c:pt idx="6">
                  <c:v>Grade 10</c:v>
                </c:pt>
                <c:pt idx="7">
                  <c:v>Grade 6</c:v>
                </c:pt>
                <c:pt idx="8">
                  <c:v>Grade 3</c:v>
                </c:pt>
                <c:pt idx="9">
                  <c:v>Chief Officer</c:v>
                </c:pt>
                <c:pt idx="10">
                  <c:v>Grade 12</c:v>
                </c:pt>
                <c:pt idx="11">
                  <c:v>Grade 11</c:v>
                </c:pt>
              </c:strCache>
            </c:strRef>
          </c:cat>
          <c:val>
            <c:numRef>
              <c:f>'[Equality Duty - Position Information 2021-2023.xlsx]2021'!$B$231:$B$242</c:f>
              <c:numCache>
                <c:formatCode>General</c:formatCode>
                <c:ptCount val="12"/>
                <c:pt idx="0">
                  <c:v>634</c:v>
                </c:pt>
                <c:pt idx="1">
                  <c:v>86</c:v>
                </c:pt>
                <c:pt idx="2">
                  <c:v>71</c:v>
                </c:pt>
                <c:pt idx="3">
                  <c:v>47</c:v>
                </c:pt>
                <c:pt idx="4">
                  <c:v>39</c:v>
                </c:pt>
                <c:pt idx="5">
                  <c:v>39</c:v>
                </c:pt>
                <c:pt idx="6">
                  <c:v>20</c:v>
                </c:pt>
                <c:pt idx="7">
                  <c:v>10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2A1-8192-4A07C4D7C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237104"/>
        <c:axId val="1903241064"/>
      </c:barChart>
      <c:catAx>
        <c:axId val="190323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241064"/>
        <c:crosses val="autoZero"/>
        <c:auto val="1"/>
        <c:lblAlgn val="ctr"/>
        <c:lblOffset val="100"/>
        <c:noMultiLvlLbl val="0"/>
      </c:catAx>
      <c:valAx>
        <c:axId val="1903241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237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Strategic</a:t>
            </a:r>
            <a:r>
              <a:rPr lang="en-US" b="1" baseline="0" dirty="0">
                <a:solidFill>
                  <a:sysClr val="windowText" lastClr="000000"/>
                </a:solidFill>
              </a:rPr>
              <a:t> Commissioning &amp; Partnerships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2021-2023.xlsx]2021'!$B$293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2021-2023.xlsx]2021'!$A$294:$A$295</c:f>
              <c:strCache>
                <c:ptCount val="2"/>
                <c:pt idx="0">
                  <c:v>Grade 10</c:v>
                </c:pt>
                <c:pt idx="1">
                  <c:v>Grade 12</c:v>
                </c:pt>
              </c:strCache>
            </c:strRef>
          </c:cat>
          <c:val>
            <c:numRef>
              <c:f>'[Equality Duty - Position Information 2021-2023.xlsx]2021'!$B$294:$B$295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C-4FC4-B87A-1E2A8C90D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224168"/>
        <c:axId val="533227408"/>
      </c:barChart>
      <c:catAx>
        <c:axId val="53322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27408"/>
        <c:crosses val="autoZero"/>
        <c:auto val="1"/>
        <c:lblAlgn val="ctr"/>
        <c:lblOffset val="100"/>
        <c:noMultiLvlLbl val="0"/>
      </c:catAx>
      <c:valAx>
        <c:axId val="53322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3224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Employees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'2021'!$A$3:$A$4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  <c:extLst/>
            </c:strRef>
          </c:cat>
          <c:val>
            <c:numRef>
              <c:f>'2021'!$B$3:$B$4</c:f>
              <c:numCache>
                <c:formatCode>General</c:formatCode>
                <c:ptCount val="2"/>
                <c:pt idx="0">
                  <c:v>4413</c:v>
                </c:pt>
                <c:pt idx="1">
                  <c:v>1503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7C7-4CF7-8E4B-F8F235348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39856"/>
        <c:axId val="654242016"/>
      </c:barChart>
      <c:catAx>
        <c:axId val="65423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242016"/>
        <c:crosses val="autoZero"/>
        <c:auto val="1"/>
        <c:lblAlgn val="ctr"/>
        <c:lblOffset val="100"/>
        <c:noMultiLvlLbl val="0"/>
      </c:catAx>
      <c:valAx>
        <c:axId val="65424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423985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Infrastructure &amp; Environment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2021-2023.xlsx]2021'!$B$245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2021-2023.xlsx]2021'!$A$246:$A$259</c:f>
              <c:strCache>
                <c:ptCount val="14"/>
                <c:pt idx="0">
                  <c:v>Grade 1</c:v>
                </c:pt>
                <c:pt idx="1">
                  <c:v>Grade 2</c:v>
                </c:pt>
                <c:pt idx="2">
                  <c:v>Grade 4</c:v>
                </c:pt>
                <c:pt idx="3">
                  <c:v>Grade 3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5</c:v>
                </c:pt>
                <c:pt idx="8">
                  <c:v>Grade 9</c:v>
                </c:pt>
                <c:pt idx="9">
                  <c:v>Grade 10</c:v>
                </c:pt>
                <c:pt idx="10">
                  <c:v>National Minimum Wage</c:v>
                </c:pt>
                <c:pt idx="11">
                  <c:v>Grade 11</c:v>
                </c:pt>
                <c:pt idx="12">
                  <c:v>Grade 12</c:v>
                </c:pt>
                <c:pt idx="13">
                  <c:v>Chief Officer</c:v>
                </c:pt>
              </c:strCache>
            </c:strRef>
          </c:cat>
          <c:val>
            <c:numRef>
              <c:f>'[Equality Duty - Position Information 2021-2023.xlsx]2021'!$B$246:$B$259</c:f>
              <c:numCache>
                <c:formatCode>General</c:formatCode>
                <c:ptCount val="14"/>
                <c:pt idx="0">
                  <c:v>298</c:v>
                </c:pt>
                <c:pt idx="1">
                  <c:v>241</c:v>
                </c:pt>
                <c:pt idx="2">
                  <c:v>141</c:v>
                </c:pt>
                <c:pt idx="3">
                  <c:v>128</c:v>
                </c:pt>
                <c:pt idx="4">
                  <c:v>101</c:v>
                </c:pt>
                <c:pt idx="5">
                  <c:v>66</c:v>
                </c:pt>
                <c:pt idx="6">
                  <c:v>66</c:v>
                </c:pt>
                <c:pt idx="7">
                  <c:v>60</c:v>
                </c:pt>
                <c:pt idx="8">
                  <c:v>40</c:v>
                </c:pt>
                <c:pt idx="9">
                  <c:v>31</c:v>
                </c:pt>
                <c:pt idx="10">
                  <c:v>15</c:v>
                </c:pt>
                <c:pt idx="11">
                  <c:v>13</c:v>
                </c:pt>
                <c:pt idx="12">
                  <c:v>6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C-4FBE-A0A0-3A33A57DC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206672"/>
        <c:axId val="1108205952"/>
      </c:barChart>
      <c:catAx>
        <c:axId val="110820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205952"/>
        <c:crosses val="autoZero"/>
        <c:auto val="1"/>
        <c:lblAlgn val="ctr"/>
        <c:lblOffset val="100"/>
        <c:noMultiLvlLbl val="0"/>
      </c:catAx>
      <c:valAx>
        <c:axId val="1108205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8206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People, Performance</a:t>
            </a:r>
            <a:r>
              <a:rPr lang="en-US" b="1" baseline="0" dirty="0">
                <a:solidFill>
                  <a:sysClr val="windowText" lastClr="000000"/>
                </a:solidFill>
              </a:rPr>
              <a:t> &amp; Change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2021-2023.xlsx]2021'!$B$263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2021-2023.xlsx]2021'!$A$264:$A$274</c:f>
              <c:strCache>
                <c:ptCount val="11"/>
                <c:pt idx="0">
                  <c:v>Grade 8</c:v>
                </c:pt>
                <c:pt idx="1">
                  <c:v>Grade 5</c:v>
                </c:pt>
                <c:pt idx="2">
                  <c:v>Grade 7</c:v>
                </c:pt>
                <c:pt idx="3">
                  <c:v>Grade 9</c:v>
                </c:pt>
                <c:pt idx="4">
                  <c:v>Grade 10</c:v>
                </c:pt>
                <c:pt idx="5">
                  <c:v>Grade 6</c:v>
                </c:pt>
                <c:pt idx="6">
                  <c:v>Grade 4</c:v>
                </c:pt>
                <c:pt idx="7">
                  <c:v>Grade 12</c:v>
                </c:pt>
                <c:pt idx="8">
                  <c:v>National Minimum Wage</c:v>
                </c:pt>
                <c:pt idx="9">
                  <c:v>Grade 11</c:v>
                </c:pt>
                <c:pt idx="10">
                  <c:v>Chief Officer</c:v>
                </c:pt>
              </c:strCache>
            </c:strRef>
          </c:cat>
          <c:val>
            <c:numRef>
              <c:f>'[Equality Duty - Position Information 2021-2023.xlsx]2021'!$B$264:$B$274</c:f>
              <c:numCache>
                <c:formatCode>General</c:formatCode>
                <c:ptCount val="11"/>
                <c:pt idx="0">
                  <c:v>22</c:v>
                </c:pt>
                <c:pt idx="1">
                  <c:v>21</c:v>
                </c:pt>
                <c:pt idx="2">
                  <c:v>17</c:v>
                </c:pt>
                <c:pt idx="3">
                  <c:v>15</c:v>
                </c:pt>
                <c:pt idx="4">
                  <c:v>14</c:v>
                </c:pt>
                <c:pt idx="5">
                  <c:v>10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5-41D8-B236-9914D918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9829344"/>
        <c:axId val="1899824304"/>
      </c:barChart>
      <c:catAx>
        <c:axId val="189982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824304"/>
        <c:crosses val="autoZero"/>
        <c:auto val="1"/>
        <c:lblAlgn val="ctr"/>
        <c:lblOffset val="100"/>
        <c:noMultiLvlLbl val="0"/>
      </c:catAx>
      <c:valAx>
        <c:axId val="1899824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9829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Resilient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2021-2023.xlsx]2021'!$B$278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2021-2023.xlsx]2021'!$A$279:$A$289</c:f>
              <c:strCache>
                <c:ptCount val="11"/>
                <c:pt idx="0">
                  <c:v>Grade 4</c:v>
                </c:pt>
                <c:pt idx="1">
                  <c:v>Grade 5</c:v>
                </c:pt>
                <c:pt idx="2">
                  <c:v>Grade 6</c:v>
                </c:pt>
                <c:pt idx="3">
                  <c:v>Grade 8</c:v>
                </c:pt>
                <c:pt idx="4">
                  <c:v>Grade 7</c:v>
                </c:pt>
                <c:pt idx="5">
                  <c:v>National Minimum Wage</c:v>
                </c:pt>
                <c:pt idx="6">
                  <c:v>Grade 10</c:v>
                </c:pt>
                <c:pt idx="7">
                  <c:v>Grade 9</c:v>
                </c:pt>
                <c:pt idx="8">
                  <c:v>Grade 12</c:v>
                </c:pt>
                <c:pt idx="9">
                  <c:v>Grade 11</c:v>
                </c:pt>
                <c:pt idx="10">
                  <c:v>Chief Officer</c:v>
                </c:pt>
              </c:strCache>
            </c:strRef>
          </c:cat>
          <c:val>
            <c:numRef>
              <c:f>'[Equality Duty - Position Information 2021-2023.xlsx]2021'!$B$279:$B$289</c:f>
              <c:numCache>
                <c:formatCode>General</c:formatCode>
                <c:ptCount val="11"/>
                <c:pt idx="0">
                  <c:v>140</c:v>
                </c:pt>
                <c:pt idx="1">
                  <c:v>105</c:v>
                </c:pt>
                <c:pt idx="2">
                  <c:v>81</c:v>
                </c:pt>
                <c:pt idx="3">
                  <c:v>37</c:v>
                </c:pt>
                <c:pt idx="4">
                  <c:v>16</c:v>
                </c:pt>
                <c:pt idx="5">
                  <c:v>10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8-4789-82DB-EB5B2088C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590824"/>
        <c:axId val="1044585784"/>
      </c:barChart>
      <c:catAx>
        <c:axId val="104459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585784"/>
        <c:crosses val="autoZero"/>
        <c:auto val="1"/>
        <c:lblAlgn val="ctr"/>
        <c:lblOffset val="100"/>
        <c:noMultiLvlLbl val="0"/>
      </c:catAx>
      <c:valAx>
        <c:axId val="1044585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459082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Employees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'2021'!$B$8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'2021'!$A$9:$A$12</c:f>
              <c:strCache>
                <c:ptCount val="4"/>
                <c:pt idx="0">
                  <c:v>45 to 59</c:v>
                </c:pt>
                <c:pt idx="1">
                  <c:v>30 to 44</c:v>
                </c:pt>
                <c:pt idx="2">
                  <c:v>60 and above</c:v>
                </c:pt>
                <c:pt idx="3">
                  <c:v>16 to 29</c:v>
                </c:pt>
              </c:strCache>
            </c:strRef>
          </c:cat>
          <c:val>
            <c:numRef>
              <c:f>'2021'!$B$9:$B$12</c:f>
              <c:numCache>
                <c:formatCode>General</c:formatCode>
                <c:ptCount val="4"/>
                <c:pt idx="0">
                  <c:v>2573</c:v>
                </c:pt>
                <c:pt idx="1">
                  <c:v>1641</c:v>
                </c:pt>
                <c:pt idx="2">
                  <c:v>959</c:v>
                </c:pt>
                <c:pt idx="3">
                  <c:v>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3-45E9-8B77-EAD8CB386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598496"/>
        <c:axId val="676596696"/>
      </c:barChart>
      <c:catAx>
        <c:axId val="6765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596696"/>
        <c:crosses val="autoZero"/>
        <c:auto val="1"/>
        <c:lblAlgn val="ctr"/>
        <c:lblOffset val="100"/>
        <c:noMultiLvlLbl val="0"/>
      </c:catAx>
      <c:valAx>
        <c:axId val="676596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6598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Employees by Diversity - Ethnicity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('2021'!$A$29,'2021'!$A$37,'2021'!$A$41)</c:f>
              <c:strCache>
                <c:ptCount val="3"/>
                <c:pt idx="0">
                  <c:v>Black Minority Ethnic Total</c:v>
                </c:pt>
                <c:pt idx="1">
                  <c:v>White Total</c:v>
                </c:pt>
                <c:pt idx="2">
                  <c:v>Not Disclosed Total</c:v>
                </c:pt>
              </c:strCache>
              <c:extLst/>
            </c:strRef>
          </c:cat>
          <c:val>
            <c:numRef>
              <c:f>('2021'!$B$29,'2021'!$B$37,'2021'!$B$41)</c:f>
              <c:numCache>
                <c:formatCode>General</c:formatCode>
                <c:ptCount val="3"/>
                <c:pt idx="0">
                  <c:v>35</c:v>
                </c:pt>
                <c:pt idx="1">
                  <c:v>4326</c:v>
                </c:pt>
                <c:pt idx="2">
                  <c:v>1555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BD6-450F-876B-A0204893F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8325728"/>
        <c:axId val="10183296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'2021'!$C$16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('2021'!$A$29,'2021'!$A$37,'2021'!$A$41)</c15:sqref>
                        </c15:formulaRef>
                      </c:ext>
                    </c:extLst>
                    <c:strCache>
                      <c:ptCount val="3"/>
                      <c:pt idx="0">
                        <c:v>Black Minority Ethnic Total</c:v>
                      </c:pt>
                      <c:pt idx="1">
                        <c:v>White Total</c:v>
                      </c:pt>
                      <c:pt idx="2">
                        <c:v>Not Disclosed 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('2021'!$C$29,'2021'!$C$37,'2021'!$C$41)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5.9161595672751859E-3</c:v>
                      </c:pt>
                      <c:pt idx="1">
                        <c:v>0.73123732251521301</c:v>
                      </c:pt>
                      <c:pt idx="2">
                        <c:v>0.26284651791751185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BD6-450F-876B-A0204893FCEE}"/>
                  </c:ext>
                </c:extLst>
              </c15:ser>
            </c15:filteredBarSeries>
          </c:ext>
        </c:extLst>
      </c:barChart>
      <c:catAx>
        <c:axId val="10183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329688"/>
        <c:crosses val="autoZero"/>
        <c:auto val="1"/>
        <c:lblAlgn val="ctr"/>
        <c:lblOffset val="100"/>
        <c:noMultiLvlLbl val="0"/>
      </c:catAx>
      <c:valAx>
        <c:axId val="1018329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8325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Number of Employees that</a:t>
            </a:r>
            <a:r>
              <a:rPr lang="en-US" b="1" baseline="0" dirty="0">
                <a:solidFill>
                  <a:schemeClr val="tx1"/>
                </a:solidFill>
              </a:rPr>
              <a:t> Provided Information 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88401137357830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'2021'!$B$160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'2021'!$A$161:$A$162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'2021'!$B$161:$B$162</c:f>
              <c:numCache>
                <c:formatCode>General</c:formatCode>
                <c:ptCount val="2"/>
                <c:pt idx="0">
                  <c:v>4550</c:v>
                </c:pt>
                <c:pt idx="1">
                  <c:v>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9-4A9D-91D3-53B3C04A8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691808"/>
        <c:axId val="568683168"/>
      </c:barChart>
      <c:catAx>
        <c:axId val="5686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83168"/>
        <c:crosses val="autoZero"/>
        <c:auto val="1"/>
        <c:lblAlgn val="ctr"/>
        <c:lblOffset val="100"/>
        <c:noMultiLvlLbl val="0"/>
      </c:catAx>
      <c:valAx>
        <c:axId val="56868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8691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</a:t>
            </a:r>
            <a:r>
              <a:rPr lang="en-GB" b="1" baseline="0" dirty="0">
                <a:solidFill>
                  <a:sysClr val="windowText" lastClr="000000"/>
                </a:solidFill>
              </a:rPr>
              <a:t> - Ethnicity 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GB" b="1" baseline="0" dirty="0">
                <a:solidFill>
                  <a:sysClr val="windowText" lastClr="000000"/>
                </a:solidFill>
              </a:rPr>
              <a:t>Black Minority Ethnic Breakdown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2021-2023.xlsx]2021'!$A$17:$A$28</c:f>
              <c:strCache>
                <c:ptCount val="12"/>
                <c:pt idx="0">
                  <c:v>African - African, African Scottish or African British</c:v>
                </c:pt>
                <c:pt idx="1">
                  <c:v>African - Other African</c:v>
                </c:pt>
                <c:pt idx="2">
                  <c:v>Any mixed or multiple</c:v>
                </c:pt>
                <c:pt idx="3">
                  <c:v>Asian - Bangladeshi, Bangladeshi Scottish Or Bangladeshi British</c:v>
                </c:pt>
                <c:pt idx="4">
                  <c:v>Asian - Chinese, Chinese Scottish Or Chinese British</c:v>
                </c:pt>
                <c:pt idx="5">
                  <c:v>Asian - Indian, Indian Scottish Or Indian British</c:v>
                </c:pt>
                <c:pt idx="6">
                  <c:v>Asian - Other</c:v>
                </c:pt>
                <c:pt idx="7">
                  <c:v>Asian - Pakistani, Pakistani Scottish Or Pakistani British</c:v>
                </c:pt>
                <c:pt idx="8">
                  <c:v>Black - (inc Scottish/British)</c:v>
                </c:pt>
                <c:pt idx="9">
                  <c:v>Caribbean or Black - Caribbean, Caribbean Scottish or Caribbean British</c:v>
                </c:pt>
                <c:pt idx="10">
                  <c:v>Caribbean or Black - Other Caribbean or Black</c:v>
                </c:pt>
                <c:pt idx="11">
                  <c:v>Other Ethnic Group - Other</c:v>
                </c:pt>
              </c:strCache>
            </c:strRef>
          </c:cat>
          <c:val>
            <c:numRef>
              <c:f>'[Equality Duty - Position Information 2021-2023.xlsx]2021'!$B$17:$B$28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5-4578-8BF1-C231138C1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9486312"/>
        <c:axId val="10594891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2021-2023.xlsx]2021'!$A$17:$A$28</c15:sqref>
                        </c15:formulaRef>
                      </c:ext>
                    </c:extLst>
                    <c:strCache>
                      <c:ptCount val="12"/>
                      <c:pt idx="0">
                        <c:v>African - African, African Scottish or African British</c:v>
                      </c:pt>
                      <c:pt idx="1">
                        <c:v>African - Other African</c:v>
                      </c:pt>
                      <c:pt idx="2">
                        <c:v>Any mixed or multiple</c:v>
                      </c:pt>
                      <c:pt idx="3">
                        <c:v>Asian - Bangladeshi, Bangladeshi Scottish Or Bangladeshi British</c:v>
                      </c:pt>
                      <c:pt idx="4">
                        <c:v>Asian - Chinese, Chinese Scottish Or Chinese British</c:v>
                      </c:pt>
                      <c:pt idx="5">
                        <c:v>Asian - Indian, Indian Scottish Or Indian British</c:v>
                      </c:pt>
                      <c:pt idx="6">
                        <c:v>Asian - Other</c:v>
                      </c:pt>
                      <c:pt idx="7">
                        <c:v>Asian - Pakistani, Pakistani Scottish Or Pakistani British</c:v>
                      </c:pt>
                      <c:pt idx="8">
                        <c:v>Black - (inc Scottish/British)</c:v>
                      </c:pt>
                      <c:pt idx="9">
                        <c:v>Caribbean or Black - Caribbean, Caribbean Scottish or Caribbean British</c:v>
                      </c:pt>
                      <c:pt idx="10">
                        <c:v>Caribbean or Black - Other Caribbean or Black</c:v>
                      </c:pt>
                      <c:pt idx="11">
                        <c:v>Other Ethnic Group -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2021-2023.xlsx]2021'!$C$17:$C$28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5.0709939148073022E-4</c:v>
                      </c:pt>
                      <c:pt idx="1">
                        <c:v>3.3806626098715348E-4</c:v>
                      </c:pt>
                      <c:pt idx="2">
                        <c:v>8.4516565246788369E-4</c:v>
                      </c:pt>
                      <c:pt idx="3">
                        <c:v>1.6903313049357674E-4</c:v>
                      </c:pt>
                      <c:pt idx="4">
                        <c:v>8.4516565246788369E-4</c:v>
                      </c:pt>
                      <c:pt idx="5">
                        <c:v>1.6903313049357674E-4</c:v>
                      </c:pt>
                      <c:pt idx="6">
                        <c:v>1.5212981744421906E-3</c:v>
                      </c:pt>
                      <c:pt idx="7">
                        <c:v>1.6903313049357674E-4</c:v>
                      </c:pt>
                      <c:pt idx="8">
                        <c:v>1.6903313049357674E-4</c:v>
                      </c:pt>
                      <c:pt idx="9">
                        <c:v>1.6903313049357674E-4</c:v>
                      </c:pt>
                      <c:pt idx="10">
                        <c:v>3.3806626098715348E-4</c:v>
                      </c:pt>
                      <c:pt idx="11">
                        <c:v>6.7613252197430695E-4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705-4578-8BF1-C231138C1C01}"/>
                  </c:ext>
                </c:extLst>
              </c15:ser>
            </c15:filteredBarSeries>
          </c:ext>
        </c:extLst>
      </c:barChart>
      <c:catAx>
        <c:axId val="105948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489192"/>
        <c:crosses val="autoZero"/>
        <c:auto val="1"/>
        <c:lblAlgn val="ctr"/>
        <c:lblOffset val="100"/>
        <c:noMultiLvlLbl val="0"/>
      </c:catAx>
      <c:valAx>
        <c:axId val="1059489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9486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Employees by Diversity - Ethnicity 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White Total Breakdown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2021-2023.xlsx]2021'!$A$30:$A$36</c:f>
              <c:strCache>
                <c:ptCount val="7"/>
                <c:pt idx="0">
                  <c:v>White - Eastern European (e.g. Polish)</c:v>
                </c:pt>
                <c:pt idx="1">
                  <c:v>White - Irish</c:v>
                </c:pt>
                <c:pt idx="2">
                  <c:v>White - Other British</c:v>
                </c:pt>
                <c:pt idx="3">
                  <c:v>White - Other Ethnic Groups</c:v>
                </c:pt>
                <c:pt idx="4">
                  <c:v>White - Other European</c:v>
                </c:pt>
                <c:pt idx="5">
                  <c:v>White - Polish</c:v>
                </c:pt>
                <c:pt idx="6">
                  <c:v>White - Scottish</c:v>
                </c:pt>
              </c:strCache>
            </c:strRef>
          </c:cat>
          <c:val>
            <c:numRef>
              <c:f>'[Equality Duty - Position Information 2021-2023.xlsx]2021'!$B$30:$B$36</c:f>
              <c:numCache>
                <c:formatCode>General</c:formatCode>
                <c:ptCount val="7"/>
                <c:pt idx="0">
                  <c:v>8</c:v>
                </c:pt>
                <c:pt idx="1">
                  <c:v>34</c:v>
                </c:pt>
                <c:pt idx="2">
                  <c:v>843</c:v>
                </c:pt>
                <c:pt idx="3">
                  <c:v>107</c:v>
                </c:pt>
                <c:pt idx="4">
                  <c:v>17</c:v>
                </c:pt>
                <c:pt idx="5">
                  <c:v>17</c:v>
                </c:pt>
                <c:pt idx="6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A-47A3-A2A3-F9BF7ACF8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636296"/>
        <c:axId val="676635216"/>
      </c:barChart>
      <c:catAx>
        <c:axId val="67663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35216"/>
        <c:crosses val="autoZero"/>
        <c:auto val="1"/>
        <c:lblAlgn val="ctr"/>
        <c:lblOffset val="100"/>
        <c:noMultiLvlLbl val="0"/>
      </c:catAx>
      <c:valAx>
        <c:axId val="67663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6636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0.28333</cdr:x>
      <cdr:y>0.17263</cdr:y>
    </cdr:from>
    <cdr:to>
      <cdr:x>0.42292</cdr:x>
      <cdr:y>0.23845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52F8100-E0E9-F923-8E5E-5296F6276D9B}"/>
            </a:ext>
          </a:extLst>
        </cdr:cNvPr>
        <cdr:cNvSpPr txBox="1"/>
      </cdr:nvSpPr>
      <cdr:spPr>
        <a:xfrm xmlns:a="http://schemas.openxmlformats.org/drawingml/2006/main">
          <a:off x="1295400" y="474662"/>
          <a:ext cx="6381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74.59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0.7</cdr:x>
      <cdr:y>0.56755</cdr:y>
    </cdr:from>
    <cdr:to>
      <cdr:x>0.8375</cdr:x>
      <cdr:y>0.63684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7C75A74-D923-B1EF-D453-8D31EC2158A5}"/>
            </a:ext>
          </a:extLst>
        </cdr:cNvPr>
        <cdr:cNvSpPr txBox="1"/>
      </cdr:nvSpPr>
      <cdr:spPr>
        <a:xfrm xmlns:a="http://schemas.openxmlformats.org/drawingml/2006/main">
          <a:off x="3200401" y="1560514"/>
          <a:ext cx="6286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25.41</a:t>
          </a:r>
          <a:r>
            <a:rPr lang="en-GB" sz="1100" dirty="0"/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0.11562</cdr:x>
      <cdr:y>0.15686</cdr:y>
    </cdr:from>
    <cdr:to>
      <cdr:x>0.25069</cdr:x>
      <cdr:y>0.24327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74DA0B9-0158-9930-B1EC-91E539BFA234}"/>
            </a:ext>
          </a:extLst>
        </cdr:cNvPr>
        <cdr:cNvSpPr txBox="1"/>
      </cdr:nvSpPr>
      <cdr:spPr>
        <a:xfrm xmlns:a="http://schemas.openxmlformats.org/drawingml/2006/main">
          <a:off x="660400" y="43180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66.55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0.22568</cdr:x>
      <cdr:y>0.5098</cdr:y>
    </cdr:from>
    <cdr:to>
      <cdr:x>0.36076</cdr:x>
      <cdr:y>0.59621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6EC748D-EDD6-3BC4-DD59-09F1ED5F2B01}"/>
            </a:ext>
          </a:extLst>
        </cdr:cNvPr>
        <cdr:cNvSpPr txBox="1"/>
      </cdr:nvSpPr>
      <cdr:spPr>
        <a:xfrm xmlns:a="http://schemas.openxmlformats.org/drawingml/2006/main">
          <a:off x="1289050" y="140335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23.09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0.33407</cdr:x>
      <cdr:y>0.64129</cdr:y>
    </cdr:from>
    <cdr:to>
      <cdr:x>0.46915</cdr:x>
      <cdr:y>0.7277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6EC748D-EDD6-3BC4-DD59-09F1ED5F2B01}"/>
            </a:ext>
          </a:extLst>
        </cdr:cNvPr>
        <cdr:cNvSpPr txBox="1"/>
      </cdr:nvSpPr>
      <cdr:spPr>
        <a:xfrm xmlns:a="http://schemas.openxmlformats.org/drawingml/2006/main">
          <a:off x="1908175" y="176530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6.85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0.4408</cdr:x>
      <cdr:y>0.68281</cdr:y>
    </cdr:from>
    <cdr:to>
      <cdr:x>0.57588</cdr:x>
      <cdr:y>0.76922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6EC748D-EDD6-3BC4-DD59-09F1ED5F2B01}"/>
            </a:ext>
          </a:extLst>
        </cdr:cNvPr>
        <cdr:cNvSpPr txBox="1"/>
      </cdr:nvSpPr>
      <cdr:spPr>
        <a:xfrm xmlns:a="http://schemas.openxmlformats.org/drawingml/2006/main">
          <a:off x="2517775" y="187960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2.16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0.54419</cdr:x>
      <cdr:y>0.69666</cdr:y>
    </cdr:from>
    <cdr:to>
      <cdr:x>0.67927</cdr:x>
      <cdr:y>0.78306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6EC748D-EDD6-3BC4-DD59-09F1ED5F2B01}"/>
            </a:ext>
          </a:extLst>
        </cdr:cNvPr>
        <cdr:cNvSpPr txBox="1"/>
      </cdr:nvSpPr>
      <cdr:spPr>
        <a:xfrm xmlns:a="http://schemas.openxmlformats.org/drawingml/2006/main">
          <a:off x="3108325" y="191770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0.54%</a:t>
          </a:r>
        </a:p>
      </cdr:txBody>
    </cdr:sp>
  </cdr:relSizeAnchor>
  <cdr:relSizeAnchor xmlns:cdr="http://schemas.openxmlformats.org/drawingml/2006/chartDrawing">
    <cdr:from>
      <cdr:x>0.65592</cdr:x>
      <cdr:y>0.69666</cdr:y>
    </cdr:from>
    <cdr:to>
      <cdr:x>0.79099</cdr:x>
      <cdr:y>0.78306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6EC748D-EDD6-3BC4-DD59-09F1ED5F2B01}"/>
            </a:ext>
          </a:extLst>
        </cdr:cNvPr>
        <cdr:cNvSpPr txBox="1"/>
      </cdr:nvSpPr>
      <cdr:spPr>
        <a:xfrm xmlns:a="http://schemas.openxmlformats.org/drawingml/2006/main">
          <a:off x="3746500" y="191770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0.41%</a:t>
          </a:r>
        </a:p>
      </cdr:txBody>
    </cdr:sp>
  </cdr:relSizeAnchor>
  <cdr:relSizeAnchor xmlns:cdr="http://schemas.openxmlformats.org/drawingml/2006/chartDrawing">
    <cdr:from>
      <cdr:x>0.76431</cdr:x>
      <cdr:y>0.70012</cdr:y>
    </cdr:from>
    <cdr:to>
      <cdr:x>0.89939</cdr:x>
      <cdr:y>0.78652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6EC748D-EDD6-3BC4-DD59-09F1ED5F2B01}"/>
            </a:ext>
          </a:extLst>
        </cdr:cNvPr>
        <cdr:cNvSpPr txBox="1"/>
      </cdr:nvSpPr>
      <cdr:spPr>
        <a:xfrm xmlns:a="http://schemas.openxmlformats.org/drawingml/2006/main">
          <a:off x="4365625" y="1927225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0.32%</a:t>
          </a:r>
        </a:p>
      </cdr:txBody>
    </cdr:sp>
  </cdr:relSizeAnchor>
  <cdr:relSizeAnchor xmlns:cdr="http://schemas.openxmlformats.org/drawingml/2006/chartDrawing">
    <cdr:from>
      <cdr:x>0.87493</cdr:x>
      <cdr:y>0.70012</cdr:y>
    </cdr:from>
    <cdr:to>
      <cdr:x>0.98888</cdr:x>
      <cdr:y>0.78652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6EC748D-EDD6-3BC4-DD59-09F1ED5F2B01}"/>
            </a:ext>
          </a:extLst>
        </cdr:cNvPr>
        <cdr:cNvSpPr txBox="1"/>
      </cdr:nvSpPr>
      <cdr:spPr>
        <a:xfrm xmlns:a="http://schemas.openxmlformats.org/drawingml/2006/main">
          <a:off x="4997453" y="1927225"/>
          <a:ext cx="65087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0.08%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0.11841</cdr:x>
      <cdr:y>0.16111</cdr:y>
    </cdr:from>
    <cdr:to>
      <cdr:x>0.23013</cdr:x>
      <cdr:y>0.24742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1167127" y="444002"/>
          <a:ext cx="1101155" cy="237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33.92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0.17676</cdr:x>
      <cdr:y>0.3134</cdr:y>
    </cdr:from>
    <cdr:to>
      <cdr:x>0.28848</cdr:x>
      <cdr:y>0.39971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1742263" y="863697"/>
          <a:ext cx="1101155" cy="237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23.09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0.24653</cdr:x>
      <cdr:y>0.33556</cdr:y>
    </cdr:from>
    <cdr:to>
      <cdr:x>0.35831</cdr:x>
      <cdr:y>0.42206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2429932" y="924770"/>
          <a:ext cx="1101746" cy="238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20.22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0.30602</cdr:x>
      <cdr:y>0.55275</cdr:y>
    </cdr:from>
    <cdr:to>
      <cdr:x>0.41779</cdr:x>
      <cdr:y>0.63926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3016213" y="1523318"/>
          <a:ext cx="1101648" cy="23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6.51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0.36586</cdr:x>
      <cdr:y>0.55275</cdr:y>
    </cdr:from>
    <cdr:to>
      <cdr:x>0.47763</cdr:x>
      <cdr:y>0.63926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3606087" y="1523318"/>
          <a:ext cx="1101648" cy="23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5.97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0.42687</cdr:x>
      <cdr:y>0.56632</cdr:y>
    </cdr:from>
    <cdr:to>
      <cdr:x>0.53866</cdr:x>
      <cdr:y>0.65283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4207443" y="1560734"/>
          <a:ext cx="1101747" cy="23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4.21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0.49974</cdr:x>
      <cdr:y>0.57776</cdr:y>
    </cdr:from>
    <cdr:to>
      <cdr:x>0.61152</cdr:x>
      <cdr:y>0.66426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4925601" y="1592238"/>
          <a:ext cx="1101746" cy="238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3.40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0.55764</cdr:x>
      <cdr:y>0.60034</cdr:y>
    </cdr:from>
    <cdr:to>
      <cdr:x>0.66941</cdr:x>
      <cdr:y>0.68685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5496345" y="1654486"/>
          <a:ext cx="1101647" cy="238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1.98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0.61707</cdr:x>
      <cdr:y>0.60034</cdr:y>
    </cdr:from>
    <cdr:to>
      <cdr:x>0.72884</cdr:x>
      <cdr:y>0.68685</cdr:y>
    </cdr:to>
    <cdr:sp macro="" textlink="">
      <cdr:nvSpPr>
        <cdr:cNvPr id="26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6082043" y="1654486"/>
          <a:ext cx="1101648" cy="238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0.24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0.68107</cdr:x>
      <cdr:y>0.6009</cdr:y>
    </cdr:from>
    <cdr:to>
      <cdr:x>0.79285</cdr:x>
      <cdr:y>0.6874</cdr:y>
    </cdr:to>
    <cdr:sp macro="" textlink="">
      <cdr:nvSpPr>
        <cdr:cNvPr id="27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6712852" y="1656011"/>
          <a:ext cx="1101746" cy="238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0.20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0.73696</cdr:x>
      <cdr:y>0.60089</cdr:y>
    </cdr:from>
    <cdr:to>
      <cdr:x>0.84874</cdr:x>
      <cdr:y>0.6874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7263725" y="1655985"/>
          <a:ext cx="1101746" cy="238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0.08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0.80664</cdr:x>
      <cdr:y>0.60089</cdr:y>
    </cdr:from>
    <cdr:to>
      <cdr:x>0.91841</cdr:x>
      <cdr:y>0.6874</cdr:y>
    </cdr:to>
    <cdr:sp macro="" textlink="">
      <cdr:nvSpPr>
        <cdr:cNvPr id="29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7950573" y="1655984"/>
          <a:ext cx="1101647" cy="23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0.08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0.86639</cdr:x>
      <cdr:y>0.60089</cdr:y>
    </cdr:from>
    <cdr:to>
      <cdr:x>0.97816</cdr:x>
      <cdr:y>0.6874</cdr:y>
    </cdr:to>
    <cdr:sp macro="" textlink="">
      <cdr:nvSpPr>
        <cdr:cNvPr id="30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8539504" y="1655984"/>
          <a:ext cx="1101648" cy="23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0.05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0.91859</cdr:x>
      <cdr:y>0.6009</cdr:y>
    </cdr:from>
    <cdr:to>
      <cdr:x>1</cdr:x>
      <cdr:y>0.6874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962D2252-5C3A-9B5D-1713-E14465A2F163}"/>
            </a:ext>
          </a:extLst>
        </cdr:cNvPr>
        <cdr:cNvSpPr txBox="1"/>
      </cdr:nvSpPr>
      <cdr:spPr>
        <a:xfrm xmlns:a="http://schemas.openxmlformats.org/drawingml/2006/main">
          <a:off x="9053974" y="1656011"/>
          <a:ext cx="802408" cy="238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0.05</a:t>
          </a:r>
          <a:r>
            <a:rPr lang="en-GB" sz="1100" dirty="0"/>
            <a:t>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0.12493</cdr:x>
      <cdr:y>0.1224</cdr:y>
    </cdr:from>
    <cdr:to>
      <cdr:x>0.25804</cdr:x>
      <cdr:y>0.20891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746125" y="336550"/>
          <a:ext cx="794937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38.84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0.21903</cdr:x>
      <cdr:y>0.33372</cdr:y>
    </cdr:from>
    <cdr:to>
      <cdr:x>0.35214</cdr:x>
      <cdr:y>0.42022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1308100" y="917575"/>
          <a:ext cx="794937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23.09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0.30994</cdr:x>
      <cdr:y>0.403</cdr:y>
    </cdr:from>
    <cdr:to>
      <cdr:x>0.44305</cdr:x>
      <cdr:y>0.48951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1851025" y="1108075"/>
          <a:ext cx="794937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17.22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0.40404</cdr:x>
      <cdr:y>0.48268</cdr:y>
    </cdr:from>
    <cdr:to>
      <cdr:x>0.53715</cdr:x>
      <cdr:y>0.56918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2413000" y="1327150"/>
          <a:ext cx="794937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10.45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0.5093</cdr:x>
      <cdr:y>0.56582</cdr:y>
    </cdr:from>
    <cdr:to>
      <cdr:x>0.64241</cdr:x>
      <cdr:y>0.65233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3041650" y="1555750"/>
          <a:ext cx="794937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4.60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0.59543</cdr:x>
      <cdr:y>0.597</cdr:y>
    </cdr:from>
    <cdr:to>
      <cdr:x>0.72853</cdr:x>
      <cdr:y>0.6835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3556000" y="1641475"/>
          <a:ext cx="794937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3.19%</a:t>
          </a:r>
        </a:p>
      </cdr:txBody>
    </cdr:sp>
  </cdr:relSizeAnchor>
  <cdr:relSizeAnchor xmlns:cdr="http://schemas.openxmlformats.org/drawingml/2006/chartDrawing">
    <cdr:from>
      <cdr:x>0.69272</cdr:x>
      <cdr:y>0.61778</cdr:y>
    </cdr:from>
    <cdr:to>
      <cdr:x>0.82582</cdr:x>
      <cdr:y>0.70429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4137025" y="1698625"/>
          <a:ext cx="794937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1.22%</a:t>
          </a:r>
        </a:p>
      </cdr:txBody>
    </cdr:sp>
  </cdr:relSizeAnchor>
  <cdr:relSizeAnchor xmlns:cdr="http://schemas.openxmlformats.org/drawingml/2006/chartDrawing">
    <cdr:from>
      <cdr:x>0.78563</cdr:x>
      <cdr:y>0.61986</cdr:y>
    </cdr:from>
    <cdr:to>
      <cdr:x>0.91874</cdr:x>
      <cdr:y>0.70636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4689448" y="1708267"/>
          <a:ext cx="794514" cy="238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0.78%</a:t>
          </a:r>
        </a:p>
      </cdr:txBody>
    </cdr:sp>
  </cdr:relSizeAnchor>
  <cdr:relSizeAnchor xmlns:cdr="http://schemas.openxmlformats.org/drawingml/2006/chartDrawing">
    <cdr:from>
      <cdr:x>0.87799</cdr:x>
      <cdr:y>0.62327</cdr:y>
    </cdr:from>
    <cdr:to>
      <cdr:x>0.99202</cdr:x>
      <cdr:y>0.70958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D83430A2-6C76-FA6F-F068-3E28771ED862}"/>
            </a:ext>
          </a:extLst>
        </cdr:cNvPr>
        <cdr:cNvSpPr txBox="1"/>
      </cdr:nvSpPr>
      <cdr:spPr>
        <a:xfrm xmlns:a="http://schemas.openxmlformats.org/drawingml/2006/main">
          <a:off x="5240740" y="1717675"/>
          <a:ext cx="680638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0.61%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0.13367</cdr:x>
      <cdr:y>0.09797</cdr:y>
    </cdr:from>
    <cdr:to>
      <cdr:x>0.28997</cdr:x>
      <cdr:y>0.18467</cdr:y>
    </cdr:to>
    <cdr:sp macro="" textlink="">
      <cdr:nvSpPr>
        <cdr:cNvPr id="29" name="TextBox 1">
          <a:extLst xmlns:a="http://schemas.openxmlformats.org/drawingml/2006/main">
            <a:ext uri="{FF2B5EF4-FFF2-40B4-BE49-F238E27FC236}">
              <a16:creationId xmlns:a16="http://schemas.microsoft.com/office/drawing/2014/main" id="{D7FD9421-224C-514D-4F64-2D55F55F95A3}"/>
            </a:ext>
          </a:extLst>
        </cdr:cNvPr>
        <cdr:cNvSpPr txBox="1"/>
      </cdr:nvSpPr>
      <cdr:spPr>
        <a:xfrm xmlns:a="http://schemas.openxmlformats.org/drawingml/2006/main">
          <a:off x="679450" y="269992"/>
          <a:ext cx="794514" cy="238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47.50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0.25547</cdr:x>
      <cdr:y>0.35714</cdr:y>
    </cdr:from>
    <cdr:to>
      <cdr:x>0.41177</cdr:x>
      <cdr:y>0.44365</cdr:y>
    </cdr:to>
    <cdr:sp macro="" textlink="">
      <cdr:nvSpPr>
        <cdr:cNvPr id="30" name="TextBox 1">
          <a:extLst xmlns:a="http://schemas.openxmlformats.org/drawingml/2006/main">
            <a:ext uri="{FF2B5EF4-FFF2-40B4-BE49-F238E27FC236}">
              <a16:creationId xmlns:a16="http://schemas.microsoft.com/office/drawing/2014/main" id="{D7FD9421-224C-514D-4F64-2D55F55F95A3}"/>
            </a:ext>
          </a:extLst>
        </cdr:cNvPr>
        <cdr:cNvSpPr txBox="1"/>
      </cdr:nvSpPr>
      <cdr:spPr>
        <a:xfrm xmlns:a="http://schemas.openxmlformats.org/drawingml/2006/main">
          <a:off x="1298575" y="984250"/>
          <a:ext cx="794514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23.09%</a:t>
          </a:r>
        </a:p>
      </cdr:txBody>
    </cdr:sp>
  </cdr:relSizeAnchor>
  <cdr:relSizeAnchor xmlns:cdr="http://schemas.openxmlformats.org/drawingml/2006/chartDrawing">
    <cdr:from>
      <cdr:x>0.37914</cdr:x>
      <cdr:y>0.41244</cdr:y>
    </cdr:from>
    <cdr:to>
      <cdr:x>0.53544</cdr:x>
      <cdr:y>0.49895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D7FD9421-224C-514D-4F64-2D55F55F95A3}"/>
            </a:ext>
          </a:extLst>
        </cdr:cNvPr>
        <cdr:cNvSpPr txBox="1"/>
      </cdr:nvSpPr>
      <cdr:spPr>
        <a:xfrm xmlns:a="http://schemas.openxmlformats.org/drawingml/2006/main">
          <a:off x="1927225" y="1136650"/>
          <a:ext cx="794514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18.07%</a:t>
          </a:r>
        </a:p>
      </cdr:txBody>
    </cdr:sp>
  </cdr:relSizeAnchor>
  <cdr:relSizeAnchor xmlns:cdr="http://schemas.openxmlformats.org/drawingml/2006/chartDrawing">
    <cdr:from>
      <cdr:x>0.49906</cdr:x>
      <cdr:y>0.50576</cdr:y>
    </cdr:from>
    <cdr:to>
      <cdr:x>0.65537</cdr:x>
      <cdr:y>0.59227</cdr:y>
    </cdr:to>
    <cdr:sp macro="" textlink="">
      <cdr:nvSpPr>
        <cdr:cNvPr id="32" name="TextBox 1">
          <a:extLst xmlns:a="http://schemas.openxmlformats.org/drawingml/2006/main">
            <a:ext uri="{FF2B5EF4-FFF2-40B4-BE49-F238E27FC236}">
              <a16:creationId xmlns:a16="http://schemas.microsoft.com/office/drawing/2014/main" id="{D7FD9421-224C-514D-4F64-2D55F55F95A3}"/>
            </a:ext>
          </a:extLst>
        </cdr:cNvPr>
        <cdr:cNvSpPr txBox="1"/>
      </cdr:nvSpPr>
      <cdr:spPr>
        <a:xfrm xmlns:a="http://schemas.openxmlformats.org/drawingml/2006/main">
          <a:off x="2536825" y="1393825"/>
          <a:ext cx="794514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9.58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0.62274</cdr:x>
      <cdr:y>0.57488</cdr:y>
    </cdr:from>
    <cdr:to>
      <cdr:x>0.77904</cdr:x>
      <cdr:y>0.66139</cdr:y>
    </cdr:to>
    <cdr:sp macro="" textlink="">
      <cdr:nvSpPr>
        <cdr:cNvPr id="33" name="TextBox 1">
          <a:extLst xmlns:a="http://schemas.openxmlformats.org/drawingml/2006/main">
            <a:ext uri="{FF2B5EF4-FFF2-40B4-BE49-F238E27FC236}">
              <a16:creationId xmlns:a16="http://schemas.microsoft.com/office/drawing/2014/main" id="{D7FD9421-224C-514D-4F64-2D55F55F95A3}"/>
            </a:ext>
          </a:extLst>
        </cdr:cNvPr>
        <cdr:cNvSpPr txBox="1"/>
      </cdr:nvSpPr>
      <cdr:spPr>
        <a:xfrm xmlns:a="http://schemas.openxmlformats.org/drawingml/2006/main">
          <a:off x="3165475" y="1584325"/>
          <a:ext cx="794514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1.15%</a:t>
          </a:r>
        </a:p>
      </cdr:txBody>
    </cdr:sp>
  </cdr:relSizeAnchor>
  <cdr:relSizeAnchor xmlns:cdr="http://schemas.openxmlformats.org/drawingml/2006/chartDrawing">
    <cdr:from>
      <cdr:x>0.73329</cdr:x>
      <cdr:y>0.58525</cdr:y>
    </cdr:from>
    <cdr:to>
      <cdr:x>0.88959</cdr:x>
      <cdr:y>0.67176</cdr:y>
    </cdr:to>
    <cdr:sp macro="" textlink="">
      <cdr:nvSpPr>
        <cdr:cNvPr id="34" name="TextBox 1">
          <a:extLst xmlns:a="http://schemas.openxmlformats.org/drawingml/2006/main">
            <a:ext uri="{FF2B5EF4-FFF2-40B4-BE49-F238E27FC236}">
              <a16:creationId xmlns:a16="http://schemas.microsoft.com/office/drawing/2014/main" id="{D7FD9421-224C-514D-4F64-2D55F55F95A3}"/>
            </a:ext>
          </a:extLst>
        </cdr:cNvPr>
        <cdr:cNvSpPr txBox="1"/>
      </cdr:nvSpPr>
      <cdr:spPr>
        <a:xfrm xmlns:a="http://schemas.openxmlformats.org/drawingml/2006/main">
          <a:off x="3727450" y="1612900"/>
          <a:ext cx="794514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0.41%</a:t>
          </a:r>
        </a:p>
      </cdr:txBody>
    </cdr:sp>
  </cdr:relSizeAnchor>
  <cdr:relSizeAnchor xmlns:cdr="http://schemas.openxmlformats.org/drawingml/2006/chartDrawing">
    <cdr:from>
      <cdr:x>0.86618</cdr:x>
      <cdr:y>0.58525</cdr:y>
    </cdr:from>
    <cdr:to>
      <cdr:x>0.98314</cdr:x>
      <cdr:y>0.67176</cdr:y>
    </cdr:to>
    <cdr:sp macro="" textlink="">
      <cdr:nvSpPr>
        <cdr:cNvPr id="35" name="TextBox 1">
          <a:extLst xmlns:a="http://schemas.openxmlformats.org/drawingml/2006/main">
            <a:ext uri="{FF2B5EF4-FFF2-40B4-BE49-F238E27FC236}">
              <a16:creationId xmlns:a16="http://schemas.microsoft.com/office/drawing/2014/main" id="{D7FD9421-224C-514D-4F64-2D55F55F95A3}"/>
            </a:ext>
          </a:extLst>
        </cdr:cNvPr>
        <cdr:cNvSpPr txBox="1"/>
      </cdr:nvSpPr>
      <cdr:spPr>
        <a:xfrm xmlns:a="http://schemas.openxmlformats.org/drawingml/2006/main">
          <a:off x="4402962" y="1612900"/>
          <a:ext cx="594489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0.20%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0.62308</cdr:x>
      <cdr:y>0.68576</cdr:y>
    </cdr:from>
    <cdr:to>
      <cdr:x>0.98114</cdr:x>
      <cdr:y>0.70239</cdr:y>
    </cdr:to>
    <cdr:sp macro="" textlink="">
      <cdr:nvSpPr>
        <cdr:cNvPr id="5" name="Arrow: Right 4">
          <a:extLst xmlns:a="http://schemas.openxmlformats.org/drawingml/2006/main">
            <a:ext uri="{FF2B5EF4-FFF2-40B4-BE49-F238E27FC236}">
              <a16:creationId xmlns:a16="http://schemas.microsoft.com/office/drawing/2014/main" id="{1A1C06AD-0427-4183-2A6C-7D242A92CEB3}"/>
            </a:ext>
          </a:extLst>
        </cdr:cNvPr>
        <cdr:cNvSpPr/>
      </cdr:nvSpPr>
      <cdr:spPr>
        <a:xfrm xmlns:a="http://schemas.openxmlformats.org/drawingml/2006/main">
          <a:off x="7512556" y="1885545"/>
          <a:ext cx="4317051" cy="4571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0.38125</cdr:x>
      <cdr:y>0.16962</cdr:y>
    </cdr:from>
    <cdr:to>
      <cdr:x>0.48958</cdr:x>
      <cdr:y>0.25613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3A0CDB3-7C8E-E788-D8BB-18A6B146FB9C}"/>
            </a:ext>
          </a:extLst>
        </cdr:cNvPr>
        <cdr:cNvSpPr txBox="1"/>
      </cdr:nvSpPr>
      <cdr:spPr>
        <a:xfrm xmlns:a="http://schemas.openxmlformats.org/drawingml/2006/main">
          <a:off x="1743076" y="592951"/>
          <a:ext cx="495300" cy="302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50%</a:t>
          </a:r>
        </a:p>
      </cdr:txBody>
    </cdr:sp>
  </cdr:relSizeAnchor>
  <cdr:relSizeAnchor xmlns:cdr="http://schemas.openxmlformats.org/drawingml/2006/chartDrawing">
    <cdr:from>
      <cdr:x>0.73194</cdr:x>
      <cdr:y>0.16392</cdr:y>
    </cdr:from>
    <cdr:to>
      <cdr:x>0.84028</cdr:x>
      <cdr:y>0.25042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A46709A-0C70-8E9F-17D3-FC3923789B76}"/>
            </a:ext>
          </a:extLst>
        </cdr:cNvPr>
        <cdr:cNvSpPr txBox="1"/>
      </cdr:nvSpPr>
      <cdr:spPr>
        <a:xfrm xmlns:a="http://schemas.openxmlformats.org/drawingml/2006/main">
          <a:off x="3346450" y="572994"/>
          <a:ext cx="495300" cy="302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50%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0.14316</cdr:x>
      <cdr:y>0.1276</cdr:y>
    </cdr:from>
    <cdr:to>
      <cdr:x>0.21036</cdr:x>
      <cdr:y>0.21074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2249F4E-3513-0A7B-B261-0F4C12FAE844}"/>
            </a:ext>
          </a:extLst>
        </cdr:cNvPr>
        <cdr:cNvSpPr txBox="1"/>
      </cdr:nvSpPr>
      <cdr:spPr>
        <a:xfrm xmlns:a="http://schemas.openxmlformats.org/drawingml/2006/main">
          <a:off x="1298575" y="350838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37.0%</a:t>
          </a:r>
        </a:p>
      </cdr:txBody>
    </cdr:sp>
  </cdr:relSizeAnchor>
  <cdr:relSizeAnchor xmlns:cdr="http://schemas.openxmlformats.org/drawingml/2006/chartDrawing">
    <cdr:from>
      <cdr:x>0.22716</cdr:x>
      <cdr:y>0.26443</cdr:y>
    </cdr:from>
    <cdr:to>
      <cdr:x>0.29436</cdr:x>
      <cdr:y>0.34758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8D8BB1B-72DA-87F5-025B-086ED1CF329D}"/>
            </a:ext>
          </a:extLst>
        </cdr:cNvPr>
        <cdr:cNvSpPr txBox="1"/>
      </cdr:nvSpPr>
      <cdr:spPr>
        <a:xfrm xmlns:a="http://schemas.openxmlformats.org/drawingml/2006/main">
          <a:off x="2060575" y="727075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29.8%</a:t>
          </a:r>
        </a:p>
      </cdr:txBody>
    </cdr:sp>
  </cdr:relSizeAnchor>
  <cdr:relSizeAnchor xmlns:cdr="http://schemas.openxmlformats.org/drawingml/2006/chartDrawing">
    <cdr:from>
      <cdr:x>0.31222</cdr:x>
      <cdr:y>0.48614</cdr:y>
    </cdr:from>
    <cdr:to>
      <cdr:x>0.37942</cdr:x>
      <cdr:y>0.56928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8D8BB1B-72DA-87F5-025B-086ED1CF329D}"/>
            </a:ext>
          </a:extLst>
        </cdr:cNvPr>
        <cdr:cNvSpPr txBox="1"/>
      </cdr:nvSpPr>
      <cdr:spPr>
        <a:xfrm xmlns:a="http://schemas.openxmlformats.org/drawingml/2006/main">
          <a:off x="2832100" y="1336675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13.0%</a:t>
          </a:r>
        </a:p>
      </cdr:txBody>
    </cdr:sp>
  </cdr:relSizeAnchor>
  <cdr:relSizeAnchor xmlns:cdr="http://schemas.openxmlformats.org/drawingml/2006/chartDrawing">
    <cdr:from>
      <cdr:x>0.57578</cdr:x>
      <cdr:y>0.62818</cdr:y>
    </cdr:from>
    <cdr:to>
      <cdr:x>0.64298</cdr:x>
      <cdr:y>0.71132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F761D32B-54E9-410D-AE50-F9D7B698FC5B}"/>
            </a:ext>
          </a:extLst>
        </cdr:cNvPr>
        <cdr:cNvSpPr txBox="1"/>
      </cdr:nvSpPr>
      <cdr:spPr>
        <a:xfrm xmlns:a="http://schemas.openxmlformats.org/drawingml/2006/main">
          <a:off x="5222875" y="17272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3.4%</a:t>
          </a:r>
        </a:p>
      </cdr:txBody>
    </cdr:sp>
  </cdr:relSizeAnchor>
  <cdr:relSizeAnchor xmlns:cdr="http://schemas.openxmlformats.org/drawingml/2006/chartDrawing">
    <cdr:from>
      <cdr:x>0.74694</cdr:x>
      <cdr:y>0.66282</cdr:y>
    </cdr:from>
    <cdr:to>
      <cdr:x>0.81414</cdr:x>
      <cdr:y>0.74596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61D32B-54E9-410D-AE50-F9D7B698FC5B}"/>
            </a:ext>
          </a:extLst>
        </cdr:cNvPr>
        <cdr:cNvSpPr txBox="1"/>
      </cdr:nvSpPr>
      <cdr:spPr>
        <a:xfrm xmlns:a="http://schemas.openxmlformats.org/drawingml/2006/main">
          <a:off x="6775450" y="182245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1.9%</a:t>
          </a:r>
        </a:p>
      </cdr:txBody>
    </cdr:sp>
  </cdr:relSizeAnchor>
  <cdr:relSizeAnchor xmlns:cdr="http://schemas.openxmlformats.org/drawingml/2006/chartDrawing">
    <cdr:from>
      <cdr:x>0.82779</cdr:x>
      <cdr:y>0.68284</cdr:y>
    </cdr:from>
    <cdr:to>
      <cdr:x>0.89499</cdr:x>
      <cdr:y>0.76598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24D37D04-6698-E236-E526-B67F8838A46D}"/>
            </a:ext>
          </a:extLst>
        </cdr:cNvPr>
        <cdr:cNvSpPr txBox="1"/>
      </cdr:nvSpPr>
      <cdr:spPr>
        <a:xfrm xmlns:a="http://schemas.openxmlformats.org/drawingml/2006/main">
          <a:off x="7508875" y="1879659"/>
          <a:ext cx="609600" cy="228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1.0%</a:t>
          </a:r>
        </a:p>
      </cdr:txBody>
    </cdr:sp>
  </cdr:relSizeAnchor>
  <cdr:relSizeAnchor xmlns:cdr="http://schemas.openxmlformats.org/drawingml/2006/chartDrawing">
    <cdr:from>
      <cdr:x>0.91495</cdr:x>
      <cdr:y>0.68973</cdr:y>
    </cdr:from>
    <cdr:to>
      <cdr:x>0.98215</cdr:x>
      <cdr:y>0.77278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4D37D04-6698-E236-E526-B67F8838A46D}"/>
            </a:ext>
          </a:extLst>
        </cdr:cNvPr>
        <cdr:cNvSpPr txBox="1"/>
      </cdr:nvSpPr>
      <cdr:spPr>
        <a:xfrm xmlns:a="http://schemas.openxmlformats.org/drawingml/2006/main">
          <a:off x="8299450" y="189865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  <cdr:relSizeAnchor xmlns:cdr="http://schemas.openxmlformats.org/drawingml/2006/chartDrawing">
    <cdr:from>
      <cdr:x>0.40147</cdr:x>
      <cdr:y>0.56863</cdr:y>
    </cdr:from>
    <cdr:to>
      <cdr:x>0.46872</cdr:x>
      <cdr:y>0.65167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24D37D04-6698-E236-E526-B67F8838A46D}"/>
            </a:ext>
          </a:extLst>
        </cdr:cNvPr>
        <cdr:cNvSpPr txBox="1"/>
      </cdr:nvSpPr>
      <cdr:spPr>
        <a:xfrm xmlns:a="http://schemas.openxmlformats.org/drawingml/2006/main">
          <a:off x="3641761" y="1565275"/>
          <a:ext cx="61002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7.7%</a:t>
          </a:r>
        </a:p>
      </cdr:txBody>
    </cdr:sp>
  </cdr:relSizeAnchor>
  <cdr:relSizeAnchor xmlns:cdr="http://schemas.openxmlformats.org/drawingml/2006/chartDrawing">
    <cdr:from>
      <cdr:x>0.48757</cdr:x>
      <cdr:y>0.63437</cdr:y>
    </cdr:from>
    <cdr:to>
      <cdr:x>0.55478</cdr:x>
      <cdr:y>0.71742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24D37D04-6698-E236-E526-B67F8838A46D}"/>
            </a:ext>
          </a:extLst>
        </cdr:cNvPr>
        <cdr:cNvSpPr txBox="1"/>
      </cdr:nvSpPr>
      <cdr:spPr>
        <a:xfrm xmlns:a="http://schemas.openxmlformats.org/drawingml/2006/main">
          <a:off x="4422775" y="174625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3.4%</a:t>
          </a:r>
        </a:p>
      </cdr:txBody>
    </cdr:sp>
  </cdr:relSizeAnchor>
  <cdr:relSizeAnchor xmlns:cdr="http://schemas.openxmlformats.org/drawingml/2006/chartDrawing">
    <cdr:from>
      <cdr:x>0.66188</cdr:x>
      <cdr:y>0.66205</cdr:y>
    </cdr:from>
    <cdr:to>
      <cdr:x>0.72909</cdr:x>
      <cdr:y>0.7451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24D37D04-6698-E236-E526-B67F8838A46D}"/>
            </a:ext>
          </a:extLst>
        </cdr:cNvPr>
        <cdr:cNvSpPr txBox="1"/>
      </cdr:nvSpPr>
      <cdr:spPr>
        <a:xfrm xmlns:a="http://schemas.openxmlformats.org/drawingml/2006/main">
          <a:off x="6003925" y="182245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2.4%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0.17662</cdr:x>
      <cdr:y>0.10706</cdr:y>
    </cdr:from>
    <cdr:to>
      <cdr:x>0.27004</cdr:x>
      <cdr:y>0.20775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DC3FAFC-612E-104D-D706-C9A9DD2562D8}"/>
            </a:ext>
          </a:extLst>
        </cdr:cNvPr>
        <cdr:cNvSpPr txBox="1"/>
      </cdr:nvSpPr>
      <cdr:spPr>
        <a:xfrm xmlns:a="http://schemas.openxmlformats.org/drawingml/2006/main">
          <a:off x="1098551" y="293688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19.1%</a:t>
          </a:r>
        </a:p>
      </cdr:txBody>
    </cdr:sp>
  </cdr:relSizeAnchor>
  <cdr:relSizeAnchor xmlns:cdr="http://schemas.openxmlformats.org/drawingml/2006/chartDrawing">
    <cdr:from>
      <cdr:x>0.23788</cdr:x>
      <cdr:y>0.16088</cdr:y>
    </cdr:from>
    <cdr:to>
      <cdr:x>0.33129</cdr:x>
      <cdr:y>0.26157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5F69654-CE32-9B0C-3346-DD1E83750C44}"/>
            </a:ext>
          </a:extLst>
        </cdr:cNvPr>
        <cdr:cNvSpPr txBox="1"/>
      </cdr:nvSpPr>
      <cdr:spPr>
        <a:xfrm xmlns:a="http://schemas.openxmlformats.org/drawingml/2006/main">
          <a:off x="1479550" y="441325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17.7%</a:t>
          </a:r>
        </a:p>
      </cdr:txBody>
    </cdr:sp>
  </cdr:relSizeAnchor>
  <cdr:relSizeAnchor xmlns:cdr="http://schemas.openxmlformats.org/drawingml/2006/chartDrawing">
    <cdr:from>
      <cdr:x>0.29607</cdr:x>
      <cdr:y>0.2338</cdr:y>
    </cdr:from>
    <cdr:to>
      <cdr:x>0.38948</cdr:x>
      <cdr:y>0.33449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8756590-B3C5-72CC-98C8-672FE3FBC848}"/>
            </a:ext>
          </a:extLst>
        </cdr:cNvPr>
        <cdr:cNvSpPr txBox="1"/>
      </cdr:nvSpPr>
      <cdr:spPr>
        <a:xfrm xmlns:a="http://schemas.openxmlformats.org/drawingml/2006/main">
          <a:off x="1841500" y="641350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15.3%</a:t>
          </a:r>
        </a:p>
      </cdr:txBody>
    </cdr:sp>
  </cdr:relSizeAnchor>
  <cdr:relSizeAnchor xmlns:cdr="http://schemas.openxmlformats.org/drawingml/2006/chartDrawing">
    <cdr:from>
      <cdr:x>0.36039</cdr:x>
      <cdr:y>0.27894</cdr:y>
    </cdr:from>
    <cdr:to>
      <cdr:x>0.4538</cdr:x>
      <cdr:y>0.37963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5451D04-14C9-00BA-B141-E240C09F27E4}"/>
            </a:ext>
          </a:extLst>
        </cdr:cNvPr>
        <cdr:cNvSpPr txBox="1"/>
      </cdr:nvSpPr>
      <cdr:spPr>
        <a:xfrm xmlns:a="http://schemas.openxmlformats.org/drawingml/2006/main">
          <a:off x="2241550" y="765175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13.4%</a:t>
          </a:r>
        </a:p>
      </cdr:txBody>
    </cdr:sp>
  </cdr:relSizeAnchor>
  <cdr:relSizeAnchor xmlns:cdr="http://schemas.openxmlformats.org/drawingml/2006/chartDrawing">
    <cdr:from>
      <cdr:x>0.41552</cdr:x>
      <cdr:y>0.39005</cdr:y>
    </cdr:from>
    <cdr:to>
      <cdr:x>0.50893</cdr:x>
      <cdr:y>0.49074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3577A00-AAF7-A28D-5049-2C25AB0DD817}"/>
            </a:ext>
          </a:extLst>
        </cdr:cNvPr>
        <cdr:cNvSpPr txBox="1"/>
      </cdr:nvSpPr>
      <cdr:spPr>
        <a:xfrm xmlns:a="http://schemas.openxmlformats.org/drawingml/2006/main">
          <a:off x="2584450" y="1069975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8.6%</a:t>
          </a:r>
        </a:p>
      </cdr:txBody>
    </cdr:sp>
  </cdr:relSizeAnchor>
  <cdr:relSizeAnchor xmlns:cdr="http://schemas.openxmlformats.org/drawingml/2006/chartDrawing">
    <cdr:from>
      <cdr:x>0.4829</cdr:x>
      <cdr:y>0.41435</cdr:y>
    </cdr:from>
    <cdr:to>
      <cdr:x>0.57631</cdr:x>
      <cdr:y>0.51505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D164BED-8E4B-7971-E20B-C1C85B150D5E}"/>
            </a:ext>
          </a:extLst>
        </cdr:cNvPr>
        <cdr:cNvSpPr txBox="1"/>
      </cdr:nvSpPr>
      <cdr:spPr>
        <a:xfrm xmlns:a="http://schemas.openxmlformats.org/drawingml/2006/main">
          <a:off x="3003550" y="1136650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7.7%</a:t>
          </a:r>
        </a:p>
      </cdr:txBody>
    </cdr:sp>
  </cdr:relSizeAnchor>
  <cdr:relSizeAnchor xmlns:cdr="http://schemas.openxmlformats.org/drawingml/2006/chartDrawing">
    <cdr:from>
      <cdr:x>0.54596</cdr:x>
      <cdr:y>0.47338</cdr:y>
    </cdr:from>
    <cdr:to>
      <cdr:x>0.63938</cdr:x>
      <cdr:y>0.57407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AF8823C-BD3D-C2AA-0120-206B4CAEA80F}"/>
            </a:ext>
          </a:extLst>
        </cdr:cNvPr>
        <cdr:cNvSpPr txBox="1"/>
      </cdr:nvSpPr>
      <cdr:spPr>
        <a:xfrm xmlns:a="http://schemas.openxmlformats.org/drawingml/2006/main">
          <a:off x="3394049" y="1298575"/>
          <a:ext cx="580727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5.3%</a:t>
          </a:r>
        </a:p>
      </cdr:txBody>
    </cdr:sp>
  </cdr:relSizeAnchor>
  <cdr:relSizeAnchor xmlns:cdr="http://schemas.openxmlformats.org/drawingml/2006/chartDrawing">
    <cdr:from>
      <cdr:x>0.60878</cdr:x>
      <cdr:y>0.51852</cdr:y>
    </cdr:from>
    <cdr:to>
      <cdr:x>0.70225</cdr:x>
      <cdr:y>0.61921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8AF8823C-BD3D-C2AA-0120-206B4CAEA80F}"/>
            </a:ext>
          </a:extLst>
        </cdr:cNvPr>
        <cdr:cNvSpPr txBox="1"/>
      </cdr:nvSpPr>
      <cdr:spPr>
        <a:xfrm xmlns:a="http://schemas.openxmlformats.org/drawingml/2006/main">
          <a:off x="3784600" y="1422400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3.3%</a:t>
          </a:r>
        </a:p>
      </cdr:txBody>
    </cdr:sp>
  </cdr:relSizeAnchor>
  <cdr:relSizeAnchor xmlns:cdr="http://schemas.openxmlformats.org/drawingml/2006/chartDrawing">
    <cdr:from>
      <cdr:x>0.66701</cdr:x>
      <cdr:y>0.52894</cdr:y>
    </cdr:from>
    <cdr:to>
      <cdr:x>0.76047</cdr:x>
      <cdr:y>0.62963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8AF8823C-BD3D-C2AA-0120-206B4CAEA80F}"/>
            </a:ext>
          </a:extLst>
        </cdr:cNvPr>
        <cdr:cNvSpPr txBox="1"/>
      </cdr:nvSpPr>
      <cdr:spPr>
        <a:xfrm xmlns:a="http://schemas.openxmlformats.org/drawingml/2006/main">
          <a:off x="4146550" y="1450975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2.9%</a:t>
          </a:r>
        </a:p>
      </cdr:txBody>
    </cdr:sp>
  </cdr:relSizeAnchor>
  <cdr:relSizeAnchor xmlns:cdr="http://schemas.openxmlformats.org/drawingml/2006/chartDrawing">
    <cdr:from>
      <cdr:x>0.73442</cdr:x>
      <cdr:y>0.54977</cdr:y>
    </cdr:from>
    <cdr:to>
      <cdr:x>0.82789</cdr:x>
      <cdr:y>0.65046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8AF8823C-BD3D-C2AA-0120-206B4CAEA80F}"/>
            </a:ext>
          </a:extLst>
        </cdr:cNvPr>
        <cdr:cNvSpPr txBox="1"/>
      </cdr:nvSpPr>
      <cdr:spPr>
        <a:xfrm xmlns:a="http://schemas.openxmlformats.org/drawingml/2006/main">
          <a:off x="4565650" y="1508125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2.4%</a:t>
          </a:r>
        </a:p>
      </cdr:txBody>
    </cdr:sp>
  </cdr:relSizeAnchor>
  <cdr:relSizeAnchor xmlns:cdr="http://schemas.openxmlformats.org/drawingml/2006/chartDrawing">
    <cdr:from>
      <cdr:x>0.78958</cdr:x>
      <cdr:y>0.5706</cdr:y>
    </cdr:from>
    <cdr:to>
      <cdr:x>0.88304</cdr:x>
      <cdr:y>0.6713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8AF8823C-BD3D-C2AA-0120-206B4CAEA80F}"/>
            </a:ext>
          </a:extLst>
        </cdr:cNvPr>
        <cdr:cNvSpPr txBox="1"/>
      </cdr:nvSpPr>
      <cdr:spPr>
        <a:xfrm xmlns:a="http://schemas.openxmlformats.org/drawingml/2006/main">
          <a:off x="4908550" y="1565275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1.9%</a:t>
          </a:r>
        </a:p>
      </cdr:txBody>
    </cdr:sp>
  </cdr:relSizeAnchor>
  <cdr:relSizeAnchor xmlns:cdr="http://schemas.openxmlformats.org/drawingml/2006/chartDrawing">
    <cdr:from>
      <cdr:x>0.85087</cdr:x>
      <cdr:y>0.5706</cdr:y>
    </cdr:from>
    <cdr:to>
      <cdr:x>0.94433</cdr:x>
      <cdr:y>0.6713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8AF8823C-BD3D-C2AA-0120-206B4CAEA80F}"/>
            </a:ext>
          </a:extLst>
        </cdr:cNvPr>
        <cdr:cNvSpPr txBox="1"/>
      </cdr:nvSpPr>
      <cdr:spPr>
        <a:xfrm xmlns:a="http://schemas.openxmlformats.org/drawingml/2006/main">
          <a:off x="5289550" y="1565275"/>
          <a:ext cx="5810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1.4%</a:t>
          </a:r>
        </a:p>
      </cdr:txBody>
    </cdr:sp>
  </cdr:relSizeAnchor>
  <cdr:relSizeAnchor xmlns:cdr="http://schemas.openxmlformats.org/drawingml/2006/chartDrawing">
    <cdr:from>
      <cdr:x>0.90654</cdr:x>
      <cdr:y>0.57407</cdr:y>
    </cdr:from>
    <cdr:to>
      <cdr:x>0.99591</cdr:x>
      <cdr:y>0.67477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8AF8823C-BD3D-C2AA-0120-206B4CAEA80F}"/>
            </a:ext>
          </a:extLst>
        </cdr:cNvPr>
        <cdr:cNvSpPr txBox="1"/>
      </cdr:nvSpPr>
      <cdr:spPr>
        <a:xfrm xmlns:a="http://schemas.openxmlformats.org/drawingml/2006/main">
          <a:off x="5635626" y="1574800"/>
          <a:ext cx="555624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0.41137</cdr:x>
      <cdr:y>0.63256</cdr:y>
    </cdr:from>
    <cdr:to>
      <cdr:x>0.45594</cdr:x>
      <cdr:y>0.69884</cdr:y>
    </cdr:to>
    <cdr:sp macro="" textlink="">
      <cdr:nvSpPr>
        <cdr:cNvPr id="2" name="TextBox 31">
          <a:extLst xmlns:a="http://schemas.openxmlformats.org/drawingml/2006/main">
            <a:ext uri="{FF2B5EF4-FFF2-40B4-BE49-F238E27FC236}">
              <a16:creationId xmlns:a16="http://schemas.microsoft.com/office/drawing/2014/main" id="{2E4ED48E-4AAA-4E69-A275-D82701E86AE2}"/>
            </a:ext>
          </a:extLst>
        </cdr:cNvPr>
        <cdr:cNvSpPr txBox="1"/>
      </cdr:nvSpPr>
      <cdr:spPr>
        <a:xfrm xmlns:a="http://schemas.openxmlformats.org/drawingml/2006/main">
          <a:off x="5099050" y="1727200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2.0%</a:t>
          </a:r>
        </a:p>
      </cdr:txBody>
    </cdr:sp>
  </cdr:relSizeAnchor>
  <cdr:relSizeAnchor xmlns:cdr="http://schemas.openxmlformats.org/drawingml/2006/chartDrawing">
    <cdr:from>
      <cdr:x>0.45364</cdr:x>
      <cdr:y>0.63953</cdr:y>
    </cdr:from>
    <cdr:to>
      <cdr:x>0.49821</cdr:x>
      <cdr:y>0.70581</cdr:y>
    </cdr:to>
    <cdr:sp macro="" textlink="">
      <cdr:nvSpPr>
        <cdr:cNvPr id="3" name="TextBox 31">
          <a:extLst xmlns:a="http://schemas.openxmlformats.org/drawingml/2006/main">
            <a:ext uri="{FF2B5EF4-FFF2-40B4-BE49-F238E27FC236}">
              <a16:creationId xmlns:a16="http://schemas.microsoft.com/office/drawing/2014/main" id="{921E58BA-7636-B6E1-C6BA-32FAF7C08445}"/>
            </a:ext>
          </a:extLst>
        </cdr:cNvPr>
        <cdr:cNvSpPr txBox="1"/>
      </cdr:nvSpPr>
      <cdr:spPr>
        <a:xfrm xmlns:a="http://schemas.openxmlformats.org/drawingml/2006/main">
          <a:off x="5622925" y="1746250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1.6%</a:t>
          </a:r>
        </a:p>
      </cdr:txBody>
    </cdr:sp>
  </cdr:relSizeAnchor>
  <cdr:relSizeAnchor xmlns:cdr="http://schemas.openxmlformats.org/drawingml/2006/chartDrawing">
    <cdr:from>
      <cdr:x>0.50051</cdr:x>
      <cdr:y>0.64651</cdr:y>
    </cdr:from>
    <cdr:to>
      <cdr:x>0.54508</cdr:x>
      <cdr:y>0.71279</cdr:y>
    </cdr:to>
    <cdr:sp macro="" textlink="">
      <cdr:nvSpPr>
        <cdr:cNvPr id="4" name="TextBox 31">
          <a:extLst xmlns:a="http://schemas.openxmlformats.org/drawingml/2006/main">
            <a:ext uri="{FF2B5EF4-FFF2-40B4-BE49-F238E27FC236}">
              <a16:creationId xmlns:a16="http://schemas.microsoft.com/office/drawing/2014/main" id="{993C9BF3-BAD4-FC9E-9426-38C02A24EE9A}"/>
            </a:ext>
          </a:extLst>
        </cdr:cNvPr>
        <cdr:cNvSpPr txBox="1"/>
      </cdr:nvSpPr>
      <cdr:spPr>
        <a:xfrm xmlns:a="http://schemas.openxmlformats.org/drawingml/2006/main">
          <a:off x="6203950" y="1765300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1.1%</a:t>
          </a:r>
        </a:p>
      </cdr:txBody>
    </cdr:sp>
  </cdr:relSizeAnchor>
  <cdr:relSizeAnchor xmlns:cdr="http://schemas.openxmlformats.org/drawingml/2006/chartDrawing">
    <cdr:from>
      <cdr:x>0.54739</cdr:x>
      <cdr:y>0.64302</cdr:y>
    </cdr:from>
    <cdr:to>
      <cdr:x>0.59196</cdr:x>
      <cdr:y>0.7093</cdr:y>
    </cdr:to>
    <cdr:sp macro="" textlink="">
      <cdr:nvSpPr>
        <cdr:cNvPr id="5" name="TextBox 31">
          <a:extLst xmlns:a="http://schemas.openxmlformats.org/drawingml/2006/main">
            <a:ext uri="{FF2B5EF4-FFF2-40B4-BE49-F238E27FC236}">
              <a16:creationId xmlns:a16="http://schemas.microsoft.com/office/drawing/2014/main" id="{34643E03-BBAA-A0EF-7D8F-12FB0AA477B5}"/>
            </a:ext>
          </a:extLst>
        </cdr:cNvPr>
        <cdr:cNvSpPr txBox="1"/>
      </cdr:nvSpPr>
      <cdr:spPr>
        <a:xfrm xmlns:a="http://schemas.openxmlformats.org/drawingml/2006/main">
          <a:off x="6784975" y="1755775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1.0%</a:t>
          </a:r>
        </a:p>
      </cdr:txBody>
    </cdr:sp>
  </cdr:relSizeAnchor>
  <cdr:relSizeAnchor xmlns:cdr="http://schemas.openxmlformats.org/drawingml/2006/chartDrawing">
    <cdr:from>
      <cdr:x>0.58965</cdr:x>
      <cdr:y>0.64302</cdr:y>
    </cdr:from>
    <cdr:to>
      <cdr:x>0.63422</cdr:x>
      <cdr:y>0.7093</cdr:y>
    </cdr:to>
    <cdr:sp macro="" textlink="">
      <cdr:nvSpPr>
        <cdr:cNvPr id="6" name="TextBox 31">
          <a:extLst xmlns:a="http://schemas.openxmlformats.org/drawingml/2006/main">
            <a:ext uri="{FF2B5EF4-FFF2-40B4-BE49-F238E27FC236}">
              <a16:creationId xmlns:a16="http://schemas.microsoft.com/office/drawing/2014/main" id="{FC7469B1-4E66-C302-57A8-11C933BE9B14}"/>
            </a:ext>
          </a:extLst>
        </cdr:cNvPr>
        <cdr:cNvSpPr txBox="1"/>
      </cdr:nvSpPr>
      <cdr:spPr>
        <a:xfrm xmlns:a="http://schemas.openxmlformats.org/drawingml/2006/main">
          <a:off x="7308850" y="1755775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1.0%</a:t>
          </a:r>
        </a:p>
      </cdr:txBody>
    </cdr:sp>
  </cdr:relSizeAnchor>
  <cdr:relSizeAnchor xmlns:cdr="http://schemas.openxmlformats.org/drawingml/2006/chartDrawing">
    <cdr:from>
      <cdr:x>0.63576</cdr:x>
      <cdr:y>0.64302</cdr:y>
    </cdr:from>
    <cdr:to>
      <cdr:x>0.68033</cdr:x>
      <cdr:y>0.7093</cdr:y>
    </cdr:to>
    <cdr:sp macro="" textlink="">
      <cdr:nvSpPr>
        <cdr:cNvPr id="7" name="TextBox 31">
          <a:extLst xmlns:a="http://schemas.openxmlformats.org/drawingml/2006/main">
            <a:ext uri="{FF2B5EF4-FFF2-40B4-BE49-F238E27FC236}">
              <a16:creationId xmlns:a16="http://schemas.microsoft.com/office/drawing/2014/main" id="{BF98DB76-77B0-DFE3-13F8-8EAC3DB71EC0}"/>
            </a:ext>
          </a:extLst>
        </cdr:cNvPr>
        <cdr:cNvSpPr txBox="1"/>
      </cdr:nvSpPr>
      <cdr:spPr>
        <a:xfrm xmlns:a="http://schemas.openxmlformats.org/drawingml/2006/main">
          <a:off x="7880350" y="1755775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0.7%</a:t>
          </a:r>
        </a:p>
      </cdr:txBody>
    </cdr:sp>
  </cdr:relSizeAnchor>
  <cdr:relSizeAnchor xmlns:cdr="http://schemas.openxmlformats.org/drawingml/2006/chartDrawing">
    <cdr:from>
      <cdr:x>0.68033</cdr:x>
      <cdr:y>0.64302</cdr:y>
    </cdr:from>
    <cdr:to>
      <cdr:x>0.7249</cdr:x>
      <cdr:y>0.7093</cdr:y>
    </cdr:to>
    <cdr:sp macro="" textlink="">
      <cdr:nvSpPr>
        <cdr:cNvPr id="8" name="TextBox 31">
          <a:extLst xmlns:a="http://schemas.openxmlformats.org/drawingml/2006/main">
            <a:ext uri="{FF2B5EF4-FFF2-40B4-BE49-F238E27FC236}">
              <a16:creationId xmlns:a16="http://schemas.microsoft.com/office/drawing/2014/main" id="{AB8F31B1-4672-8367-9B4F-C6EC42312A48}"/>
            </a:ext>
          </a:extLst>
        </cdr:cNvPr>
        <cdr:cNvSpPr txBox="1"/>
      </cdr:nvSpPr>
      <cdr:spPr>
        <a:xfrm xmlns:a="http://schemas.openxmlformats.org/drawingml/2006/main">
          <a:off x="8432800" y="1755775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0.6%</a:t>
          </a:r>
        </a:p>
      </cdr:txBody>
    </cdr:sp>
  </cdr:relSizeAnchor>
  <cdr:relSizeAnchor xmlns:cdr="http://schemas.openxmlformats.org/drawingml/2006/chartDrawing">
    <cdr:from>
      <cdr:x>0.72567</cdr:x>
      <cdr:y>0.64302</cdr:y>
    </cdr:from>
    <cdr:to>
      <cdr:x>0.77024</cdr:x>
      <cdr:y>0.7093</cdr:y>
    </cdr:to>
    <cdr:sp macro="" textlink="">
      <cdr:nvSpPr>
        <cdr:cNvPr id="9" name="TextBox 31">
          <a:extLst xmlns:a="http://schemas.openxmlformats.org/drawingml/2006/main">
            <a:ext uri="{FF2B5EF4-FFF2-40B4-BE49-F238E27FC236}">
              <a16:creationId xmlns:a16="http://schemas.microsoft.com/office/drawing/2014/main" id="{AB8F31B1-4672-8367-9B4F-C6EC42312A48}"/>
            </a:ext>
          </a:extLst>
        </cdr:cNvPr>
        <cdr:cNvSpPr txBox="1"/>
      </cdr:nvSpPr>
      <cdr:spPr>
        <a:xfrm xmlns:a="http://schemas.openxmlformats.org/drawingml/2006/main">
          <a:off x="8994775" y="1755775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0.5%</a:t>
          </a:r>
        </a:p>
      </cdr:txBody>
    </cdr:sp>
  </cdr:relSizeAnchor>
  <cdr:relSizeAnchor xmlns:cdr="http://schemas.openxmlformats.org/drawingml/2006/chartDrawing">
    <cdr:from>
      <cdr:x>0.76716</cdr:x>
      <cdr:y>0.65</cdr:y>
    </cdr:from>
    <cdr:to>
      <cdr:x>0.81173</cdr:x>
      <cdr:y>0.71628</cdr:y>
    </cdr:to>
    <cdr:sp macro="" textlink="">
      <cdr:nvSpPr>
        <cdr:cNvPr id="10" name="TextBox 31">
          <a:extLst xmlns:a="http://schemas.openxmlformats.org/drawingml/2006/main">
            <a:ext uri="{FF2B5EF4-FFF2-40B4-BE49-F238E27FC236}">
              <a16:creationId xmlns:a16="http://schemas.microsoft.com/office/drawing/2014/main" id="{AB8F31B1-4672-8367-9B4F-C6EC42312A48}"/>
            </a:ext>
          </a:extLst>
        </cdr:cNvPr>
        <cdr:cNvSpPr txBox="1"/>
      </cdr:nvSpPr>
      <cdr:spPr>
        <a:xfrm xmlns:a="http://schemas.openxmlformats.org/drawingml/2006/main">
          <a:off x="9509125" y="1774825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0.4%</a:t>
          </a:r>
        </a:p>
      </cdr:txBody>
    </cdr:sp>
  </cdr:relSizeAnchor>
  <cdr:relSizeAnchor xmlns:cdr="http://schemas.openxmlformats.org/drawingml/2006/chartDrawing">
    <cdr:from>
      <cdr:x>0.81327</cdr:x>
      <cdr:y>0.65</cdr:y>
    </cdr:from>
    <cdr:to>
      <cdr:x>0.85784</cdr:x>
      <cdr:y>0.71628</cdr:y>
    </cdr:to>
    <cdr:sp macro="" textlink="">
      <cdr:nvSpPr>
        <cdr:cNvPr id="11" name="TextBox 31">
          <a:extLst xmlns:a="http://schemas.openxmlformats.org/drawingml/2006/main">
            <a:ext uri="{FF2B5EF4-FFF2-40B4-BE49-F238E27FC236}">
              <a16:creationId xmlns:a16="http://schemas.microsoft.com/office/drawing/2014/main" id="{E4EC4A50-94DE-0B81-394F-C6AAD10BA261}"/>
            </a:ext>
          </a:extLst>
        </cdr:cNvPr>
        <cdr:cNvSpPr txBox="1"/>
      </cdr:nvSpPr>
      <cdr:spPr>
        <a:xfrm xmlns:a="http://schemas.openxmlformats.org/drawingml/2006/main">
          <a:off x="10080625" y="1774825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0.3%</a:t>
          </a:r>
        </a:p>
      </cdr:txBody>
    </cdr:sp>
  </cdr:relSizeAnchor>
  <cdr:relSizeAnchor xmlns:cdr="http://schemas.openxmlformats.org/drawingml/2006/chartDrawing">
    <cdr:from>
      <cdr:x>0.86091</cdr:x>
      <cdr:y>0.65</cdr:y>
    </cdr:from>
    <cdr:to>
      <cdr:x>0.90548</cdr:x>
      <cdr:y>0.71628</cdr:y>
    </cdr:to>
    <cdr:sp macro="" textlink="">
      <cdr:nvSpPr>
        <cdr:cNvPr id="12" name="TextBox 31">
          <a:extLst xmlns:a="http://schemas.openxmlformats.org/drawingml/2006/main">
            <a:ext uri="{FF2B5EF4-FFF2-40B4-BE49-F238E27FC236}">
              <a16:creationId xmlns:a16="http://schemas.microsoft.com/office/drawing/2014/main" id="{41FFE949-F5D5-CB54-781F-3F4B7F920264}"/>
            </a:ext>
          </a:extLst>
        </cdr:cNvPr>
        <cdr:cNvSpPr txBox="1"/>
      </cdr:nvSpPr>
      <cdr:spPr>
        <a:xfrm xmlns:a="http://schemas.openxmlformats.org/drawingml/2006/main">
          <a:off x="10671175" y="1774825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0.3%</a:t>
          </a:r>
        </a:p>
      </cdr:txBody>
    </cdr:sp>
  </cdr:relSizeAnchor>
  <cdr:relSizeAnchor xmlns:cdr="http://schemas.openxmlformats.org/drawingml/2006/chartDrawing">
    <cdr:from>
      <cdr:x>0.90471</cdr:x>
      <cdr:y>0.64651</cdr:y>
    </cdr:from>
    <cdr:to>
      <cdr:x>0.94928</cdr:x>
      <cdr:y>0.71279</cdr:y>
    </cdr:to>
    <cdr:sp macro="" textlink="">
      <cdr:nvSpPr>
        <cdr:cNvPr id="13" name="TextBox 31">
          <a:extLst xmlns:a="http://schemas.openxmlformats.org/drawingml/2006/main">
            <a:ext uri="{FF2B5EF4-FFF2-40B4-BE49-F238E27FC236}">
              <a16:creationId xmlns:a16="http://schemas.microsoft.com/office/drawing/2014/main" id="{BD0349BF-1E9C-A8BB-D88A-4BC120D09D3C}"/>
            </a:ext>
          </a:extLst>
        </cdr:cNvPr>
        <cdr:cNvSpPr txBox="1"/>
      </cdr:nvSpPr>
      <cdr:spPr>
        <a:xfrm xmlns:a="http://schemas.openxmlformats.org/drawingml/2006/main">
          <a:off x="11214100" y="1765300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0.1%</a:t>
          </a:r>
        </a:p>
      </cdr:txBody>
    </cdr:sp>
  </cdr:relSizeAnchor>
  <cdr:relSizeAnchor xmlns:cdr="http://schemas.openxmlformats.org/drawingml/2006/chartDrawing">
    <cdr:from>
      <cdr:x>0.94775</cdr:x>
      <cdr:y>0.65349</cdr:y>
    </cdr:from>
    <cdr:to>
      <cdr:x>0.99232</cdr:x>
      <cdr:y>0.71977</cdr:y>
    </cdr:to>
    <cdr:sp macro="" textlink="">
      <cdr:nvSpPr>
        <cdr:cNvPr id="14" name="TextBox 31">
          <a:extLst xmlns:a="http://schemas.openxmlformats.org/drawingml/2006/main">
            <a:ext uri="{FF2B5EF4-FFF2-40B4-BE49-F238E27FC236}">
              <a16:creationId xmlns:a16="http://schemas.microsoft.com/office/drawing/2014/main" id="{C39EC166-E050-FE20-40C2-DF10CE99E49F}"/>
            </a:ext>
          </a:extLst>
        </cdr:cNvPr>
        <cdr:cNvSpPr txBox="1"/>
      </cdr:nvSpPr>
      <cdr:spPr>
        <a:xfrm xmlns:a="http://schemas.openxmlformats.org/drawingml/2006/main">
          <a:off x="11747500" y="1784350"/>
          <a:ext cx="552450" cy="180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0.1%</a:t>
          </a:r>
        </a:p>
      </cdr:txBody>
    </cdr:sp>
  </cdr:relSizeAnchor>
  <cdr:relSizeAnchor xmlns:cdr="http://schemas.openxmlformats.org/drawingml/2006/chartDrawing">
    <cdr:from>
      <cdr:x>0.09888</cdr:x>
      <cdr:y>0.10212</cdr:y>
    </cdr:from>
    <cdr:to>
      <cdr:x>0.14345</cdr:x>
      <cdr:y>0.1684</cdr:y>
    </cdr:to>
    <cdr:sp macro="" textlink="">
      <cdr:nvSpPr>
        <cdr:cNvPr id="17" name="TextBox 31">
          <a:extLst xmlns:a="http://schemas.openxmlformats.org/drawingml/2006/main">
            <a:ext uri="{FF2B5EF4-FFF2-40B4-BE49-F238E27FC236}">
              <a16:creationId xmlns:a16="http://schemas.microsoft.com/office/drawing/2014/main" id="{21500748-506C-A529-F2F7-8E5924F3C31C}"/>
            </a:ext>
          </a:extLst>
        </cdr:cNvPr>
        <cdr:cNvSpPr txBox="1"/>
      </cdr:nvSpPr>
      <cdr:spPr>
        <a:xfrm xmlns:a="http://schemas.openxmlformats.org/drawingml/2006/main">
          <a:off x="1215093" y="278843"/>
          <a:ext cx="547690" cy="180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40.4%</a:t>
          </a:r>
        </a:p>
      </cdr:txBody>
    </cdr:sp>
  </cdr:relSizeAnchor>
  <cdr:relSizeAnchor xmlns:cdr="http://schemas.openxmlformats.org/drawingml/2006/chartDrawing">
    <cdr:from>
      <cdr:x>0.14151</cdr:x>
      <cdr:y>0.4012</cdr:y>
    </cdr:from>
    <cdr:to>
      <cdr:x>0.18608</cdr:x>
      <cdr:y>0.46748</cdr:y>
    </cdr:to>
    <cdr:sp macro="" textlink="">
      <cdr:nvSpPr>
        <cdr:cNvPr id="18" name="TextBox 31">
          <a:extLst xmlns:a="http://schemas.openxmlformats.org/drawingml/2006/main">
            <a:ext uri="{FF2B5EF4-FFF2-40B4-BE49-F238E27FC236}">
              <a16:creationId xmlns:a16="http://schemas.microsoft.com/office/drawing/2014/main" id="{21500748-506C-A529-F2F7-8E5924F3C31C}"/>
            </a:ext>
          </a:extLst>
        </cdr:cNvPr>
        <cdr:cNvSpPr txBox="1"/>
      </cdr:nvSpPr>
      <cdr:spPr>
        <a:xfrm xmlns:a="http://schemas.openxmlformats.org/drawingml/2006/main">
          <a:off x="1738946" y="1095472"/>
          <a:ext cx="547690" cy="180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18.9%</a:t>
          </a:r>
        </a:p>
      </cdr:txBody>
    </cdr:sp>
  </cdr:relSizeAnchor>
  <cdr:relSizeAnchor xmlns:cdr="http://schemas.openxmlformats.org/drawingml/2006/chartDrawing">
    <cdr:from>
      <cdr:x>0.18879</cdr:x>
      <cdr:y>0.46686</cdr:y>
    </cdr:from>
    <cdr:to>
      <cdr:x>0.23336</cdr:x>
      <cdr:y>0.53314</cdr:y>
    </cdr:to>
    <cdr:sp macro="" textlink="">
      <cdr:nvSpPr>
        <cdr:cNvPr id="19" name="TextBox 31">
          <a:extLst xmlns:a="http://schemas.openxmlformats.org/drawingml/2006/main">
            <a:ext uri="{FF2B5EF4-FFF2-40B4-BE49-F238E27FC236}">
              <a16:creationId xmlns:a16="http://schemas.microsoft.com/office/drawing/2014/main" id="{21500748-506C-A529-F2F7-8E5924F3C31C}"/>
            </a:ext>
          </a:extLst>
        </cdr:cNvPr>
        <cdr:cNvSpPr txBox="1"/>
      </cdr:nvSpPr>
      <cdr:spPr>
        <a:xfrm xmlns:a="http://schemas.openxmlformats.org/drawingml/2006/main">
          <a:off x="2319941" y="1274761"/>
          <a:ext cx="547690" cy="180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/>
            <a:t>14.3%</a:t>
          </a:r>
          <a:endParaRPr lang="en-GB" sz="1100" b="1" dirty="0">
            <a:ln>
              <a:noFill/>
            </a:ln>
          </a:endParaRPr>
        </a:p>
      </cdr:txBody>
    </cdr:sp>
  </cdr:relSizeAnchor>
  <cdr:relSizeAnchor xmlns:cdr="http://schemas.openxmlformats.org/drawingml/2006/chartDrawing">
    <cdr:from>
      <cdr:x>0.23336</cdr:x>
      <cdr:y>0.56318</cdr:y>
    </cdr:from>
    <cdr:to>
      <cdr:x>0.27793</cdr:x>
      <cdr:y>0.62946</cdr:y>
    </cdr:to>
    <cdr:sp macro="" textlink="">
      <cdr:nvSpPr>
        <cdr:cNvPr id="20" name="TextBox 31">
          <a:extLst xmlns:a="http://schemas.openxmlformats.org/drawingml/2006/main">
            <a:ext uri="{FF2B5EF4-FFF2-40B4-BE49-F238E27FC236}">
              <a16:creationId xmlns:a16="http://schemas.microsoft.com/office/drawing/2014/main" id="{21500748-506C-A529-F2F7-8E5924F3C31C}"/>
            </a:ext>
          </a:extLst>
        </cdr:cNvPr>
        <cdr:cNvSpPr txBox="1"/>
      </cdr:nvSpPr>
      <cdr:spPr>
        <a:xfrm xmlns:a="http://schemas.openxmlformats.org/drawingml/2006/main">
          <a:off x="2867631" y="1537762"/>
          <a:ext cx="547690" cy="180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6.3%</a:t>
          </a:r>
        </a:p>
      </cdr:txBody>
    </cdr:sp>
  </cdr:relSizeAnchor>
  <cdr:relSizeAnchor xmlns:cdr="http://schemas.openxmlformats.org/drawingml/2006/chartDrawing">
    <cdr:from>
      <cdr:x>0.27924</cdr:x>
      <cdr:y>0.58758</cdr:y>
    </cdr:from>
    <cdr:to>
      <cdr:x>0.32381</cdr:x>
      <cdr:y>0.65386</cdr:y>
    </cdr:to>
    <cdr:sp macro="" textlink="">
      <cdr:nvSpPr>
        <cdr:cNvPr id="21" name="TextBox 31">
          <a:extLst xmlns:a="http://schemas.openxmlformats.org/drawingml/2006/main">
            <a:ext uri="{FF2B5EF4-FFF2-40B4-BE49-F238E27FC236}">
              <a16:creationId xmlns:a16="http://schemas.microsoft.com/office/drawing/2014/main" id="{21500748-506C-A529-F2F7-8E5924F3C31C}"/>
            </a:ext>
          </a:extLst>
        </cdr:cNvPr>
        <cdr:cNvSpPr txBox="1"/>
      </cdr:nvSpPr>
      <cdr:spPr>
        <a:xfrm xmlns:a="http://schemas.openxmlformats.org/drawingml/2006/main">
          <a:off x="3431383" y="1604385"/>
          <a:ext cx="547690" cy="180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3.9%</a:t>
          </a:r>
        </a:p>
      </cdr:txBody>
    </cdr:sp>
  </cdr:relSizeAnchor>
  <cdr:relSizeAnchor xmlns:cdr="http://schemas.openxmlformats.org/drawingml/2006/chartDrawing">
    <cdr:from>
      <cdr:x>0.32122</cdr:x>
      <cdr:y>0.59182</cdr:y>
    </cdr:from>
    <cdr:to>
      <cdr:x>0.36579</cdr:x>
      <cdr:y>0.6581</cdr:y>
    </cdr:to>
    <cdr:sp macro="" textlink="">
      <cdr:nvSpPr>
        <cdr:cNvPr id="22" name="TextBox 31">
          <a:extLst xmlns:a="http://schemas.openxmlformats.org/drawingml/2006/main">
            <a:ext uri="{FF2B5EF4-FFF2-40B4-BE49-F238E27FC236}">
              <a16:creationId xmlns:a16="http://schemas.microsoft.com/office/drawing/2014/main" id="{21500748-506C-A529-F2F7-8E5924F3C31C}"/>
            </a:ext>
          </a:extLst>
        </cdr:cNvPr>
        <cdr:cNvSpPr txBox="1"/>
      </cdr:nvSpPr>
      <cdr:spPr>
        <a:xfrm xmlns:a="http://schemas.openxmlformats.org/drawingml/2006/main">
          <a:off x="3947203" y="1615959"/>
          <a:ext cx="547690" cy="180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3.5%</a:t>
          </a:r>
        </a:p>
      </cdr:txBody>
    </cdr:sp>
  </cdr:relSizeAnchor>
  <cdr:relSizeAnchor xmlns:cdr="http://schemas.openxmlformats.org/drawingml/2006/chartDrawing">
    <cdr:from>
      <cdr:x>0.36464</cdr:x>
      <cdr:y>0.62159</cdr:y>
    </cdr:from>
    <cdr:to>
      <cdr:x>0.40921</cdr:x>
      <cdr:y>0.68787</cdr:y>
    </cdr:to>
    <cdr:sp macro="" textlink="">
      <cdr:nvSpPr>
        <cdr:cNvPr id="23" name="TextBox 31">
          <a:extLst xmlns:a="http://schemas.openxmlformats.org/drawingml/2006/main">
            <a:ext uri="{FF2B5EF4-FFF2-40B4-BE49-F238E27FC236}">
              <a16:creationId xmlns:a16="http://schemas.microsoft.com/office/drawing/2014/main" id="{21500748-506C-A529-F2F7-8E5924F3C31C}"/>
            </a:ext>
          </a:extLst>
        </cdr:cNvPr>
        <cdr:cNvSpPr txBox="1"/>
      </cdr:nvSpPr>
      <cdr:spPr>
        <a:xfrm xmlns:a="http://schemas.openxmlformats.org/drawingml/2006/main">
          <a:off x="4480804" y="1697245"/>
          <a:ext cx="547690" cy="180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3.2%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0.37998</cdr:x>
      <cdr:y>0.64053</cdr:y>
    </cdr:from>
    <cdr:to>
      <cdr:x>0.47139</cdr:x>
      <cdr:y>0.70651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05B4EC95-9127-4D70-A7A9-4B9328288540}"/>
            </a:ext>
          </a:extLst>
        </cdr:cNvPr>
        <cdr:cNvSpPr txBox="1"/>
      </cdr:nvSpPr>
      <cdr:spPr>
        <a:xfrm xmlns:a="http://schemas.openxmlformats.org/drawingml/2006/main">
          <a:off x="2651728" y="1757098"/>
          <a:ext cx="637919" cy="180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4.9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0.43868</cdr:x>
      <cdr:y>0.65441</cdr:y>
    </cdr:from>
    <cdr:to>
      <cdr:x>0.53008</cdr:x>
      <cdr:y>0.72038</cdr:y>
    </cdr:to>
    <cdr:sp macro="" textlink="">
      <cdr:nvSpPr>
        <cdr:cNvPr id="3" name="TextBox 37">
          <a:extLst xmlns:a="http://schemas.openxmlformats.org/drawingml/2006/main">
            <a:ext uri="{FF2B5EF4-FFF2-40B4-BE49-F238E27FC236}">
              <a16:creationId xmlns:a16="http://schemas.microsoft.com/office/drawing/2014/main" id="{05B4EC95-9127-4D70-A7A9-4B9328288540}"/>
            </a:ext>
          </a:extLst>
        </cdr:cNvPr>
        <cdr:cNvSpPr txBox="1"/>
      </cdr:nvSpPr>
      <cdr:spPr>
        <a:xfrm xmlns:a="http://schemas.openxmlformats.org/drawingml/2006/main">
          <a:off x="3061385" y="1795191"/>
          <a:ext cx="637849" cy="1809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4.0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0.50204</cdr:x>
      <cdr:y>0.65441</cdr:y>
    </cdr:from>
    <cdr:to>
      <cdr:x>0.59345</cdr:x>
      <cdr:y>0.72038</cdr:y>
    </cdr:to>
    <cdr:sp macro="" textlink="">
      <cdr:nvSpPr>
        <cdr:cNvPr id="4" name="TextBox 37">
          <a:extLst xmlns:a="http://schemas.openxmlformats.org/drawingml/2006/main">
            <a:ext uri="{FF2B5EF4-FFF2-40B4-BE49-F238E27FC236}">
              <a16:creationId xmlns:a16="http://schemas.microsoft.com/office/drawing/2014/main" id="{366E9B45-A727-EF05-5FFF-5669CA70FFD4}"/>
            </a:ext>
          </a:extLst>
        </cdr:cNvPr>
        <cdr:cNvSpPr txBox="1"/>
      </cdr:nvSpPr>
      <cdr:spPr>
        <a:xfrm xmlns:a="http://schemas.openxmlformats.org/drawingml/2006/main">
          <a:off x="3503549" y="1795191"/>
          <a:ext cx="637918" cy="1809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4.0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0.57643</cdr:x>
      <cdr:y>0.68519</cdr:y>
    </cdr:from>
    <cdr:to>
      <cdr:x>0.66784</cdr:x>
      <cdr:y>0.75116</cdr:y>
    </cdr:to>
    <cdr:sp macro="" textlink="">
      <cdr:nvSpPr>
        <cdr:cNvPr id="5" name="TextBox 37">
          <a:extLst xmlns:a="http://schemas.openxmlformats.org/drawingml/2006/main">
            <a:ext uri="{FF2B5EF4-FFF2-40B4-BE49-F238E27FC236}">
              <a16:creationId xmlns:a16="http://schemas.microsoft.com/office/drawing/2014/main" id="{366E9B45-A727-EF05-5FFF-5669CA70FFD4}"/>
            </a:ext>
          </a:extLst>
        </cdr:cNvPr>
        <cdr:cNvSpPr txBox="1"/>
      </cdr:nvSpPr>
      <cdr:spPr>
        <a:xfrm xmlns:a="http://schemas.openxmlformats.org/drawingml/2006/main">
          <a:off x="4022702" y="1879600"/>
          <a:ext cx="63788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2.1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0.64058</cdr:x>
      <cdr:y>0.68171</cdr:y>
    </cdr:from>
    <cdr:to>
      <cdr:x>0.73203</cdr:x>
      <cdr:y>0.74768</cdr:y>
    </cdr:to>
    <cdr:sp macro="" textlink="">
      <cdr:nvSpPr>
        <cdr:cNvPr id="6" name="TextBox 37">
          <a:extLst xmlns:a="http://schemas.openxmlformats.org/drawingml/2006/main">
            <a:ext uri="{FF2B5EF4-FFF2-40B4-BE49-F238E27FC236}">
              <a16:creationId xmlns:a16="http://schemas.microsoft.com/office/drawing/2014/main" id="{366E9B45-A727-EF05-5FFF-5669CA70FFD4}"/>
            </a:ext>
          </a:extLst>
        </cdr:cNvPr>
        <cdr:cNvSpPr txBox="1"/>
      </cdr:nvSpPr>
      <cdr:spPr>
        <a:xfrm xmlns:a="http://schemas.openxmlformats.org/drawingml/2006/main">
          <a:off x="4470400" y="1870075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1.0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0.70578</cdr:x>
      <cdr:y>0.69213</cdr:y>
    </cdr:from>
    <cdr:to>
      <cdr:x>0.79723</cdr:x>
      <cdr:y>0.7581</cdr:y>
    </cdr:to>
    <cdr:sp macro="" textlink="">
      <cdr:nvSpPr>
        <cdr:cNvPr id="7" name="TextBox 37">
          <a:extLst xmlns:a="http://schemas.openxmlformats.org/drawingml/2006/main">
            <a:ext uri="{FF2B5EF4-FFF2-40B4-BE49-F238E27FC236}">
              <a16:creationId xmlns:a16="http://schemas.microsoft.com/office/drawing/2014/main" id="{366E9B45-A727-EF05-5FFF-5669CA70FFD4}"/>
            </a:ext>
          </a:extLst>
        </cdr:cNvPr>
        <cdr:cNvSpPr txBox="1"/>
      </cdr:nvSpPr>
      <cdr:spPr>
        <a:xfrm xmlns:a="http://schemas.openxmlformats.org/drawingml/2006/main">
          <a:off x="4927623" y="1898650"/>
          <a:ext cx="63846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0.8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0.77298</cdr:x>
      <cdr:y>0.69213</cdr:y>
    </cdr:from>
    <cdr:to>
      <cdr:x>0.86442</cdr:x>
      <cdr:y>0.7581</cdr:y>
    </cdr:to>
    <cdr:sp macro="" textlink="">
      <cdr:nvSpPr>
        <cdr:cNvPr id="8" name="TextBox 37">
          <a:extLst xmlns:a="http://schemas.openxmlformats.org/drawingml/2006/main">
            <a:ext uri="{FF2B5EF4-FFF2-40B4-BE49-F238E27FC236}">
              <a16:creationId xmlns:a16="http://schemas.microsoft.com/office/drawing/2014/main" id="{366E9B45-A727-EF05-5FFF-5669CA70FFD4}"/>
            </a:ext>
          </a:extLst>
        </cdr:cNvPr>
        <cdr:cNvSpPr txBox="1"/>
      </cdr:nvSpPr>
      <cdr:spPr>
        <a:xfrm xmlns:a="http://schemas.openxmlformats.org/drawingml/2006/main">
          <a:off x="5394325" y="1898650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0.4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0.84122</cdr:x>
      <cdr:y>0.6956</cdr:y>
    </cdr:from>
    <cdr:to>
      <cdr:x>0.93267</cdr:x>
      <cdr:y>0.76157</cdr:y>
    </cdr:to>
    <cdr:sp macro="" textlink="">
      <cdr:nvSpPr>
        <cdr:cNvPr id="9" name="TextBox 37">
          <a:extLst xmlns:a="http://schemas.openxmlformats.org/drawingml/2006/main">
            <a:ext uri="{FF2B5EF4-FFF2-40B4-BE49-F238E27FC236}">
              <a16:creationId xmlns:a16="http://schemas.microsoft.com/office/drawing/2014/main" id="{366E9B45-A727-EF05-5FFF-5669CA70FFD4}"/>
            </a:ext>
          </a:extLst>
        </cdr:cNvPr>
        <cdr:cNvSpPr txBox="1"/>
      </cdr:nvSpPr>
      <cdr:spPr>
        <a:xfrm xmlns:a="http://schemas.openxmlformats.org/drawingml/2006/main">
          <a:off x="5870575" y="1908175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0.3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0.90855</cdr:x>
      <cdr:y>0.70602</cdr:y>
    </cdr:from>
    <cdr:to>
      <cdr:x>1</cdr:x>
      <cdr:y>0.77199</cdr:y>
    </cdr:to>
    <cdr:sp macro="" textlink="">
      <cdr:nvSpPr>
        <cdr:cNvPr id="10" name="TextBox 37">
          <a:extLst xmlns:a="http://schemas.openxmlformats.org/drawingml/2006/main">
            <a:ext uri="{FF2B5EF4-FFF2-40B4-BE49-F238E27FC236}">
              <a16:creationId xmlns:a16="http://schemas.microsoft.com/office/drawing/2014/main" id="{366E9B45-A727-EF05-5FFF-5669CA70FFD4}"/>
            </a:ext>
          </a:extLst>
        </cdr:cNvPr>
        <cdr:cNvSpPr txBox="1"/>
      </cdr:nvSpPr>
      <cdr:spPr>
        <a:xfrm xmlns:a="http://schemas.openxmlformats.org/drawingml/2006/main">
          <a:off x="6340475" y="1936750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0.2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0.30999</cdr:x>
      <cdr:y>0.60754</cdr:y>
    </cdr:from>
    <cdr:to>
      <cdr:x>0.4014</cdr:x>
      <cdr:y>0.67352</cdr:y>
    </cdr:to>
    <cdr:sp macro="" textlink="">
      <cdr:nvSpPr>
        <cdr:cNvPr id="11" name="TextBox 37">
          <a:extLst xmlns:a="http://schemas.openxmlformats.org/drawingml/2006/main">
            <a:ext uri="{FF2B5EF4-FFF2-40B4-BE49-F238E27FC236}">
              <a16:creationId xmlns:a16="http://schemas.microsoft.com/office/drawing/2014/main" id="{5A9C061C-8569-15EB-F7E6-CF82127EC06D}"/>
            </a:ext>
          </a:extLst>
        </cdr:cNvPr>
        <cdr:cNvSpPr txBox="1"/>
      </cdr:nvSpPr>
      <cdr:spPr>
        <a:xfrm xmlns:a="http://schemas.openxmlformats.org/drawingml/2006/main">
          <a:off x="2163330" y="1666600"/>
          <a:ext cx="637919" cy="180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7.4%</a:t>
          </a:r>
          <a:endParaRPr lang="en-GB" sz="1100" b="1" dirty="0"/>
        </a:p>
      </cdr:txBody>
    </cdr:sp>
  </cdr:relSizeAnchor>
  <cdr:relSizeAnchor xmlns:cdr="http://schemas.openxmlformats.org/drawingml/2006/chartDrawing">
    <cdr:from>
      <cdr:x>0.23434</cdr:x>
      <cdr:y>0.60754</cdr:y>
    </cdr:from>
    <cdr:to>
      <cdr:x>0.32575</cdr:x>
      <cdr:y>0.67352</cdr:y>
    </cdr:to>
    <cdr:sp macro="" textlink="">
      <cdr:nvSpPr>
        <cdr:cNvPr id="12" name="TextBox 37">
          <a:extLst xmlns:a="http://schemas.openxmlformats.org/drawingml/2006/main">
            <a:ext uri="{FF2B5EF4-FFF2-40B4-BE49-F238E27FC236}">
              <a16:creationId xmlns:a16="http://schemas.microsoft.com/office/drawing/2014/main" id="{8F171305-18B9-85B9-1BD0-4C2EAA6F7337}"/>
            </a:ext>
          </a:extLst>
        </cdr:cNvPr>
        <cdr:cNvSpPr txBox="1"/>
      </cdr:nvSpPr>
      <cdr:spPr>
        <a:xfrm xmlns:a="http://schemas.openxmlformats.org/drawingml/2006/main">
          <a:off x="1635396" y="1666600"/>
          <a:ext cx="637919" cy="180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8.9%</a:t>
          </a:r>
          <a:endParaRPr lang="en-GB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0.20208</cdr:x>
      <cdr:y>0.17243</cdr:y>
    </cdr:from>
    <cdr:to>
      <cdr:x>0.35417</cdr:x>
      <cdr:y>0.28316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4BA8B4-3EC3-274B-2B73-40C964F6C84C}"/>
            </a:ext>
          </a:extLst>
        </cdr:cNvPr>
        <cdr:cNvSpPr txBox="1"/>
      </cdr:nvSpPr>
      <cdr:spPr>
        <a:xfrm xmlns:a="http://schemas.openxmlformats.org/drawingml/2006/main">
          <a:off x="923925" y="474663"/>
          <a:ext cx="6953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43.49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0.40208</cdr:x>
      <cdr:y>0.38697</cdr:y>
    </cdr:from>
    <cdr:to>
      <cdr:x>0.5375</cdr:x>
      <cdr:y>0.46655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0E53013-4B19-146B-B27A-71085FC13BE4}"/>
            </a:ext>
          </a:extLst>
        </cdr:cNvPr>
        <cdr:cNvSpPr txBox="1"/>
      </cdr:nvSpPr>
      <cdr:spPr>
        <a:xfrm xmlns:a="http://schemas.openxmlformats.org/drawingml/2006/main">
          <a:off x="1838325" y="1065213"/>
          <a:ext cx="6191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27.74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0.60278</cdr:x>
      <cdr:y>0.53057</cdr:y>
    </cdr:from>
    <cdr:to>
      <cdr:x>0.73819</cdr:x>
      <cdr:y>0.61015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4878B7A-CF5D-68B7-6A7C-6E61E8537FDE}"/>
            </a:ext>
          </a:extLst>
        </cdr:cNvPr>
        <cdr:cNvSpPr txBox="1"/>
      </cdr:nvSpPr>
      <cdr:spPr>
        <a:xfrm xmlns:a="http://schemas.openxmlformats.org/drawingml/2006/main">
          <a:off x="2755900" y="1460500"/>
          <a:ext cx="6191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16.21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0.80903</cdr:x>
      <cdr:y>0.59285</cdr:y>
    </cdr:from>
    <cdr:to>
      <cdr:x>0.94444</cdr:x>
      <cdr:y>0.67243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4878B7A-CF5D-68B7-6A7C-6E61E8537FDE}"/>
            </a:ext>
          </a:extLst>
        </cdr:cNvPr>
        <cdr:cNvSpPr txBox="1"/>
      </cdr:nvSpPr>
      <cdr:spPr>
        <a:xfrm xmlns:a="http://schemas.openxmlformats.org/drawingml/2006/main">
          <a:off x="3698875" y="1631950"/>
          <a:ext cx="6191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12.56</a:t>
          </a:r>
          <a:r>
            <a:rPr lang="en-GB" sz="1100" dirty="0"/>
            <a:t>%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0.34973</cdr:x>
      <cdr:y>0.15379</cdr:y>
    </cdr:from>
    <cdr:to>
      <cdr:x>0.48936</cdr:x>
      <cdr:y>0.23036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00D37D-17E0-6B49-2026-7DADC2DD20A5}"/>
            </a:ext>
          </a:extLst>
        </cdr:cNvPr>
        <cdr:cNvSpPr txBox="1"/>
      </cdr:nvSpPr>
      <cdr:spPr>
        <a:xfrm xmlns:a="http://schemas.openxmlformats.org/drawingml/2006/main">
          <a:off x="1670050" y="363538"/>
          <a:ext cx="6667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80%</a:t>
          </a:r>
        </a:p>
      </cdr:txBody>
    </cdr:sp>
  </cdr:relSizeAnchor>
  <cdr:relSizeAnchor xmlns:cdr="http://schemas.openxmlformats.org/drawingml/2006/chartDrawing">
    <cdr:from>
      <cdr:x>0.74069</cdr:x>
      <cdr:y>0.57354</cdr:y>
    </cdr:from>
    <cdr:to>
      <cdr:x>0.88032</cdr:x>
      <cdr:y>0.6501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FEFAF3F-CA63-6028-B522-58CA12406F07}"/>
            </a:ext>
          </a:extLst>
        </cdr:cNvPr>
        <cdr:cNvSpPr txBox="1"/>
      </cdr:nvSpPr>
      <cdr:spPr>
        <a:xfrm xmlns:a="http://schemas.openxmlformats.org/drawingml/2006/main">
          <a:off x="3536950" y="1355725"/>
          <a:ext cx="6667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20%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0.2777</cdr:x>
      <cdr:y>0.42477</cdr:y>
    </cdr:from>
    <cdr:to>
      <cdr:x>0.36788</cdr:x>
      <cdr:y>0.49074</cdr:y>
    </cdr:to>
    <cdr:sp macro="" textlink="">
      <cdr:nvSpPr>
        <cdr:cNvPr id="2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1965325" y="1165225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12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0.34231</cdr:x>
      <cdr:y>0.43519</cdr:y>
    </cdr:from>
    <cdr:to>
      <cdr:x>0.43248</cdr:x>
      <cdr:y>0.50116</cdr:y>
    </cdr:to>
    <cdr:sp macro="" textlink="">
      <cdr:nvSpPr>
        <cdr:cNvPr id="3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2422525" y="1193800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11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0.39866</cdr:x>
      <cdr:y>0.4838</cdr:y>
    </cdr:from>
    <cdr:to>
      <cdr:x>0.48883</cdr:x>
      <cdr:y>0.54977</cdr:y>
    </cdr:to>
    <cdr:sp macro="" textlink="">
      <cdr:nvSpPr>
        <cdr:cNvPr id="4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2822598" y="1327150"/>
          <a:ext cx="638462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8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0.45247</cdr:x>
      <cdr:y>0.53935</cdr:y>
    </cdr:from>
    <cdr:to>
      <cdr:x>0.5426</cdr:x>
      <cdr:y>0.60532</cdr:y>
    </cdr:to>
    <cdr:sp macro="" textlink="">
      <cdr:nvSpPr>
        <cdr:cNvPr id="5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3203575" y="1479550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5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0.51458</cdr:x>
      <cdr:y>0.54977</cdr:y>
    </cdr:from>
    <cdr:to>
      <cdr:x>0.60471</cdr:x>
      <cdr:y>0.61574</cdr:y>
    </cdr:to>
    <cdr:sp macro="" textlink="">
      <cdr:nvSpPr>
        <cdr:cNvPr id="6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3641702" y="1508125"/>
          <a:ext cx="637890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5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0.63437</cdr:x>
      <cdr:y>0.59491</cdr:y>
    </cdr:from>
    <cdr:to>
      <cdr:x>0.72454</cdr:x>
      <cdr:y>0.66088</cdr:y>
    </cdr:to>
    <cdr:sp macro="" textlink="">
      <cdr:nvSpPr>
        <cdr:cNvPr id="7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4489450" y="1631950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3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0.69358</cdr:x>
      <cdr:y>0.59838</cdr:y>
    </cdr:from>
    <cdr:to>
      <cdr:x>0.78376</cdr:x>
      <cdr:y>0.66435</cdr:y>
    </cdr:to>
    <cdr:sp macro="" textlink="">
      <cdr:nvSpPr>
        <cdr:cNvPr id="8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4908550" y="1641475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3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0.74742</cdr:x>
      <cdr:y>0.6088</cdr:y>
    </cdr:from>
    <cdr:to>
      <cdr:x>0.8376</cdr:x>
      <cdr:y>0.67477</cdr:y>
    </cdr:to>
    <cdr:sp macro="" textlink="">
      <cdr:nvSpPr>
        <cdr:cNvPr id="9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5289550" y="1670050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0.80664</cdr:x>
      <cdr:y>0.59838</cdr:y>
    </cdr:from>
    <cdr:to>
      <cdr:x>0.89681</cdr:x>
      <cdr:y>0.66435</cdr:y>
    </cdr:to>
    <cdr:sp macro="" textlink="">
      <cdr:nvSpPr>
        <cdr:cNvPr id="10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5708650" y="1641475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1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0.86721</cdr:x>
      <cdr:y>0.62616</cdr:y>
    </cdr:from>
    <cdr:to>
      <cdr:x>0.95738</cdr:x>
      <cdr:y>0.69213</cdr:y>
    </cdr:to>
    <cdr:sp macro="" textlink="">
      <cdr:nvSpPr>
        <cdr:cNvPr id="11" name="TextBox 40">
          <a:extLst xmlns:a="http://schemas.openxmlformats.org/drawingml/2006/main">
            <a:ext uri="{FF2B5EF4-FFF2-40B4-BE49-F238E27FC236}">
              <a16:creationId xmlns:a16="http://schemas.microsoft.com/office/drawing/2014/main" id="{D9BEBA48-B540-4A38-B3F9-E38580037608}"/>
            </a:ext>
          </a:extLst>
        </cdr:cNvPr>
        <cdr:cNvSpPr txBox="1"/>
      </cdr:nvSpPr>
      <cdr:spPr>
        <a:xfrm xmlns:a="http://schemas.openxmlformats.org/drawingml/2006/main">
          <a:off x="6137275" y="1717675"/>
          <a:ext cx="638176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0.5738</cdr:x>
      <cdr:y>0.55324</cdr:y>
    </cdr:from>
    <cdr:to>
      <cdr:x>0.66393</cdr:x>
      <cdr:y>0.61921</cdr:y>
    </cdr:to>
    <cdr:sp macro="" textlink="">
      <cdr:nvSpPr>
        <cdr:cNvPr id="12" name="TextBox 40">
          <a:extLst xmlns:a="http://schemas.openxmlformats.org/drawingml/2006/main">
            <a:ext uri="{FF2B5EF4-FFF2-40B4-BE49-F238E27FC236}">
              <a16:creationId xmlns:a16="http://schemas.microsoft.com/office/drawing/2014/main" id="{58E0D383-F3A0-4B02-2534-107B079FB01E}"/>
            </a:ext>
          </a:extLst>
        </cdr:cNvPr>
        <cdr:cNvSpPr txBox="1"/>
      </cdr:nvSpPr>
      <cdr:spPr>
        <a:xfrm xmlns:a="http://schemas.openxmlformats.org/drawingml/2006/main">
          <a:off x="4060825" y="1517650"/>
          <a:ext cx="637890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5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0.90987</cdr:x>
      <cdr:y>0.62616</cdr:y>
    </cdr:from>
    <cdr:to>
      <cdr:x>1</cdr:x>
      <cdr:y>0.69213</cdr:y>
    </cdr:to>
    <cdr:sp macro="" textlink="">
      <cdr:nvSpPr>
        <cdr:cNvPr id="13" name="TextBox 40">
          <a:extLst xmlns:a="http://schemas.openxmlformats.org/drawingml/2006/main">
            <a:ext uri="{FF2B5EF4-FFF2-40B4-BE49-F238E27FC236}">
              <a16:creationId xmlns:a16="http://schemas.microsoft.com/office/drawing/2014/main" id="{58E0D383-F3A0-4B02-2534-107B079FB01E}"/>
            </a:ext>
          </a:extLst>
        </cdr:cNvPr>
        <cdr:cNvSpPr txBox="1"/>
      </cdr:nvSpPr>
      <cdr:spPr>
        <a:xfrm xmlns:a="http://schemas.openxmlformats.org/drawingml/2006/main">
          <a:off x="6439185" y="1717675"/>
          <a:ext cx="637890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n>
                <a:noFill/>
              </a:ln>
            </a:rPr>
            <a:t>0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0.22628</cdr:x>
      <cdr:y>0.24603</cdr:y>
    </cdr:from>
    <cdr:to>
      <cdr:x>0.31646</cdr:x>
      <cdr:y>0.312</cdr:y>
    </cdr:to>
    <cdr:sp macro="" textlink="">
      <cdr:nvSpPr>
        <cdr:cNvPr id="14" name="TextBox 40">
          <a:extLst xmlns:a="http://schemas.openxmlformats.org/drawingml/2006/main">
            <a:ext uri="{FF2B5EF4-FFF2-40B4-BE49-F238E27FC236}">
              <a16:creationId xmlns:a16="http://schemas.microsoft.com/office/drawing/2014/main" id="{060847C4-8F3E-67D2-7D0E-02330EEE8F46}"/>
            </a:ext>
          </a:extLst>
        </cdr:cNvPr>
        <cdr:cNvSpPr txBox="1"/>
      </cdr:nvSpPr>
      <cdr:spPr>
        <a:xfrm xmlns:a="http://schemas.openxmlformats.org/drawingml/2006/main">
          <a:off x="1601434" y="674907"/>
          <a:ext cx="638210" cy="1809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/>
            <a:t>20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0.16231</cdr:x>
      <cdr:y>0.17655</cdr:y>
    </cdr:from>
    <cdr:to>
      <cdr:x>0.25249</cdr:x>
      <cdr:y>0.24252</cdr:y>
    </cdr:to>
    <cdr:sp macro="" textlink="">
      <cdr:nvSpPr>
        <cdr:cNvPr id="15" name="TextBox 40">
          <a:extLst xmlns:a="http://schemas.openxmlformats.org/drawingml/2006/main">
            <a:ext uri="{FF2B5EF4-FFF2-40B4-BE49-F238E27FC236}">
              <a16:creationId xmlns:a16="http://schemas.microsoft.com/office/drawing/2014/main" id="{A1BF6497-0C16-02AA-B838-04F634FBF74C}"/>
            </a:ext>
          </a:extLst>
        </cdr:cNvPr>
        <cdr:cNvSpPr txBox="1"/>
      </cdr:nvSpPr>
      <cdr:spPr>
        <a:xfrm xmlns:a="http://schemas.openxmlformats.org/drawingml/2006/main">
          <a:off x="1148699" y="484319"/>
          <a:ext cx="638210" cy="1809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/>
            <a:t>25</a:t>
          </a:r>
          <a:r>
            <a:rPr lang="en-GB" sz="1100" b="1" dirty="0"/>
            <a:t>%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0.18874</cdr:x>
      <cdr:y>0.12789</cdr:y>
    </cdr:from>
    <cdr:to>
      <cdr:x>0.26362</cdr:x>
      <cdr:y>0.22164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8BAE49A-98EB-5D23-5C9C-11089CE28F12}"/>
            </a:ext>
          </a:extLst>
        </cdr:cNvPr>
        <cdr:cNvSpPr txBox="1"/>
      </cdr:nvSpPr>
      <cdr:spPr>
        <a:xfrm xmlns:a="http://schemas.openxmlformats.org/drawingml/2006/main">
          <a:off x="1152947" y="350838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19%</a:t>
          </a:r>
        </a:p>
      </cdr:txBody>
    </cdr:sp>
  </cdr:relSizeAnchor>
  <cdr:relSizeAnchor xmlns:cdr="http://schemas.openxmlformats.org/drawingml/2006/chartDrawing">
    <cdr:from>
      <cdr:x>0.26403</cdr:x>
      <cdr:y>0.15741</cdr:y>
    </cdr:from>
    <cdr:to>
      <cdr:x>0.33892</cdr:x>
      <cdr:y>0.25116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1612900" y="431800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18%</a:t>
          </a:r>
        </a:p>
      </cdr:txBody>
    </cdr:sp>
  </cdr:relSizeAnchor>
  <cdr:relSizeAnchor xmlns:cdr="http://schemas.openxmlformats.org/drawingml/2006/chartDrawing">
    <cdr:from>
      <cdr:x>0.34044</cdr:x>
      <cdr:y>0.2581</cdr:y>
    </cdr:from>
    <cdr:to>
      <cdr:x>0.41532</cdr:x>
      <cdr:y>0.35185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2079625" y="708025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15%</a:t>
          </a:r>
        </a:p>
      </cdr:txBody>
    </cdr:sp>
  </cdr:relSizeAnchor>
  <cdr:relSizeAnchor xmlns:cdr="http://schemas.openxmlformats.org/drawingml/2006/chartDrawing">
    <cdr:from>
      <cdr:x>0.40748</cdr:x>
      <cdr:y>0.30324</cdr:y>
    </cdr:from>
    <cdr:to>
      <cdr:x>0.48237</cdr:x>
      <cdr:y>0.39699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2489200" y="831850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13%</a:t>
          </a:r>
        </a:p>
      </cdr:txBody>
    </cdr:sp>
  </cdr:relSizeAnchor>
  <cdr:relSizeAnchor xmlns:cdr="http://schemas.openxmlformats.org/drawingml/2006/chartDrawing">
    <cdr:from>
      <cdr:x>0.47609</cdr:x>
      <cdr:y>0.33102</cdr:y>
    </cdr:from>
    <cdr:to>
      <cdr:x>0.55097</cdr:x>
      <cdr:y>0.42477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2908300" y="908050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12%</a:t>
          </a:r>
        </a:p>
      </cdr:txBody>
    </cdr:sp>
  </cdr:relSizeAnchor>
  <cdr:relSizeAnchor xmlns:cdr="http://schemas.openxmlformats.org/drawingml/2006/chartDrawing">
    <cdr:from>
      <cdr:x>0.55249</cdr:x>
      <cdr:y>0.41435</cdr:y>
    </cdr:from>
    <cdr:to>
      <cdr:x>0.62738</cdr:x>
      <cdr:y>0.5081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3375025" y="1136650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9%</a:t>
          </a:r>
        </a:p>
      </cdr:txBody>
    </cdr:sp>
  </cdr:relSizeAnchor>
  <cdr:relSizeAnchor xmlns:cdr="http://schemas.openxmlformats.org/drawingml/2006/chartDrawing">
    <cdr:from>
      <cdr:x>0.62454</cdr:x>
      <cdr:y>0.52546</cdr:y>
    </cdr:from>
    <cdr:to>
      <cdr:x>0.69942</cdr:x>
      <cdr:y>0.61921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3813149" y="1441450"/>
          <a:ext cx="457199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4%</a:t>
          </a:r>
        </a:p>
      </cdr:txBody>
    </cdr:sp>
  </cdr:relSizeAnchor>
  <cdr:relSizeAnchor xmlns:cdr="http://schemas.openxmlformats.org/drawingml/2006/chartDrawing">
    <cdr:from>
      <cdr:x>0.69475</cdr:x>
      <cdr:y>0.55671</cdr:y>
    </cdr:from>
    <cdr:to>
      <cdr:x>0.76967</cdr:x>
      <cdr:y>0.65046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4241800" y="1527175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3%</a:t>
          </a:r>
        </a:p>
      </cdr:txBody>
    </cdr:sp>
  </cdr:relSizeAnchor>
  <cdr:relSizeAnchor xmlns:cdr="http://schemas.openxmlformats.org/drawingml/2006/chartDrawing">
    <cdr:from>
      <cdr:x>0.76651</cdr:x>
      <cdr:y>0.56019</cdr:y>
    </cdr:from>
    <cdr:to>
      <cdr:x>0.84143</cdr:x>
      <cdr:y>0.65394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4679950" y="1536700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3%</a:t>
          </a:r>
        </a:p>
      </cdr:txBody>
    </cdr:sp>
  </cdr:relSizeAnchor>
  <cdr:relSizeAnchor xmlns:cdr="http://schemas.openxmlformats.org/drawingml/2006/chartDrawing">
    <cdr:from>
      <cdr:x>0.83515</cdr:x>
      <cdr:y>0.5706</cdr:y>
    </cdr:from>
    <cdr:to>
      <cdr:x>0.91008</cdr:x>
      <cdr:y>0.66435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5099050" y="1565275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3%</a:t>
          </a:r>
        </a:p>
      </cdr:txBody>
    </cdr:sp>
  </cdr:relSizeAnchor>
  <cdr:relSizeAnchor xmlns:cdr="http://schemas.openxmlformats.org/drawingml/2006/chartDrawing">
    <cdr:from>
      <cdr:x>0.91004</cdr:x>
      <cdr:y>0.62269</cdr:y>
    </cdr:from>
    <cdr:to>
      <cdr:x>0.98496</cdr:x>
      <cdr:y>0.71644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AB3D4B00-0738-556D-DB84-95E346DF6262}"/>
            </a:ext>
          </a:extLst>
        </cdr:cNvPr>
        <cdr:cNvSpPr txBox="1"/>
      </cdr:nvSpPr>
      <cdr:spPr>
        <a:xfrm xmlns:a="http://schemas.openxmlformats.org/drawingml/2006/main">
          <a:off x="5556250" y="1708150"/>
          <a:ext cx="45743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1%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0.16321</cdr:x>
      <cdr:y>0.10706</cdr:y>
    </cdr:from>
    <cdr:to>
      <cdr:x>0.25114</cdr:x>
      <cdr:y>0.19734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A218A6-FFAD-F120-1664-17562192020D}"/>
            </a:ext>
          </a:extLst>
        </cdr:cNvPr>
        <cdr:cNvSpPr txBox="1"/>
      </cdr:nvSpPr>
      <cdr:spPr>
        <a:xfrm xmlns:a="http://schemas.openxmlformats.org/drawingml/2006/main">
          <a:off x="1025527" y="293688"/>
          <a:ext cx="5524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34.5%</a:t>
          </a:r>
        </a:p>
      </cdr:txBody>
    </cdr:sp>
  </cdr:relSizeAnchor>
  <cdr:relSizeAnchor xmlns:cdr="http://schemas.openxmlformats.org/drawingml/2006/chartDrawing">
    <cdr:from>
      <cdr:x>0.24129</cdr:x>
      <cdr:y>0.2581</cdr:y>
    </cdr:from>
    <cdr:to>
      <cdr:x>0.32922</cdr:x>
      <cdr:y>0.34838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1517650" y="708025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25.9%</a:t>
          </a:r>
        </a:p>
      </cdr:txBody>
    </cdr:sp>
  </cdr:relSizeAnchor>
  <cdr:relSizeAnchor xmlns:cdr="http://schemas.openxmlformats.org/drawingml/2006/chartDrawing">
    <cdr:from>
      <cdr:x>0.30793</cdr:x>
      <cdr:y>0.34838</cdr:y>
    </cdr:from>
    <cdr:to>
      <cdr:x>0.39585</cdr:x>
      <cdr:y>0.43866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1936750" y="955675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20.0%</a:t>
          </a:r>
        </a:p>
      </cdr:txBody>
    </cdr:sp>
  </cdr:relSizeAnchor>
  <cdr:relSizeAnchor xmlns:cdr="http://schemas.openxmlformats.org/drawingml/2006/chartDrawing">
    <cdr:from>
      <cdr:x>0.38819</cdr:x>
      <cdr:y>0.52199</cdr:y>
    </cdr:from>
    <cdr:to>
      <cdr:x>0.47611</cdr:x>
      <cdr:y>0.61227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2441575" y="1431925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9.1%</a:t>
          </a:r>
        </a:p>
      </cdr:txBody>
    </cdr:sp>
  </cdr:relSizeAnchor>
  <cdr:relSizeAnchor xmlns:cdr="http://schemas.openxmlformats.org/drawingml/2006/chartDrawing">
    <cdr:from>
      <cdr:x>0.45785</cdr:x>
      <cdr:y>0.59838</cdr:y>
    </cdr:from>
    <cdr:to>
      <cdr:x>0.54577</cdr:x>
      <cdr:y>0.68866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2879725" y="1641475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3.9%</a:t>
          </a:r>
        </a:p>
      </cdr:txBody>
    </cdr:sp>
  </cdr:relSizeAnchor>
  <cdr:relSizeAnchor xmlns:cdr="http://schemas.openxmlformats.org/drawingml/2006/chartDrawing">
    <cdr:from>
      <cdr:x>0.53963</cdr:x>
      <cdr:y>0.61921</cdr:y>
    </cdr:from>
    <cdr:to>
      <cdr:x>0.62755</cdr:x>
      <cdr:y>0.70949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3394075" y="1698625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2.5%</a:t>
          </a:r>
        </a:p>
      </cdr:txBody>
    </cdr:sp>
  </cdr:relSizeAnchor>
  <cdr:relSizeAnchor xmlns:cdr="http://schemas.openxmlformats.org/drawingml/2006/chartDrawing">
    <cdr:from>
      <cdr:x>0.60777</cdr:x>
      <cdr:y>0.62963</cdr:y>
    </cdr:from>
    <cdr:to>
      <cdr:x>0.6957</cdr:x>
      <cdr:y>0.71991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3822700" y="1727200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1.7%</a:t>
          </a:r>
        </a:p>
      </cdr:txBody>
    </cdr:sp>
  </cdr:relSizeAnchor>
  <cdr:relSizeAnchor xmlns:cdr="http://schemas.openxmlformats.org/drawingml/2006/chartDrawing">
    <cdr:from>
      <cdr:x>0.68349</cdr:x>
      <cdr:y>0.63657</cdr:y>
    </cdr:from>
    <cdr:to>
      <cdr:x>0.77142</cdr:x>
      <cdr:y>0.72685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4298950" y="1746250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1.0%</a:t>
          </a:r>
        </a:p>
      </cdr:txBody>
    </cdr:sp>
  </cdr:relSizeAnchor>
  <cdr:relSizeAnchor xmlns:cdr="http://schemas.openxmlformats.org/drawingml/2006/chartDrawing">
    <cdr:from>
      <cdr:x>0.75315</cdr:x>
      <cdr:y>0.64005</cdr:y>
    </cdr:from>
    <cdr:to>
      <cdr:x>0.84108</cdr:x>
      <cdr:y>0.73032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4737100" y="1755775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0.7%</a:t>
          </a:r>
        </a:p>
      </cdr:txBody>
    </cdr:sp>
  </cdr:relSizeAnchor>
  <cdr:relSizeAnchor xmlns:cdr="http://schemas.openxmlformats.org/drawingml/2006/chartDrawing">
    <cdr:from>
      <cdr:x>0.82585</cdr:x>
      <cdr:y>0.64352</cdr:y>
    </cdr:from>
    <cdr:to>
      <cdr:x>0.91377</cdr:x>
      <cdr:y>0.7338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5194300" y="1765300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  <cdr:relSizeAnchor xmlns:cdr="http://schemas.openxmlformats.org/drawingml/2006/chartDrawing">
    <cdr:from>
      <cdr:x>0.90459</cdr:x>
      <cdr:y>0.64699</cdr:y>
    </cdr:from>
    <cdr:to>
      <cdr:x>0.99252</cdr:x>
      <cdr:y>0.73727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0A184722-56B5-7EF4-CAEB-A817B09DEB0F}"/>
            </a:ext>
          </a:extLst>
        </cdr:cNvPr>
        <cdr:cNvSpPr txBox="1"/>
      </cdr:nvSpPr>
      <cdr:spPr>
        <a:xfrm xmlns:a="http://schemas.openxmlformats.org/drawingml/2006/main">
          <a:off x="5689600" y="1774825"/>
          <a:ext cx="55300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0.77663</cdr:x>
      <cdr:y>0.55814</cdr:y>
    </cdr:from>
    <cdr:to>
      <cdr:x>0.89801</cdr:x>
      <cdr:y>0.63888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B0A9C728-CD97-90D9-D941-6CEFD883A72A}"/>
            </a:ext>
          </a:extLst>
        </cdr:cNvPr>
        <cdr:cNvSpPr txBox="1"/>
      </cdr:nvSpPr>
      <cdr:spPr>
        <a:xfrm xmlns:a="http://schemas.openxmlformats.org/drawingml/2006/main">
          <a:off x="4295440" y="1808419"/>
          <a:ext cx="67133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26.28%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0.30312</cdr:x>
      <cdr:y>0.20095</cdr:y>
    </cdr:from>
    <cdr:to>
      <cdr:x>0.4769</cdr:x>
      <cdr:y>0.28936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9F63B75-D0A4-A5AE-4786-E23129355656}"/>
            </a:ext>
          </a:extLst>
        </cdr:cNvPr>
        <cdr:cNvSpPr txBox="1"/>
      </cdr:nvSpPr>
      <cdr:spPr>
        <a:xfrm xmlns:a="http://schemas.openxmlformats.org/drawingml/2006/main">
          <a:off x="1385871" y="551236"/>
          <a:ext cx="794522" cy="242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76.91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0.69861</cdr:x>
      <cdr:y>0.55787</cdr:y>
    </cdr:from>
    <cdr:to>
      <cdr:x>0.87239</cdr:x>
      <cdr:y>0.64628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9F63B75-D0A4-A5AE-4786-E23129355656}"/>
            </a:ext>
          </a:extLst>
        </cdr:cNvPr>
        <cdr:cNvSpPr txBox="1"/>
      </cdr:nvSpPr>
      <cdr:spPr>
        <a:xfrm xmlns:a="http://schemas.openxmlformats.org/drawingml/2006/main">
          <a:off x="3194050" y="1530350"/>
          <a:ext cx="794514" cy="242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23.09</a:t>
          </a:r>
          <a:r>
            <a:rPr lang="en-GB" sz="1100" dirty="0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0.24885</cdr:x>
      <cdr:y>0.34065</cdr:y>
    </cdr:from>
    <cdr:to>
      <cdr:x>0.31995</cdr:x>
      <cdr:y>0.43418</cdr:y>
    </cdr:to>
    <cdr:sp macro="" textlink="">
      <cdr:nvSpPr>
        <cdr:cNvPr id="2" name="TextBox 45">
          <a:extLst xmlns:a="http://schemas.openxmlformats.org/drawingml/2006/main">
            <a:ext uri="{FF2B5EF4-FFF2-40B4-BE49-F238E27FC236}">
              <a16:creationId xmlns:a16="http://schemas.microsoft.com/office/drawing/2014/main" id="{52A83BAB-9080-0A5E-34A8-89C602D1C212}"/>
            </a:ext>
          </a:extLst>
        </cdr:cNvPr>
        <cdr:cNvSpPr txBox="1"/>
      </cdr:nvSpPr>
      <cdr:spPr>
        <a:xfrm xmlns:a="http://schemas.openxmlformats.org/drawingml/2006/main">
          <a:off x="1889125" y="936625"/>
          <a:ext cx="539750" cy="257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0.08%</a:t>
          </a:r>
        </a:p>
      </cdr:txBody>
    </cdr:sp>
  </cdr:relSizeAnchor>
  <cdr:relSizeAnchor xmlns:cdr="http://schemas.openxmlformats.org/drawingml/2006/chartDrawing">
    <cdr:from>
      <cdr:x>0.32301</cdr:x>
      <cdr:y>0.44457</cdr:y>
    </cdr:from>
    <cdr:to>
      <cdr:x>0.39411</cdr:x>
      <cdr:y>0.53811</cdr:y>
    </cdr:to>
    <cdr:sp macro="" textlink="">
      <cdr:nvSpPr>
        <cdr:cNvPr id="3" name="TextBox 45">
          <a:extLst xmlns:a="http://schemas.openxmlformats.org/drawingml/2006/main">
            <a:ext uri="{FF2B5EF4-FFF2-40B4-BE49-F238E27FC236}">
              <a16:creationId xmlns:a16="http://schemas.microsoft.com/office/drawing/2014/main" id="{52A83BAB-9080-0A5E-34A8-89C602D1C212}"/>
            </a:ext>
          </a:extLst>
        </cdr:cNvPr>
        <cdr:cNvSpPr txBox="1"/>
      </cdr:nvSpPr>
      <cdr:spPr>
        <a:xfrm xmlns:a="http://schemas.openxmlformats.org/drawingml/2006/main">
          <a:off x="2451079" y="1222375"/>
          <a:ext cx="539524" cy="257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  <cdr:relSizeAnchor xmlns:cdr="http://schemas.openxmlformats.org/drawingml/2006/chartDrawing">
    <cdr:from>
      <cdr:x>0.39958</cdr:x>
      <cdr:y>0.30947</cdr:y>
    </cdr:from>
    <cdr:to>
      <cdr:x>0.47071</cdr:x>
      <cdr:y>0.403</cdr:y>
    </cdr:to>
    <cdr:sp macro="" textlink="">
      <cdr:nvSpPr>
        <cdr:cNvPr id="4" name="TextBox 45">
          <a:extLst xmlns:a="http://schemas.openxmlformats.org/drawingml/2006/main">
            <a:ext uri="{FF2B5EF4-FFF2-40B4-BE49-F238E27FC236}">
              <a16:creationId xmlns:a16="http://schemas.microsoft.com/office/drawing/2014/main" id="{52A83BAB-9080-0A5E-34A8-89C602D1C212}"/>
            </a:ext>
          </a:extLst>
        </cdr:cNvPr>
        <cdr:cNvSpPr txBox="1"/>
      </cdr:nvSpPr>
      <cdr:spPr>
        <a:xfrm xmlns:a="http://schemas.openxmlformats.org/drawingml/2006/main">
          <a:off x="3032125" y="850900"/>
          <a:ext cx="539750" cy="257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0.08%</a:t>
          </a:r>
        </a:p>
      </cdr:txBody>
    </cdr:sp>
  </cdr:relSizeAnchor>
  <cdr:relSizeAnchor xmlns:cdr="http://schemas.openxmlformats.org/drawingml/2006/chartDrawing">
    <cdr:from>
      <cdr:x>0.46862</cdr:x>
      <cdr:y>0.45497</cdr:y>
    </cdr:from>
    <cdr:to>
      <cdr:x>0.53975</cdr:x>
      <cdr:y>0.5485</cdr:y>
    </cdr:to>
    <cdr:sp macro="" textlink="">
      <cdr:nvSpPr>
        <cdr:cNvPr id="5" name="TextBox 45">
          <a:extLst xmlns:a="http://schemas.openxmlformats.org/drawingml/2006/main">
            <a:ext uri="{FF2B5EF4-FFF2-40B4-BE49-F238E27FC236}">
              <a16:creationId xmlns:a16="http://schemas.microsoft.com/office/drawing/2014/main" id="{52A83BAB-9080-0A5E-34A8-89C602D1C212}"/>
            </a:ext>
          </a:extLst>
        </cdr:cNvPr>
        <cdr:cNvSpPr txBox="1"/>
      </cdr:nvSpPr>
      <cdr:spPr>
        <a:xfrm xmlns:a="http://schemas.openxmlformats.org/drawingml/2006/main">
          <a:off x="3556000" y="1250950"/>
          <a:ext cx="539750" cy="257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  <cdr:relSizeAnchor xmlns:cdr="http://schemas.openxmlformats.org/drawingml/2006/chartDrawing">
    <cdr:from>
      <cdr:x>0.54393</cdr:x>
      <cdr:y>0.18476</cdr:y>
    </cdr:from>
    <cdr:to>
      <cdr:x>0.61506</cdr:x>
      <cdr:y>0.27829</cdr:y>
    </cdr:to>
    <cdr:sp macro="" textlink="">
      <cdr:nvSpPr>
        <cdr:cNvPr id="6" name="TextBox 45">
          <a:extLst xmlns:a="http://schemas.openxmlformats.org/drawingml/2006/main">
            <a:ext uri="{FF2B5EF4-FFF2-40B4-BE49-F238E27FC236}">
              <a16:creationId xmlns:a16="http://schemas.microsoft.com/office/drawing/2014/main" id="{52A83BAB-9080-0A5E-34A8-89C602D1C212}"/>
            </a:ext>
          </a:extLst>
        </cdr:cNvPr>
        <cdr:cNvSpPr txBox="1"/>
      </cdr:nvSpPr>
      <cdr:spPr>
        <a:xfrm xmlns:a="http://schemas.openxmlformats.org/drawingml/2006/main">
          <a:off x="4127500" y="508000"/>
          <a:ext cx="539750" cy="257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0.15%</a:t>
          </a:r>
        </a:p>
      </cdr:txBody>
    </cdr:sp>
  </cdr:relSizeAnchor>
  <cdr:relSizeAnchor xmlns:cdr="http://schemas.openxmlformats.org/drawingml/2006/chartDrawing">
    <cdr:from>
      <cdr:x>0.69176</cdr:x>
      <cdr:y>0.4505</cdr:y>
    </cdr:from>
    <cdr:to>
      <cdr:x>0.76289</cdr:x>
      <cdr:y>0.54404</cdr:y>
    </cdr:to>
    <cdr:sp macro="" textlink="">
      <cdr:nvSpPr>
        <cdr:cNvPr id="7" name="TextBox 45">
          <a:extLst xmlns:a="http://schemas.openxmlformats.org/drawingml/2006/main">
            <a:ext uri="{FF2B5EF4-FFF2-40B4-BE49-F238E27FC236}">
              <a16:creationId xmlns:a16="http://schemas.microsoft.com/office/drawing/2014/main" id="{52A83BAB-9080-0A5E-34A8-89C602D1C212}"/>
            </a:ext>
          </a:extLst>
        </cdr:cNvPr>
        <cdr:cNvSpPr txBox="1"/>
      </cdr:nvSpPr>
      <cdr:spPr>
        <a:xfrm xmlns:a="http://schemas.openxmlformats.org/drawingml/2006/main">
          <a:off x="5251471" y="1241542"/>
          <a:ext cx="539976" cy="2577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  <cdr:relSizeAnchor xmlns:cdr="http://schemas.openxmlformats.org/drawingml/2006/chartDrawing">
    <cdr:from>
      <cdr:x>0.61523</cdr:x>
      <cdr:y>0.44705</cdr:y>
    </cdr:from>
    <cdr:to>
      <cdr:x>0.68636</cdr:x>
      <cdr:y>0.54058</cdr:y>
    </cdr:to>
    <cdr:sp macro="" textlink="">
      <cdr:nvSpPr>
        <cdr:cNvPr id="8" name="TextBox 45">
          <a:extLst xmlns:a="http://schemas.openxmlformats.org/drawingml/2006/main">
            <a:ext uri="{FF2B5EF4-FFF2-40B4-BE49-F238E27FC236}">
              <a16:creationId xmlns:a16="http://schemas.microsoft.com/office/drawing/2014/main" id="{163567CC-33BE-32C8-4E0B-BFA9BAA7743A}"/>
            </a:ext>
          </a:extLst>
        </cdr:cNvPr>
        <cdr:cNvSpPr txBox="1"/>
      </cdr:nvSpPr>
      <cdr:spPr>
        <a:xfrm xmlns:a="http://schemas.openxmlformats.org/drawingml/2006/main">
          <a:off x="4670446" y="1232017"/>
          <a:ext cx="539976" cy="2577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  <cdr:relSizeAnchor xmlns:cdr="http://schemas.openxmlformats.org/drawingml/2006/chartDrawing">
    <cdr:from>
      <cdr:x>0.76737</cdr:x>
      <cdr:y>0.45334</cdr:y>
    </cdr:from>
    <cdr:to>
      <cdr:x>0.83847</cdr:x>
      <cdr:y>0.54666</cdr:y>
    </cdr:to>
    <cdr:sp macro="" textlink="">
      <cdr:nvSpPr>
        <cdr:cNvPr id="9" name="TextBox 45">
          <a:extLst xmlns:a="http://schemas.openxmlformats.org/drawingml/2006/main">
            <a:ext uri="{FF2B5EF4-FFF2-40B4-BE49-F238E27FC236}">
              <a16:creationId xmlns:a16="http://schemas.microsoft.com/office/drawing/2014/main" id="{163567CC-33BE-32C8-4E0B-BFA9BAA7743A}"/>
            </a:ext>
          </a:extLst>
        </cdr:cNvPr>
        <cdr:cNvSpPr txBox="1"/>
      </cdr:nvSpPr>
      <cdr:spPr>
        <a:xfrm xmlns:a="http://schemas.openxmlformats.org/drawingml/2006/main">
          <a:off x="5825446" y="1249359"/>
          <a:ext cx="539751" cy="2571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  <cdr:relSizeAnchor xmlns:cdr="http://schemas.openxmlformats.org/drawingml/2006/chartDrawing">
    <cdr:from>
      <cdr:x>0.84358</cdr:x>
      <cdr:y>0.43318</cdr:y>
    </cdr:from>
    <cdr:to>
      <cdr:x>0.91468</cdr:x>
      <cdr:y>0.5265</cdr:y>
    </cdr:to>
    <cdr:sp macro="" textlink="">
      <cdr:nvSpPr>
        <cdr:cNvPr id="10" name="TextBox 45">
          <a:extLst xmlns:a="http://schemas.openxmlformats.org/drawingml/2006/main">
            <a:ext uri="{FF2B5EF4-FFF2-40B4-BE49-F238E27FC236}">
              <a16:creationId xmlns:a16="http://schemas.microsoft.com/office/drawing/2014/main" id="{163567CC-33BE-32C8-4E0B-BFA9BAA7743A}"/>
            </a:ext>
          </a:extLst>
        </cdr:cNvPr>
        <cdr:cNvSpPr txBox="1"/>
      </cdr:nvSpPr>
      <cdr:spPr>
        <a:xfrm xmlns:a="http://schemas.openxmlformats.org/drawingml/2006/main">
          <a:off x="6403975" y="1193800"/>
          <a:ext cx="539750" cy="257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0.03%</a:t>
          </a:r>
        </a:p>
      </cdr:txBody>
    </cdr:sp>
  </cdr:relSizeAnchor>
  <cdr:relSizeAnchor xmlns:cdr="http://schemas.openxmlformats.org/drawingml/2006/chartDrawing">
    <cdr:from>
      <cdr:x>0.91259</cdr:x>
      <cdr:y>0.34332</cdr:y>
    </cdr:from>
    <cdr:to>
      <cdr:x>0.98369</cdr:x>
      <cdr:y>0.43664</cdr:y>
    </cdr:to>
    <cdr:sp macro="" textlink="">
      <cdr:nvSpPr>
        <cdr:cNvPr id="11" name="TextBox 45">
          <a:extLst xmlns:a="http://schemas.openxmlformats.org/drawingml/2006/main">
            <a:ext uri="{FF2B5EF4-FFF2-40B4-BE49-F238E27FC236}">
              <a16:creationId xmlns:a16="http://schemas.microsoft.com/office/drawing/2014/main" id="{163567CC-33BE-32C8-4E0B-BFA9BAA7743A}"/>
            </a:ext>
          </a:extLst>
        </cdr:cNvPr>
        <cdr:cNvSpPr txBox="1"/>
      </cdr:nvSpPr>
      <cdr:spPr>
        <a:xfrm xmlns:a="http://schemas.openxmlformats.org/drawingml/2006/main">
          <a:off x="6927850" y="946150"/>
          <a:ext cx="539750" cy="257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0.07%</a:t>
          </a:r>
        </a:p>
      </cdr:txBody>
    </cdr:sp>
  </cdr:relSizeAnchor>
  <cdr:relSizeAnchor xmlns:cdr="http://schemas.openxmlformats.org/drawingml/2006/chartDrawing">
    <cdr:from>
      <cdr:x>0.10612</cdr:x>
      <cdr:y>0.37727</cdr:y>
    </cdr:from>
    <cdr:to>
      <cdr:x>0.17722</cdr:x>
      <cdr:y>0.4708</cdr:y>
    </cdr:to>
    <cdr:sp macro="" textlink="">
      <cdr:nvSpPr>
        <cdr:cNvPr id="12" name="TextBox 45">
          <a:extLst xmlns:a="http://schemas.openxmlformats.org/drawingml/2006/main">
            <a:ext uri="{FF2B5EF4-FFF2-40B4-BE49-F238E27FC236}">
              <a16:creationId xmlns:a16="http://schemas.microsoft.com/office/drawing/2014/main" id="{E72874D8-C6CA-C47E-1DBC-33B4B31705FB}"/>
            </a:ext>
          </a:extLst>
        </cdr:cNvPr>
        <cdr:cNvSpPr txBox="1"/>
      </cdr:nvSpPr>
      <cdr:spPr>
        <a:xfrm xmlns:a="http://schemas.openxmlformats.org/drawingml/2006/main">
          <a:off x="805620" y="1039715"/>
          <a:ext cx="539751" cy="257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0.05%</a:t>
          </a:r>
        </a:p>
      </cdr:txBody>
    </cdr:sp>
  </cdr:relSizeAnchor>
  <cdr:relSizeAnchor xmlns:cdr="http://schemas.openxmlformats.org/drawingml/2006/chartDrawing">
    <cdr:from>
      <cdr:x>0.17526</cdr:x>
      <cdr:y>0.43791</cdr:y>
    </cdr:from>
    <cdr:to>
      <cdr:x>0.24636</cdr:x>
      <cdr:y>0.53144</cdr:y>
    </cdr:to>
    <cdr:sp macro="" textlink="">
      <cdr:nvSpPr>
        <cdr:cNvPr id="13" name="TextBox 45">
          <a:extLst xmlns:a="http://schemas.openxmlformats.org/drawingml/2006/main">
            <a:ext uri="{FF2B5EF4-FFF2-40B4-BE49-F238E27FC236}">
              <a16:creationId xmlns:a16="http://schemas.microsoft.com/office/drawing/2014/main" id="{E72874D8-C6CA-C47E-1DBC-33B4B31705FB}"/>
            </a:ext>
          </a:extLst>
        </cdr:cNvPr>
        <cdr:cNvSpPr txBox="1"/>
      </cdr:nvSpPr>
      <cdr:spPr>
        <a:xfrm xmlns:a="http://schemas.openxmlformats.org/drawingml/2006/main">
          <a:off x="1330505" y="1206823"/>
          <a:ext cx="539751" cy="257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0.14618</cdr:x>
      <cdr:y>0.57448</cdr:y>
    </cdr:from>
    <cdr:to>
      <cdr:x>0.24821</cdr:x>
      <cdr:y>0.66109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CC8F2A4-4E33-710C-FF6F-53CC80DB88C4}"/>
            </a:ext>
          </a:extLst>
        </cdr:cNvPr>
        <cdr:cNvSpPr txBox="1"/>
      </cdr:nvSpPr>
      <cdr:spPr>
        <a:xfrm xmlns:a="http://schemas.openxmlformats.org/drawingml/2006/main">
          <a:off x="777876" y="1579563"/>
          <a:ext cx="5429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i="0" dirty="0"/>
            <a:t>0.14%</a:t>
          </a:r>
        </a:p>
      </cdr:txBody>
    </cdr:sp>
  </cdr:relSizeAnchor>
  <cdr:relSizeAnchor xmlns:cdr="http://schemas.openxmlformats.org/drawingml/2006/chartDrawing">
    <cdr:from>
      <cdr:x>0.27267</cdr:x>
      <cdr:y>0.57621</cdr:y>
    </cdr:from>
    <cdr:to>
      <cdr:x>0.3747</cdr:x>
      <cdr:y>0.66282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2317C1D-E414-BE66-C176-DF2AC9B281F6}"/>
            </a:ext>
          </a:extLst>
        </cdr:cNvPr>
        <cdr:cNvSpPr txBox="1"/>
      </cdr:nvSpPr>
      <cdr:spPr>
        <a:xfrm xmlns:a="http://schemas.openxmlformats.org/drawingml/2006/main">
          <a:off x="1450975" y="1584325"/>
          <a:ext cx="5429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i="0" dirty="0"/>
            <a:t>0.57%</a:t>
          </a:r>
        </a:p>
      </cdr:txBody>
    </cdr:sp>
  </cdr:relSizeAnchor>
  <cdr:relSizeAnchor xmlns:cdr="http://schemas.openxmlformats.org/drawingml/2006/chartDrawing">
    <cdr:from>
      <cdr:x>0.37888</cdr:x>
      <cdr:y>0.48961</cdr:y>
    </cdr:from>
    <cdr:to>
      <cdr:x>0.49463</cdr:x>
      <cdr:y>0.57621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2317C1D-E414-BE66-C176-DF2AC9B281F6}"/>
            </a:ext>
          </a:extLst>
        </cdr:cNvPr>
        <cdr:cNvSpPr txBox="1"/>
      </cdr:nvSpPr>
      <cdr:spPr>
        <a:xfrm xmlns:a="http://schemas.openxmlformats.org/drawingml/2006/main">
          <a:off x="2016126" y="1346200"/>
          <a:ext cx="615949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i="0" dirty="0"/>
            <a:t>14.25%</a:t>
          </a:r>
        </a:p>
      </cdr:txBody>
    </cdr:sp>
  </cdr:relSizeAnchor>
  <cdr:relSizeAnchor xmlns:cdr="http://schemas.openxmlformats.org/drawingml/2006/chartDrawing">
    <cdr:from>
      <cdr:x>0.51044</cdr:x>
      <cdr:y>0.56456</cdr:y>
    </cdr:from>
    <cdr:to>
      <cdr:x>0.61247</cdr:x>
      <cdr:y>0.65116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2317C1D-E414-BE66-C176-DF2AC9B281F6}"/>
            </a:ext>
          </a:extLst>
        </cdr:cNvPr>
        <cdr:cNvSpPr txBox="1"/>
      </cdr:nvSpPr>
      <cdr:spPr>
        <a:xfrm xmlns:a="http://schemas.openxmlformats.org/drawingml/2006/main">
          <a:off x="2717830" y="1555867"/>
          <a:ext cx="543249" cy="238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i="0" dirty="0"/>
            <a:t>1.81%</a:t>
          </a:r>
        </a:p>
      </cdr:txBody>
    </cdr:sp>
  </cdr:relSizeAnchor>
  <cdr:relSizeAnchor xmlns:cdr="http://schemas.openxmlformats.org/drawingml/2006/chartDrawing">
    <cdr:from>
      <cdr:x>0.62671</cdr:x>
      <cdr:y>0.5818</cdr:y>
    </cdr:from>
    <cdr:to>
      <cdr:x>0.72868</cdr:x>
      <cdr:y>0.6682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2317C1D-E414-BE66-C176-DF2AC9B281F6}"/>
            </a:ext>
          </a:extLst>
        </cdr:cNvPr>
        <cdr:cNvSpPr txBox="1"/>
      </cdr:nvSpPr>
      <cdr:spPr>
        <a:xfrm xmlns:a="http://schemas.openxmlformats.org/drawingml/2006/main">
          <a:off x="3336925" y="1603375"/>
          <a:ext cx="5429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i="0" dirty="0"/>
            <a:t>0.29%</a:t>
          </a:r>
        </a:p>
      </cdr:txBody>
    </cdr:sp>
  </cdr:relSizeAnchor>
  <cdr:relSizeAnchor xmlns:cdr="http://schemas.openxmlformats.org/drawingml/2006/chartDrawing">
    <cdr:from>
      <cdr:x>0.7412</cdr:x>
      <cdr:y>0.5818</cdr:y>
    </cdr:from>
    <cdr:to>
      <cdr:x>0.84317</cdr:x>
      <cdr:y>0.6682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2317C1D-E414-BE66-C176-DF2AC9B281F6}"/>
            </a:ext>
          </a:extLst>
        </cdr:cNvPr>
        <cdr:cNvSpPr txBox="1"/>
      </cdr:nvSpPr>
      <cdr:spPr>
        <a:xfrm xmlns:a="http://schemas.openxmlformats.org/drawingml/2006/main">
          <a:off x="3946525" y="1603375"/>
          <a:ext cx="5429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i="0" dirty="0"/>
            <a:t>0.29%</a:t>
          </a:r>
        </a:p>
      </cdr:txBody>
    </cdr:sp>
  </cdr:relSizeAnchor>
  <cdr:relSizeAnchor xmlns:cdr="http://schemas.openxmlformats.org/drawingml/2006/chartDrawing">
    <cdr:from>
      <cdr:x>0.85569</cdr:x>
      <cdr:y>0.18088</cdr:y>
    </cdr:from>
    <cdr:to>
      <cdr:x>0.9833</cdr:x>
      <cdr:y>0.26728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2317C1D-E414-BE66-C176-DF2AC9B281F6}"/>
            </a:ext>
          </a:extLst>
        </cdr:cNvPr>
        <cdr:cNvSpPr txBox="1"/>
      </cdr:nvSpPr>
      <cdr:spPr>
        <a:xfrm xmlns:a="http://schemas.openxmlformats.org/drawingml/2006/main">
          <a:off x="4556125" y="498475"/>
          <a:ext cx="67945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i="0" dirty="0"/>
            <a:t>55.78%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0.23403</cdr:x>
      <cdr:y>0.25577</cdr:y>
    </cdr:from>
    <cdr:to>
      <cdr:x>0.37778</cdr:x>
      <cdr:y>0.32852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500998-AF1F-56E7-5887-1A0BF947FAB4}"/>
            </a:ext>
          </a:extLst>
        </cdr:cNvPr>
        <cdr:cNvSpPr txBox="1"/>
      </cdr:nvSpPr>
      <cdr:spPr>
        <a:xfrm xmlns:a="http://schemas.openxmlformats.org/drawingml/2006/main">
          <a:off x="1069975" y="703263"/>
          <a:ext cx="6572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23.09%</a:t>
          </a:r>
        </a:p>
      </cdr:txBody>
    </cdr:sp>
  </cdr:relSizeAnchor>
  <cdr:relSizeAnchor xmlns:cdr="http://schemas.openxmlformats.org/drawingml/2006/chartDrawing">
    <cdr:from>
      <cdr:x>0.50486</cdr:x>
      <cdr:y>0.73557</cdr:y>
    </cdr:from>
    <cdr:to>
      <cdr:x>0.64861</cdr:x>
      <cdr:y>0.80831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64D61AA9-CC22-B6AA-8A75-4C857340717B}"/>
            </a:ext>
          </a:extLst>
        </cdr:cNvPr>
        <cdr:cNvSpPr txBox="1"/>
      </cdr:nvSpPr>
      <cdr:spPr>
        <a:xfrm xmlns:a="http://schemas.openxmlformats.org/drawingml/2006/main">
          <a:off x="2308225" y="2022475"/>
          <a:ext cx="6572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0.71%</a:t>
          </a:r>
        </a:p>
      </cdr:txBody>
    </cdr:sp>
  </cdr:relSizeAnchor>
  <cdr:relSizeAnchor xmlns:cdr="http://schemas.openxmlformats.org/drawingml/2006/chartDrawing">
    <cdr:from>
      <cdr:x>0.77986</cdr:x>
      <cdr:y>0.694</cdr:y>
    </cdr:from>
    <cdr:to>
      <cdr:x>0.92361</cdr:x>
      <cdr:y>0.76674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86238DF-E358-7E5A-38C4-0978C83637B6}"/>
            </a:ext>
          </a:extLst>
        </cdr:cNvPr>
        <cdr:cNvSpPr txBox="1"/>
      </cdr:nvSpPr>
      <cdr:spPr>
        <a:xfrm xmlns:a="http://schemas.openxmlformats.org/drawingml/2006/main">
          <a:off x="3565525" y="1908175"/>
          <a:ext cx="6572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2.48%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0.20694</cdr:x>
      <cdr:y>0.16302</cdr:y>
    </cdr:from>
    <cdr:to>
      <cdr:x>0.32569</cdr:x>
      <cdr:y>0.22177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2475B6-1F69-95EC-9DE7-B576032D8B52}"/>
            </a:ext>
          </a:extLst>
        </cdr:cNvPr>
        <cdr:cNvSpPr txBox="1"/>
      </cdr:nvSpPr>
      <cdr:spPr>
        <a:xfrm xmlns:a="http://schemas.openxmlformats.org/drawingml/2006/main">
          <a:off x="946150" y="449263"/>
          <a:ext cx="54292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0.18194</cdr:x>
      <cdr:y>0.13883</cdr:y>
    </cdr:from>
    <cdr:to>
      <cdr:x>0.35069</cdr:x>
      <cdr:y>0.22523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22DA7BD-16F5-0861-1AB2-EF9D4363E109}"/>
            </a:ext>
          </a:extLst>
        </cdr:cNvPr>
        <cdr:cNvSpPr txBox="1"/>
      </cdr:nvSpPr>
      <cdr:spPr>
        <a:xfrm xmlns:a="http://schemas.openxmlformats.org/drawingml/2006/main">
          <a:off x="831850" y="382588"/>
          <a:ext cx="7715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45.76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0.34444</cdr:x>
      <cdr:y>0.33295</cdr:y>
    </cdr:from>
    <cdr:to>
      <cdr:x>0.51319</cdr:x>
      <cdr:y>0.41935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5EAF77A-31F7-16B8-ECBB-D0D3934835D3}"/>
            </a:ext>
          </a:extLst>
        </cdr:cNvPr>
        <cdr:cNvSpPr txBox="1"/>
      </cdr:nvSpPr>
      <cdr:spPr>
        <a:xfrm xmlns:a="http://schemas.openxmlformats.org/drawingml/2006/main">
          <a:off x="1574800" y="917575"/>
          <a:ext cx="7715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28.55%</a:t>
          </a:r>
        </a:p>
      </cdr:txBody>
    </cdr:sp>
  </cdr:relSizeAnchor>
  <cdr:relSizeAnchor xmlns:cdr="http://schemas.openxmlformats.org/drawingml/2006/chartDrawing">
    <cdr:from>
      <cdr:x>0.50694</cdr:x>
      <cdr:y>0.40553</cdr:y>
    </cdr:from>
    <cdr:to>
      <cdr:x>0.67569</cdr:x>
      <cdr:y>0.49194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5EAF77A-31F7-16B8-ECBB-D0D3934835D3}"/>
            </a:ext>
          </a:extLst>
        </cdr:cNvPr>
        <cdr:cNvSpPr txBox="1"/>
      </cdr:nvSpPr>
      <cdr:spPr>
        <a:xfrm xmlns:a="http://schemas.openxmlformats.org/drawingml/2006/main">
          <a:off x="2317750" y="1117600"/>
          <a:ext cx="7715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23.09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0.66319</cdr:x>
      <cdr:y>0.66475</cdr:y>
    </cdr:from>
    <cdr:to>
      <cdr:x>0.83194</cdr:x>
      <cdr:y>0.75115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1C4679D-29EE-4A35-6837-972F0CEA8DD8}"/>
            </a:ext>
          </a:extLst>
        </cdr:cNvPr>
        <cdr:cNvSpPr txBox="1"/>
      </cdr:nvSpPr>
      <cdr:spPr>
        <a:xfrm xmlns:a="http://schemas.openxmlformats.org/drawingml/2006/main">
          <a:off x="3032125" y="1831975"/>
          <a:ext cx="7715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2.43%</a:t>
          </a:r>
        </a:p>
      </cdr:txBody>
    </cdr:sp>
  </cdr:relSizeAnchor>
  <cdr:relSizeAnchor xmlns:cdr="http://schemas.openxmlformats.org/drawingml/2006/chartDrawing">
    <cdr:from>
      <cdr:x>0.82778</cdr:x>
      <cdr:y>0.68971</cdr:y>
    </cdr:from>
    <cdr:to>
      <cdr:x>0.99653</cdr:x>
      <cdr:y>0.77612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41C4679D-29EE-4A35-6837-972F0CEA8DD8}"/>
            </a:ext>
          </a:extLst>
        </cdr:cNvPr>
        <cdr:cNvSpPr txBox="1"/>
      </cdr:nvSpPr>
      <cdr:spPr>
        <a:xfrm xmlns:a="http://schemas.openxmlformats.org/drawingml/2006/main">
          <a:off x="3784600" y="1898591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0.17%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0.18611</cdr:x>
      <cdr:y>0.11175</cdr:y>
    </cdr:from>
    <cdr:to>
      <cdr:x>0.35486</cdr:x>
      <cdr:y>0.19806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E2216B-FD43-7351-F892-9BBF82D4B7B8}"/>
            </a:ext>
          </a:extLst>
        </cdr:cNvPr>
        <cdr:cNvSpPr txBox="1"/>
      </cdr:nvSpPr>
      <cdr:spPr>
        <a:xfrm xmlns:a="http://schemas.openxmlformats.org/drawingml/2006/main">
          <a:off x="850900" y="307975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47.82</a:t>
          </a:r>
          <a:r>
            <a:rPr lang="en-GB" sz="1100" dirty="0"/>
            <a:t>%</a:t>
          </a:r>
        </a:p>
      </cdr:txBody>
    </cdr:sp>
  </cdr:relSizeAnchor>
  <cdr:relSizeAnchor xmlns:cdr="http://schemas.openxmlformats.org/drawingml/2006/chartDrawing">
    <cdr:from>
      <cdr:x>0.34653</cdr:x>
      <cdr:y>0.33295</cdr:y>
    </cdr:from>
    <cdr:to>
      <cdr:x>0.51528</cdr:x>
      <cdr:y>0.41926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2078787-0958-015E-0147-2207368B8649}"/>
            </a:ext>
          </a:extLst>
        </cdr:cNvPr>
        <cdr:cNvSpPr txBox="1"/>
      </cdr:nvSpPr>
      <cdr:spPr>
        <a:xfrm xmlns:a="http://schemas.openxmlformats.org/drawingml/2006/main">
          <a:off x="1584325" y="917575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28.80%</a:t>
          </a:r>
        </a:p>
      </cdr:txBody>
    </cdr:sp>
  </cdr:relSizeAnchor>
  <cdr:relSizeAnchor xmlns:cdr="http://schemas.openxmlformats.org/drawingml/2006/chartDrawing">
    <cdr:from>
      <cdr:x>0.50903</cdr:x>
      <cdr:y>0.40553</cdr:y>
    </cdr:from>
    <cdr:to>
      <cdr:x>0.67778</cdr:x>
      <cdr:y>0.49184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2078787-0958-015E-0147-2207368B8649}"/>
            </a:ext>
          </a:extLst>
        </cdr:cNvPr>
        <cdr:cNvSpPr txBox="1"/>
      </cdr:nvSpPr>
      <cdr:spPr>
        <a:xfrm xmlns:a="http://schemas.openxmlformats.org/drawingml/2006/main">
          <a:off x="2327275" y="111760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23.09%</a:t>
          </a:r>
        </a:p>
      </cdr:txBody>
    </cdr:sp>
  </cdr:relSizeAnchor>
  <cdr:relSizeAnchor xmlns:cdr="http://schemas.openxmlformats.org/drawingml/2006/chartDrawing">
    <cdr:from>
      <cdr:x>0.66319</cdr:x>
      <cdr:y>0.70276</cdr:y>
    </cdr:from>
    <cdr:to>
      <cdr:x>0.83194</cdr:x>
      <cdr:y>0.78907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2078787-0958-015E-0147-2207368B8649}"/>
            </a:ext>
          </a:extLst>
        </cdr:cNvPr>
        <cdr:cNvSpPr txBox="1"/>
      </cdr:nvSpPr>
      <cdr:spPr>
        <a:xfrm xmlns:a="http://schemas.openxmlformats.org/drawingml/2006/main">
          <a:off x="3032125" y="193675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0.22%</a:t>
          </a:r>
        </a:p>
      </cdr:txBody>
    </cdr:sp>
  </cdr:relSizeAnchor>
  <cdr:relSizeAnchor xmlns:cdr="http://schemas.openxmlformats.org/drawingml/2006/chartDrawing">
    <cdr:from>
      <cdr:x>0.82986</cdr:x>
      <cdr:y>0.70276</cdr:y>
    </cdr:from>
    <cdr:to>
      <cdr:x>0.99861</cdr:x>
      <cdr:y>0.78907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2078787-0958-015E-0147-2207368B8649}"/>
            </a:ext>
          </a:extLst>
        </cdr:cNvPr>
        <cdr:cNvSpPr txBox="1"/>
      </cdr:nvSpPr>
      <cdr:spPr>
        <a:xfrm xmlns:a="http://schemas.openxmlformats.org/drawingml/2006/main">
          <a:off x="3794125" y="1936750"/>
          <a:ext cx="771525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0.07%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26D3-FE87-46DB-8A60-6ABE94A46BCD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E5F7-9E06-450A-91BE-A100D17D81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98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39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20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48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21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75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13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66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00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F3A7-D862-3345-BD72-1ECC96D9C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A81D0-4CFB-F54D-9D92-487BF5B6B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213A-6410-F143-9743-920A40ED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EBF0-29EE-6F41-8AD4-22676BC8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5F50-559F-7C4F-B645-55CC92C9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25B2-12A4-1949-BA0D-F2F034F3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40442-C8CC-9247-AAEA-D057B1E67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32F2-694D-9B49-B385-3B947E2D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B138-36B5-D148-8C83-3EEC975A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5BC3-2327-AF46-BB99-46281C83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88409-0364-EB49-97F3-D7CCFCCD9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B563C-53C7-DD48-AE81-C659CD4DC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73A7F-2181-5141-AB7F-70795ACD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655CB-D7F3-F14E-8F08-9093D11E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8DAF8-0D0A-D74B-BC70-421CA99D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9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8A9F-7C62-0944-B760-E90EBCF8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F3FA-1987-7B48-B5E4-BA4C73AA8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38AD-4FD1-6B44-9650-69293CC4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85AF8-664F-1348-975E-FA2728FC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12DD1-2D2B-4C43-B2BF-236103C7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5F42-4135-F64E-9FF8-AB237587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5B3D-D28C-784A-A272-39008D69B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074B1-EAA1-3941-A6E4-ED63EE50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EA61-9C3C-5648-9B9D-6CB140BB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F246-8F53-964F-8C6F-66853BCD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8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93A7-105A-D545-95DA-F5F2D864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1A17-7DB1-2147-8C3A-D17D2E3C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1D31D-ACB7-A349-A6F3-ABECC583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451FF-29BA-EC4A-8437-AEE12DD9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648E8-4BC1-5A49-A2B5-FC7AABDC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5790-B5AF-2C40-81A0-4DCEE634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1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1378-B222-7E40-9C6C-7FE6F86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D816B-076E-0247-A164-EA31CE412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5835-0CEB-F54D-8B90-ADD17B66C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F2A15-F54F-904E-8DE5-8FC6F559C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61B77-8277-DF4F-B6AC-84B4EEF63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99E77-C582-724F-A58F-8761AE02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F619D-5887-4944-AAE3-867AD8F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AC224-B713-5E4F-9DC0-DBDA1D04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C334-2901-6641-AA7B-35C2856E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08AE2-78D9-3943-B79D-D894DDE6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6571A-3357-0348-A2D9-F31A2E83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ABD14-EA9A-CA42-92CF-D0326E9D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8486C-02D7-274F-A1D6-5DB57B1B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0CFC8-6979-2349-BF6B-A3B7E124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41A61-E0FD-F949-944C-E7EFC3A4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AF80-B8A9-274F-B1E8-BFFE5982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0F19-1876-B241-85AB-968E582D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A7624-53BE-8A4A-A407-9015E08A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3DFE6-AD52-FF48-80AD-97CACBF0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EDE94-17CE-FC49-A293-4AF4680E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949E0-A216-D548-806D-E70C411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5C37-0736-D742-995D-3963F1B8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49237-B3D7-E847-8149-7EDABB563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ED9B2-B5E5-C541-8655-B46865A8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A8903-04ED-4C49-8B62-6B17655F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45F6-0A04-834F-8A2E-1E2AF93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53AAA-5614-B94F-890A-AFF5EC8C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9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67687-C012-E342-9288-63998C3E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61717-7F6F-534F-B6EB-1FC4AF85A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51ECA-6C5D-874D-864B-42F032D0D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AE0E-4259-A64D-AB5D-47A926A5D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B3125-5848-1445-8D86-CA6822F4D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ED6F1-C6BB-6146-A459-0ADCA618C1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801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68CE2-9D0E-AEA3-170E-02924E1CCCF3}"/>
              </a:ext>
            </a:extLst>
          </p:cNvPr>
          <p:cNvSpPr txBox="1"/>
          <p:nvPr/>
        </p:nvSpPr>
        <p:spPr>
          <a:xfrm>
            <a:off x="3645678" y="1898565"/>
            <a:ext cx="503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2021</a:t>
            </a:r>
            <a:r>
              <a:rPr lang="en-GB" sz="3000" dirty="0"/>
              <a:t> </a:t>
            </a:r>
            <a:r>
              <a:rPr lang="en-GB" sz="3000" b="1" dirty="0"/>
              <a:t>Equality Data Summary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31177D-4AE5-EB94-AE08-88F0B0D59E7D}"/>
              </a:ext>
            </a:extLst>
          </p:cNvPr>
          <p:cNvSpPr txBox="1"/>
          <p:nvPr/>
        </p:nvSpPr>
        <p:spPr>
          <a:xfrm>
            <a:off x="4392045" y="2471592"/>
            <a:ext cx="3790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5916 Employees </a:t>
            </a:r>
          </a:p>
        </p:txBody>
      </p:sp>
    </p:spTree>
    <p:extLst>
      <p:ext uri="{BB962C8B-B14F-4D97-AF65-F5344CB8AC3E}">
        <p14:creationId xmlns:p14="http://schemas.microsoft.com/office/powerpoint/2010/main" val="304248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90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3377"/>
              </p:ext>
            </p:extLst>
          </p:nvPr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31177D-4AE5-EB94-AE08-88F0B0D59E7D}"/>
              </a:ext>
            </a:extLst>
          </p:cNvPr>
          <p:cNvSpPr txBox="1"/>
          <p:nvPr/>
        </p:nvSpPr>
        <p:spPr>
          <a:xfrm>
            <a:off x="144756" y="759975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5916 Employees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28AB89D-78D1-4296-D0AD-5C6472508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005120"/>
              </p:ext>
            </p:extLst>
          </p:nvPr>
        </p:nvGraphicFramePr>
        <p:xfrm>
          <a:off x="6527449" y="911165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EA04B6-331E-CDAD-6CA7-94EB51498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350041"/>
              </p:ext>
            </p:extLst>
          </p:nvPr>
        </p:nvGraphicFramePr>
        <p:xfrm>
          <a:off x="497784" y="3732389"/>
          <a:ext cx="4572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E75CD6-EDAA-3938-274D-2B3B69D21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645017"/>
              </p:ext>
            </p:extLst>
          </p:nvPr>
        </p:nvGraphicFramePr>
        <p:xfrm>
          <a:off x="5568599" y="3512700"/>
          <a:ext cx="5530850" cy="286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0A9C728-CD97-90D9-D941-6CEFD883A72A}"/>
              </a:ext>
            </a:extLst>
          </p:cNvPr>
          <p:cNvSpPr txBox="1"/>
          <p:nvPr/>
        </p:nvSpPr>
        <p:spPr>
          <a:xfrm>
            <a:off x="6858688" y="5674117"/>
            <a:ext cx="671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0.59%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62DDA-2187-D886-FF41-EC6E99E3E255}"/>
              </a:ext>
            </a:extLst>
          </p:cNvPr>
          <p:cNvSpPr txBox="1"/>
          <p:nvPr/>
        </p:nvSpPr>
        <p:spPr>
          <a:xfrm>
            <a:off x="8334024" y="4004157"/>
            <a:ext cx="671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73.12%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5873C74-D33C-F99D-778F-1F6AC0456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080942"/>
              </p:ext>
            </p:extLst>
          </p:nvPr>
        </p:nvGraphicFramePr>
        <p:xfrm>
          <a:off x="587852" y="10226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9453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518343"/>
              </p:ext>
            </p:extLst>
          </p:nvPr>
        </p:nvGraphicFramePr>
        <p:xfrm>
          <a:off x="0" y="2363600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31177D-4AE5-EB94-AE08-88F0B0D59E7D}"/>
              </a:ext>
            </a:extLst>
          </p:cNvPr>
          <p:cNvSpPr txBox="1"/>
          <p:nvPr/>
        </p:nvSpPr>
        <p:spPr>
          <a:xfrm>
            <a:off x="30699" y="776745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5916 Employees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343BD2-AED7-C1EE-CBEC-E655F52EB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47301"/>
              </p:ext>
            </p:extLst>
          </p:nvPr>
        </p:nvGraphicFramePr>
        <p:xfrm>
          <a:off x="1542670" y="3766627"/>
          <a:ext cx="7591426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4B585C-5677-A206-D9D1-60149DC5D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236521"/>
              </p:ext>
            </p:extLst>
          </p:nvPr>
        </p:nvGraphicFramePr>
        <p:xfrm>
          <a:off x="357640" y="949927"/>
          <a:ext cx="5850458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7145B6-6B53-C1A6-426E-EE9E65FDB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021706"/>
              </p:ext>
            </p:extLst>
          </p:nvPr>
        </p:nvGraphicFramePr>
        <p:xfrm>
          <a:off x="6849648" y="953102"/>
          <a:ext cx="4812838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5824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0" y="2363600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31177D-4AE5-EB94-AE08-88F0B0D59E7D}"/>
              </a:ext>
            </a:extLst>
          </p:cNvPr>
          <p:cNvSpPr txBox="1"/>
          <p:nvPr/>
        </p:nvSpPr>
        <p:spPr>
          <a:xfrm>
            <a:off x="12700" y="755759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5916 Employees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E93DFDB-9E2C-1501-F3D9-8611B0AFA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647093"/>
              </p:ext>
            </p:extLst>
          </p:nvPr>
        </p:nvGraphicFramePr>
        <p:xfrm>
          <a:off x="360998" y="1004375"/>
          <a:ext cx="4572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362513-93FE-60AD-4D97-6845FEE52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384321"/>
              </p:ext>
            </p:extLst>
          </p:nvPr>
        </p:nvGraphicFramePr>
        <p:xfrm>
          <a:off x="5461157" y="1004375"/>
          <a:ext cx="45720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3E2632-62C2-EE0C-9C35-3D53475A1E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335477"/>
              </p:ext>
            </p:extLst>
          </p:nvPr>
        </p:nvGraphicFramePr>
        <p:xfrm>
          <a:off x="2211572" y="3885001"/>
          <a:ext cx="5711828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8676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0" y="2363600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31177D-4AE5-EB94-AE08-88F0B0D59E7D}"/>
              </a:ext>
            </a:extLst>
          </p:cNvPr>
          <p:cNvSpPr txBox="1"/>
          <p:nvPr/>
        </p:nvSpPr>
        <p:spPr>
          <a:xfrm>
            <a:off x="12700" y="79689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5916 Employees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412B88-DD4C-DD11-7369-31AA873E7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939756"/>
              </p:ext>
            </p:extLst>
          </p:nvPr>
        </p:nvGraphicFramePr>
        <p:xfrm>
          <a:off x="1167809" y="673100"/>
          <a:ext cx="9856382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418446A-93B6-E674-2EB6-F41980891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212716"/>
              </p:ext>
            </p:extLst>
          </p:nvPr>
        </p:nvGraphicFramePr>
        <p:xfrm>
          <a:off x="0" y="3630036"/>
          <a:ext cx="5969001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507A334-C547-9E30-1503-36667C7EB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460711"/>
              </p:ext>
            </p:extLst>
          </p:nvPr>
        </p:nvGraphicFramePr>
        <p:xfrm>
          <a:off x="6089650" y="3504239"/>
          <a:ext cx="5083176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985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0" y="2363600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31177D-4AE5-EB94-AE08-88F0B0D59E7D}"/>
              </a:ext>
            </a:extLst>
          </p:cNvPr>
          <p:cNvSpPr txBox="1"/>
          <p:nvPr/>
        </p:nvSpPr>
        <p:spPr>
          <a:xfrm>
            <a:off x="12700" y="79689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5916 Employees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657B08-80A2-4EE1-ABFF-F228D7C29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792196"/>
              </p:ext>
            </p:extLst>
          </p:nvPr>
        </p:nvGraphicFramePr>
        <p:xfrm>
          <a:off x="-92879" y="1166228"/>
          <a:ext cx="12057034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473909D4-E113-2AC5-5746-E6C1FC7BBD01}"/>
              </a:ext>
            </a:extLst>
          </p:cNvPr>
          <p:cNvSpPr txBox="1"/>
          <p:nvPr/>
        </p:nvSpPr>
        <p:spPr>
          <a:xfrm>
            <a:off x="537680" y="1473454"/>
            <a:ext cx="794534" cy="2384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45.49</a:t>
            </a:r>
            <a:r>
              <a:rPr lang="en-GB" sz="1100" dirty="0"/>
              <a:t>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42999B3-C434-3F65-2314-0304898FADC8}"/>
              </a:ext>
            </a:extLst>
          </p:cNvPr>
          <p:cNvSpPr txBox="1"/>
          <p:nvPr/>
        </p:nvSpPr>
        <p:spPr>
          <a:xfrm>
            <a:off x="860294" y="2137642"/>
            <a:ext cx="794534" cy="2384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23.09</a:t>
            </a:r>
            <a:r>
              <a:rPr lang="en-GB" sz="1100" dirty="0"/>
              <a:t>%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983A7517-B7B5-D549-1559-48DF610D03B3}"/>
              </a:ext>
            </a:extLst>
          </p:cNvPr>
          <p:cNvSpPr txBox="1"/>
          <p:nvPr/>
        </p:nvSpPr>
        <p:spPr>
          <a:xfrm>
            <a:off x="1116866" y="2362521"/>
            <a:ext cx="794534" cy="2384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20.71</a:t>
            </a:r>
            <a:r>
              <a:rPr lang="en-GB" sz="1100" dirty="0"/>
              <a:t>%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96BB089-7BE9-D050-7BE9-75444B904B57}"/>
              </a:ext>
            </a:extLst>
          </p:cNvPr>
          <p:cNvSpPr txBox="1"/>
          <p:nvPr/>
        </p:nvSpPr>
        <p:spPr>
          <a:xfrm>
            <a:off x="1353213" y="2731853"/>
            <a:ext cx="794534" cy="2384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8.08</a:t>
            </a:r>
            <a:r>
              <a:rPr lang="en-GB" sz="1100" dirty="0"/>
              <a:t>%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23A8FE03-A535-77A6-C2CC-02E9CA27FEA3}"/>
              </a:ext>
            </a:extLst>
          </p:cNvPr>
          <p:cNvSpPr txBox="1"/>
          <p:nvPr/>
        </p:nvSpPr>
        <p:spPr>
          <a:xfrm>
            <a:off x="1718459" y="2901957"/>
            <a:ext cx="794534" cy="2384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1.18</a:t>
            </a:r>
            <a:r>
              <a:rPr lang="en-GB" sz="1100" dirty="0"/>
              <a:t>%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2674D8FA-6768-E0BC-7EDD-D18E2D194CFB}"/>
              </a:ext>
            </a:extLst>
          </p:cNvPr>
          <p:cNvSpPr txBox="1"/>
          <p:nvPr/>
        </p:nvSpPr>
        <p:spPr>
          <a:xfrm>
            <a:off x="2407534" y="2960958"/>
            <a:ext cx="9213447" cy="2384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/>
              <a:t>Less than 1%</a:t>
            </a:r>
            <a:endParaRPr lang="en-GB" sz="1100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77A8B71A-A622-42AB-C6C2-8F4870E1C569}"/>
              </a:ext>
            </a:extLst>
          </p:cNvPr>
          <p:cNvSpPr/>
          <p:nvPr/>
        </p:nvSpPr>
        <p:spPr>
          <a:xfrm>
            <a:off x="2291787" y="3051773"/>
            <a:ext cx="4257214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31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0" y="2363600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6CDD8B-9B13-6FCD-E670-9EBFCC442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315761"/>
              </p:ext>
            </p:extLst>
          </p:nvPr>
        </p:nvGraphicFramePr>
        <p:xfrm>
          <a:off x="0" y="1040314"/>
          <a:ext cx="4141467" cy="249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C42112-0F48-25E8-673B-087907117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880444"/>
              </p:ext>
            </p:extLst>
          </p:nvPr>
        </p:nvGraphicFramePr>
        <p:xfrm>
          <a:off x="567159" y="3657600"/>
          <a:ext cx="906462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FFCECB4-BD43-92BF-EB74-ADA2A79FA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049665"/>
              </p:ext>
            </p:extLst>
          </p:nvPr>
        </p:nvGraphicFramePr>
        <p:xfrm>
          <a:off x="4271660" y="914400"/>
          <a:ext cx="71409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7460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0" y="2363600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019B31D-1D5B-96D1-4997-D2306D6EA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558143"/>
              </p:ext>
            </p:extLst>
          </p:nvPr>
        </p:nvGraphicFramePr>
        <p:xfrm>
          <a:off x="-289269" y="548718"/>
          <a:ext cx="12288298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6025B6A-3C7E-4EA5-08FA-8229D15A3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365705"/>
              </p:ext>
            </p:extLst>
          </p:nvPr>
        </p:nvGraphicFramePr>
        <p:xfrm>
          <a:off x="45369" y="3375812"/>
          <a:ext cx="69786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35">
            <a:extLst>
              <a:ext uri="{FF2B5EF4-FFF2-40B4-BE49-F238E27FC236}">
                <a16:creationId xmlns:a16="http://schemas.microsoft.com/office/drawing/2014/main" id="{E8CB2729-51FD-F846-24A5-170E59A53565}"/>
              </a:ext>
            </a:extLst>
          </p:cNvPr>
          <p:cNvSpPr txBox="1"/>
          <p:nvPr/>
        </p:nvSpPr>
        <p:spPr>
          <a:xfrm>
            <a:off x="1183349" y="3709009"/>
            <a:ext cx="635001" cy="1777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n>
                  <a:noFill/>
                </a:ln>
              </a:rPr>
              <a:t>65.8</a:t>
            </a:r>
            <a:r>
              <a:rPr lang="en-GB" sz="1100" b="1" dirty="0"/>
              <a:t>%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4189681-619A-ECA9-ECC2-BE55B3B8A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190228"/>
              </p:ext>
            </p:extLst>
          </p:nvPr>
        </p:nvGraphicFramePr>
        <p:xfrm>
          <a:off x="7050059" y="3528365"/>
          <a:ext cx="4775200" cy="23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0847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0" y="2363600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FC7C2A-5C1E-2ECD-4E82-E428767DA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142938"/>
              </p:ext>
            </p:extLst>
          </p:nvPr>
        </p:nvGraphicFramePr>
        <p:xfrm>
          <a:off x="-121414" y="454575"/>
          <a:ext cx="7077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C60E2D3-F811-2B77-4AB2-28BF43D44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822777"/>
              </p:ext>
            </p:extLst>
          </p:nvPr>
        </p:nvGraphicFramePr>
        <p:xfrm>
          <a:off x="-107950" y="3652350"/>
          <a:ext cx="6105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BE4FFA4-5BE0-B155-6D8C-978BC87AC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079711"/>
              </p:ext>
            </p:extLst>
          </p:nvPr>
        </p:nvGraphicFramePr>
        <p:xfrm>
          <a:off x="5889625" y="2825815"/>
          <a:ext cx="62896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0746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88BC47C1B3E43A2802A552789955B" ma:contentTypeVersion="13" ma:contentTypeDescription="Create a new document." ma:contentTypeScope="" ma:versionID="35401a842fa73e86971944ed45320816">
  <xsd:schema xmlns:xsd="http://www.w3.org/2001/XMLSchema" xmlns:xs="http://www.w3.org/2001/XMLSchema" xmlns:p="http://schemas.microsoft.com/office/2006/metadata/properties" xmlns:ns2="62e08ff7-77b2-4829-9f73-1ae1d1ce5ad7" xmlns:ns3="bee3e185-09e1-4d69-a414-87d0e2e90080" targetNamespace="http://schemas.microsoft.com/office/2006/metadata/properties" ma:root="true" ma:fieldsID="dc7202d934301e0fdcaa52fa108cfcbd" ns2:_="" ns3:_="">
    <xsd:import namespace="62e08ff7-77b2-4829-9f73-1ae1d1ce5ad7"/>
    <xsd:import namespace="bee3e185-09e1-4d69-a414-87d0e2e90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08ff7-77b2-4829-9f73-1ae1d1ce5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6298c7-8ea1-4c8f-bb4d-5fe93b8392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3e185-09e1-4d69-a414-87d0e2e90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a7f57f-f0a2-4acf-a93f-ffa06e9229bd}" ma:internalName="TaxCatchAll" ma:showField="CatchAllData" ma:web="bee3e185-09e1-4d69-a414-87d0e2e900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e3e185-09e1-4d69-a414-87d0e2e90080">
      <UserInfo>
        <DisplayName>Turner, Lizzie</DisplayName>
        <AccountId>64</AccountId>
        <AccountType/>
      </UserInfo>
      <UserInfo>
        <DisplayName>Cook, Michael</DisplayName>
        <AccountId>39</AccountId>
        <AccountType/>
      </UserInfo>
      <UserInfo>
        <DisplayName>Davidson, Iain</DisplayName>
        <AccountId>35</AccountId>
        <AccountType/>
      </UserInfo>
      <UserInfo>
        <DisplayName>Ullrich, Erick</DisplayName>
        <AccountId>33</AccountId>
        <AccountType/>
      </UserInfo>
    </SharedWithUsers>
    <lcf76f155ced4ddcb4097134ff3c332f xmlns="62e08ff7-77b2-4829-9f73-1ae1d1ce5ad7">
      <Terms xmlns="http://schemas.microsoft.com/office/infopath/2007/PartnerControls"/>
    </lcf76f155ced4ddcb4097134ff3c332f>
    <TaxCatchAll xmlns="bee3e185-09e1-4d69-a414-87d0e2e90080" xsi:nil="true"/>
  </documentManagement>
</p:properties>
</file>

<file path=customXml/itemProps1.xml><?xml version="1.0" encoding="utf-8"?>
<ds:datastoreItem xmlns:ds="http://schemas.openxmlformats.org/officeDocument/2006/customXml" ds:itemID="{622D3082-517D-4737-B250-7B2B4F053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e08ff7-77b2-4829-9f73-1ae1d1ce5ad7"/>
    <ds:schemaRef ds:uri="bee3e185-09e1-4d69-a414-87d0e2e90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CB003-881B-457F-B752-D51F208205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F1CD03-0A49-4C5A-BC41-E891095A55F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ee3e185-09e1-4d69-a414-87d0e2e90080"/>
    <ds:schemaRef ds:uri="62e08ff7-77b2-4829-9f73-1ae1d1ce5ad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524</Words>
  <Application>Microsoft Office PowerPoint</Application>
  <PresentationFormat>Widescreen</PresentationFormat>
  <Paragraphs>233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Galbraith, Karen</dc:creator>
  <cp:lastModifiedBy>Davidson, Iain</cp:lastModifiedBy>
  <cp:revision>7</cp:revision>
  <dcterms:created xsi:type="dcterms:W3CDTF">2020-04-28T14:08:54Z</dcterms:created>
  <dcterms:modified xsi:type="dcterms:W3CDTF">2025-02-14T17:04:27Z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2022-06-27T10:58:43Z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dfd0abe0-254f-4ab3-ac9a-af53f873fe85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0x010100ED188BC47C1B3E43A2802A552789955B</vt:lpwstr>
  </property>
  <property fmtid="{D5CDD505-2E9C-101B-9397-08002B2CF9AE}" pid="10" name="MediaServiceImageTags">
    <vt:lpwstr/>
  </property>
</Properties>
</file>