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0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669CC-6F76-487F-808B-A2B0D2C8B89C}" v="673" dt="2024-11-01T12:28:33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Ethnicity </a:t>
            </a:r>
          </a:p>
          <a:p>
            <a:pPr>
              <a:defRPr/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Black Minority Ethnic Breakdown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2021-2023.xlsx]2023'!$A$17:$A$27</c:f>
              <c:strCache>
                <c:ptCount val="11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Indian, Indian Scottish Or Indian British</c:v>
                </c:pt>
                <c:pt idx="6">
                  <c:v>Asian - Other</c:v>
                </c:pt>
                <c:pt idx="7">
                  <c:v>Asian - Pakistani, Pakistani Scottish Or Pakistani British</c:v>
                </c:pt>
                <c:pt idx="8">
                  <c:v>Black - (inc Scottish/British)</c:v>
                </c:pt>
                <c:pt idx="9">
                  <c:v>Caribbean or Black - Other Caribbean or Black</c:v>
                </c:pt>
                <c:pt idx="10">
                  <c:v>Other Ethnic Group - Other</c:v>
                </c:pt>
              </c:strCache>
            </c:strRef>
          </c:cat>
          <c:val>
            <c:numRef>
              <c:f>'[Equality Duty - Position Information 2021-2023.xlsx]2023'!$B$17:$B$27</c:f>
              <c:numCache>
                <c:formatCode>General</c:formatCode>
                <c:ptCount val="11"/>
                <c:pt idx="0">
                  <c:v>6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A-4BD0-8B85-A4A652696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806640"/>
        <c:axId val="573810240"/>
      </c:barChart>
      <c:catAx>
        <c:axId val="57380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10240"/>
        <c:crosses val="autoZero"/>
        <c:auto val="1"/>
        <c:lblAlgn val="ctr"/>
        <c:lblOffset val="100"/>
        <c:noMultiLvlLbl val="0"/>
      </c:catAx>
      <c:valAx>
        <c:axId val="57381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380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Disability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2021-2023.xlsx]2023'!$B$44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2021-2023.xlsx]2023'!$A$45:$A$49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Yes</c:v>
                </c:pt>
                <c:pt idx="4">
                  <c:v>Prefer Not To Say</c:v>
                </c:pt>
              </c:strCache>
            </c:strRef>
          </c:cat>
          <c:val>
            <c:numRef>
              <c:f>'[Equality Duty - Position Information 2021-2023.xlsx]2023'!$B$45:$B$49</c:f>
              <c:numCache>
                <c:formatCode>General</c:formatCode>
                <c:ptCount val="5"/>
                <c:pt idx="0">
                  <c:v>2176</c:v>
                </c:pt>
                <c:pt idx="1">
                  <c:v>1968</c:v>
                </c:pt>
                <c:pt idx="2">
                  <c:v>1593</c:v>
                </c:pt>
                <c:pt idx="3">
                  <c:v>130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E-4A68-99B8-81D3B6D97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434344"/>
        <c:axId val="1406426424"/>
      </c:barChart>
      <c:catAx>
        <c:axId val="140643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26424"/>
        <c:crosses val="autoZero"/>
        <c:auto val="1"/>
        <c:lblAlgn val="ctr"/>
        <c:lblOffset val="100"/>
        <c:noMultiLvlLbl val="0"/>
      </c:catAx>
      <c:valAx>
        <c:axId val="1406426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6434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Transgender 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2021-2023.xlsx]2023'!$B$53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2021-2023.xlsx]2023'!$A$54:$A$58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Prefer Not To Say</c:v>
                </c:pt>
                <c:pt idx="4">
                  <c:v>Yes</c:v>
                </c:pt>
              </c:strCache>
            </c:strRef>
          </c:cat>
          <c:val>
            <c:numRef>
              <c:f>'[Equality Duty - Position Information 2021-2023.xlsx]2023'!$B$54:$B$58</c:f>
              <c:numCache>
                <c:formatCode>General</c:formatCode>
                <c:ptCount val="5"/>
                <c:pt idx="0">
                  <c:v>2270</c:v>
                </c:pt>
                <c:pt idx="1">
                  <c:v>2001</c:v>
                </c:pt>
                <c:pt idx="2">
                  <c:v>1593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B-4681-86DB-E926861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709984"/>
        <c:axId val="723711424"/>
      </c:barChart>
      <c:catAx>
        <c:axId val="7237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11424"/>
        <c:crosses val="autoZero"/>
        <c:auto val="1"/>
        <c:lblAlgn val="ctr"/>
        <c:lblOffset val="100"/>
        <c:noMultiLvlLbl val="0"/>
      </c:catAx>
      <c:valAx>
        <c:axId val="723711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370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Sexual</a:t>
            </a:r>
            <a:r>
              <a:rPr lang="en-US" b="1" baseline="0" dirty="0">
                <a:solidFill>
                  <a:sysClr val="windowText" lastClr="000000"/>
                </a:solidFill>
              </a:rPr>
              <a:t> Orientation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2021-2023.xlsx]2023'!$B$62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2021-2023.xlsx]2023'!$A$63:$A$70</c:f>
              <c:strCache>
                <c:ptCount val="8"/>
                <c:pt idx="0">
                  <c:v>Heterosexual/Straight</c:v>
                </c:pt>
                <c:pt idx="1">
                  <c:v>No Response</c:v>
                </c:pt>
                <c:pt idx="2">
                  <c:v>Prefer Not To Say</c:v>
                </c:pt>
                <c:pt idx="3">
                  <c:v>Not Stated</c:v>
                </c:pt>
                <c:pt idx="4">
                  <c:v>Bisexual</c:v>
                </c:pt>
                <c:pt idx="5">
                  <c:v>Lesbian/Gay Woman</c:v>
                </c:pt>
                <c:pt idx="6">
                  <c:v>Gay Man</c:v>
                </c:pt>
                <c:pt idx="7">
                  <c:v>Other</c:v>
                </c:pt>
              </c:strCache>
            </c:strRef>
          </c:cat>
          <c:val>
            <c:numRef>
              <c:f>'[Equality Duty - Position Information 2021-2023.xlsx]2023'!$B$63:$B$70</c:f>
              <c:numCache>
                <c:formatCode>General</c:formatCode>
                <c:ptCount val="8"/>
                <c:pt idx="0">
                  <c:v>3762</c:v>
                </c:pt>
                <c:pt idx="1">
                  <c:v>1593</c:v>
                </c:pt>
                <c:pt idx="2">
                  <c:v>331</c:v>
                </c:pt>
                <c:pt idx="3">
                  <c:v>109</c:v>
                </c:pt>
                <c:pt idx="4">
                  <c:v>35</c:v>
                </c:pt>
                <c:pt idx="5">
                  <c:v>23</c:v>
                </c:pt>
                <c:pt idx="6">
                  <c:v>22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D-4C5C-800C-B8BBB5538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459544"/>
        <c:axId val="1406459904"/>
      </c:barChart>
      <c:catAx>
        <c:axId val="140645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59904"/>
        <c:crosses val="autoZero"/>
        <c:auto val="1"/>
        <c:lblAlgn val="ctr"/>
        <c:lblOffset val="100"/>
        <c:noMultiLvlLbl val="0"/>
      </c:catAx>
      <c:valAx>
        <c:axId val="140645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6459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Employees by Diversity - Religion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2021-2023.xlsx]2023'!$B$74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2021-2023.xlsx]2023'!$A$75:$A$88</c:f>
              <c:strCache>
                <c:ptCount val="14"/>
                <c:pt idx="0">
                  <c:v>No Religion / Belief</c:v>
                </c:pt>
                <c:pt idx="1">
                  <c:v>No Response</c:v>
                </c:pt>
                <c:pt idx="2">
                  <c:v>Church of Scotland</c:v>
                </c:pt>
                <c:pt idx="3">
                  <c:v>Prefer Not To Say</c:v>
                </c:pt>
                <c:pt idx="4">
                  <c:v>Other Christian</c:v>
                </c:pt>
                <c:pt idx="5">
                  <c:v>Roman Catholic</c:v>
                </c:pt>
                <c:pt idx="6">
                  <c:v>Other Religion / Belief</c:v>
                </c:pt>
                <c:pt idx="7">
                  <c:v>Not Stated</c:v>
                </c:pt>
                <c:pt idx="8">
                  <c:v>Humanist</c:v>
                </c:pt>
                <c:pt idx="9">
                  <c:v>Buddhist</c:v>
                </c:pt>
                <c:pt idx="10">
                  <c:v>Muslim</c:v>
                </c:pt>
                <c:pt idx="11">
                  <c:v>Jewish</c:v>
                </c:pt>
                <c:pt idx="12">
                  <c:v>Hindu</c:v>
                </c:pt>
                <c:pt idx="13">
                  <c:v>Pagan</c:v>
                </c:pt>
              </c:strCache>
            </c:strRef>
          </c:cat>
          <c:val>
            <c:numRef>
              <c:f>'[Equality Duty - Position Information 2021-2023.xlsx]2023'!$B$75:$B$88</c:f>
              <c:numCache>
                <c:formatCode>General</c:formatCode>
                <c:ptCount val="14"/>
                <c:pt idx="0">
                  <c:v>2087</c:v>
                </c:pt>
                <c:pt idx="1">
                  <c:v>1593</c:v>
                </c:pt>
                <c:pt idx="2">
                  <c:v>1026</c:v>
                </c:pt>
                <c:pt idx="3">
                  <c:v>324</c:v>
                </c:pt>
                <c:pt idx="4">
                  <c:v>308</c:v>
                </c:pt>
                <c:pt idx="5">
                  <c:v>241</c:v>
                </c:pt>
                <c:pt idx="6">
                  <c:v>171</c:v>
                </c:pt>
                <c:pt idx="7">
                  <c:v>98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5-4D33-B97B-3BDC002E2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796488"/>
        <c:axId val="1290792528"/>
      </c:barChart>
      <c:catAx>
        <c:axId val="129079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792528"/>
        <c:crosses val="autoZero"/>
        <c:auto val="1"/>
        <c:lblAlgn val="ctr"/>
        <c:lblOffset val="100"/>
        <c:noMultiLvlLbl val="0"/>
      </c:catAx>
      <c:valAx>
        <c:axId val="129079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0796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Relationship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2021-2023.xlsx]2023'!$B$92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2021-2023.xlsx]2023'!$A$93:$A$101</c:f>
              <c:strCache>
                <c:ptCount val="9"/>
                <c:pt idx="0">
                  <c:v>Married / Civil Partnership</c:v>
                </c:pt>
                <c:pt idx="1">
                  <c:v>No Response</c:v>
                </c:pt>
                <c:pt idx="2">
                  <c:v>Single</c:v>
                </c:pt>
                <c:pt idx="3">
                  <c:v>Living With Partner</c:v>
                </c:pt>
                <c:pt idx="4">
                  <c:v>Divorced</c:v>
                </c:pt>
                <c:pt idx="5">
                  <c:v>Prefer Not To Say</c:v>
                </c:pt>
                <c:pt idx="6">
                  <c:v>Not Stated</c:v>
                </c:pt>
                <c:pt idx="7">
                  <c:v>Separated</c:v>
                </c:pt>
                <c:pt idx="8">
                  <c:v>Widowed</c:v>
                </c:pt>
              </c:strCache>
            </c:strRef>
          </c:cat>
          <c:val>
            <c:numRef>
              <c:f>'[Equality Duty - Position Information 2021-2023.xlsx]2023'!$B$93:$B$101</c:f>
              <c:numCache>
                <c:formatCode>General</c:formatCode>
                <c:ptCount val="9"/>
                <c:pt idx="0">
                  <c:v>2086</c:v>
                </c:pt>
                <c:pt idx="1">
                  <c:v>1593</c:v>
                </c:pt>
                <c:pt idx="2">
                  <c:v>1133</c:v>
                </c:pt>
                <c:pt idx="3">
                  <c:v>507</c:v>
                </c:pt>
                <c:pt idx="4">
                  <c:v>229</c:v>
                </c:pt>
                <c:pt idx="5">
                  <c:v>188</c:v>
                </c:pt>
                <c:pt idx="6">
                  <c:v>65</c:v>
                </c:pt>
                <c:pt idx="7">
                  <c:v>52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7-426F-BC06-F76A8E6B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468184"/>
        <c:axId val="1406470344"/>
      </c:barChart>
      <c:catAx>
        <c:axId val="140646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70344"/>
        <c:crosses val="autoZero"/>
        <c:auto val="1"/>
        <c:lblAlgn val="ctr"/>
        <c:lblOffset val="100"/>
        <c:noMultiLvlLbl val="0"/>
      </c:catAx>
      <c:valAx>
        <c:axId val="1406470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6468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Carer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2021-2023.xlsx]2023'!$B$105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2021-2023.xlsx]2023'!$A$106:$A$112</c:f>
              <c:strCache>
                <c:ptCount val="7"/>
                <c:pt idx="0">
                  <c:v>Not Stated</c:v>
                </c:pt>
                <c:pt idx="1">
                  <c:v>No Response</c:v>
                </c:pt>
                <c:pt idx="2">
                  <c:v>No</c:v>
                </c:pt>
                <c:pt idx="3">
                  <c:v>Yes (Children under 18)</c:v>
                </c:pt>
                <c:pt idx="4">
                  <c:v>Yes (Other)</c:v>
                </c:pt>
                <c:pt idx="5">
                  <c:v>Yes (Children under 18 and other)</c:v>
                </c:pt>
                <c:pt idx="6">
                  <c:v>Prefer Not To Say</c:v>
                </c:pt>
              </c:strCache>
            </c:strRef>
          </c:cat>
          <c:val>
            <c:numRef>
              <c:f>'[Equality Duty - Position Information 2021-2023.xlsx]2023'!$B$106:$B$112</c:f>
              <c:numCache>
                <c:formatCode>General</c:formatCode>
                <c:ptCount val="7"/>
                <c:pt idx="0">
                  <c:v>2247</c:v>
                </c:pt>
                <c:pt idx="1">
                  <c:v>1593</c:v>
                </c:pt>
                <c:pt idx="2">
                  <c:v>1434</c:v>
                </c:pt>
                <c:pt idx="3">
                  <c:v>444</c:v>
                </c:pt>
                <c:pt idx="4">
                  <c:v>124</c:v>
                </c:pt>
                <c:pt idx="5">
                  <c:v>24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9-4733-AC06-64DF6AA9F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932664"/>
        <c:axId val="539931944"/>
      </c:barChart>
      <c:catAx>
        <c:axId val="53993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31944"/>
        <c:crosses val="autoZero"/>
        <c:auto val="1"/>
        <c:lblAlgn val="ctr"/>
        <c:lblOffset val="100"/>
        <c:noMultiLvlLbl val="0"/>
      </c:catAx>
      <c:valAx>
        <c:axId val="539931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932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Employees by</a:t>
            </a:r>
            <a:r>
              <a:rPr lang="en-US" b="1" baseline="0" dirty="0">
                <a:solidFill>
                  <a:schemeClr val="tx1"/>
                </a:solidFill>
              </a:rPr>
              <a:t> Diversity - Nationality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2021-2023.xlsx]2023'!$A$117:$A$159</c:f>
              <c:strCache>
                <c:ptCount val="43"/>
                <c:pt idx="0">
                  <c:v>Not Stated</c:v>
                </c:pt>
                <c:pt idx="1">
                  <c:v>No Response</c:v>
                </c:pt>
                <c:pt idx="2">
                  <c:v>Scottish</c:v>
                </c:pt>
                <c:pt idx="3">
                  <c:v>British</c:v>
                </c:pt>
                <c:pt idx="4">
                  <c:v>English</c:v>
                </c:pt>
                <c:pt idx="5">
                  <c:v>Polish</c:v>
                </c:pt>
                <c:pt idx="6">
                  <c:v>Irish</c:v>
                </c:pt>
                <c:pt idx="7">
                  <c:v>Northern Irish</c:v>
                </c:pt>
                <c:pt idx="8">
                  <c:v>Prefer not say</c:v>
                </c:pt>
                <c:pt idx="9">
                  <c:v>Spanish</c:v>
                </c:pt>
                <c:pt idx="10">
                  <c:v>American</c:v>
                </c:pt>
                <c:pt idx="11">
                  <c:v>Canadian</c:v>
                </c:pt>
                <c:pt idx="12">
                  <c:v>Chinese</c:v>
                </c:pt>
                <c:pt idx="13">
                  <c:v>New Zealander</c:v>
                </c:pt>
                <c:pt idx="14">
                  <c:v>Ukrainian</c:v>
                </c:pt>
                <c:pt idx="15">
                  <c:v>Welsh</c:v>
                </c:pt>
                <c:pt idx="16">
                  <c:v>Australian</c:v>
                </c:pt>
                <c:pt idx="17">
                  <c:v>Belgian</c:v>
                </c:pt>
                <c:pt idx="18">
                  <c:v>Dutch</c:v>
                </c:pt>
                <c:pt idx="19">
                  <c:v>French</c:v>
                </c:pt>
                <c:pt idx="20">
                  <c:v>Greek</c:v>
                </c:pt>
                <c:pt idx="21">
                  <c:v>Italian</c:v>
                </c:pt>
                <c:pt idx="22">
                  <c:v>Latvian</c:v>
                </c:pt>
                <c:pt idx="23">
                  <c:v>Pakistani</c:v>
                </c:pt>
                <c:pt idx="24">
                  <c:v>Romanian</c:v>
                </c:pt>
                <c:pt idx="25">
                  <c:v>South African</c:v>
                </c:pt>
                <c:pt idx="26">
                  <c:v>Syrian</c:v>
                </c:pt>
                <c:pt idx="27">
                  <c:v>Armenian</c:v>
                </c:pt>
                <c:pt idx="28">
                  <c:v>Batswana</c:v>
                </c:pt>
                <c:pt idx="29">
                  <c:v>Congolese</c:v>
                </c:pt>
                <c:pt idx="30">
                  <c:v>Croatian</c:v>
                </c:pt>
                <c:pt idx="31">
                  <c:v>Filipino</c:v>
                </c:pt>
                <c:pt idx="32">
                  <c:v>Hungarian</c:v>
                </c:pt>
                <c:pt idx="33">
                  <c:v>Indian</c:v>
                </c:pt>
                <c:pt idx="34">
                  <c:v>Lithuanian</c:v>
                </c:pt>
                <c:pt idx="35">
                  <c:v>Malaysian</c:v>
                </c:pt>
                <c:pt idx="36">
                  <c:v>Netherlander</c:v>
                </c:pt>
                <c:pt idx="37">
                  <c:v>Nigerian</c:v>
                </c:pt>
                <c:pt idx="38">
                  <c:v>Portuguese</c:v>
                </c:pt>
                <c:pt idx="39">
                  <c:v>San Marinese</c:v>
                </c:pt>
                <c:pt idx="40">
                  <c:v>Sri Lankan</c:v>
                </c:pt>
                <c:pt idx="41">
                  <c:v>Swedish</c:v>
                </c:pt>
                <c:pt idx="42">
                  <c:v>Zimbabwean</c:v>
                </c:pt>
              </c:strCache>
            </c:strRef>
          </c:cat>
          <c:val>
            <c:numRef>
              <c:f>'[Equality Duty - Position Information 2021-2023.xlsx]2023'!$B$117:$B$159</c:f>
              <c:numCache>
                <c:formatCode>General</c:formatCode>
                <c:ptCount val="43"/>
                <c:pt idx="0">
                  <c:v>2162</c:v>
                </c:pt>
                <c:pt idx="1">
                  <c:v>1593</c:v>
                </c:pt>
                <c:pt idx="2">
                  <c:v>1505</c:v>
                </c:pt>
                <c:pt idx="3">
                  <c:v>471</c:v>
                </c:pt>
                <c:pt idx="4">
                  <c:v>47</c:v>
                </c:pt>
                <c:pt idx="5">
                  <c:v>19</c:v>
                </c:pt>
                <c:pt idx="6">
                  <c:v>12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7-43ED-A74E-6061DD5B7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724024"/>
        <c:axId val="723724384"/>
      </c:barChart>
      <c:catAx>
        <c:axId val="72372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724384"/>
        <c:crosses val="autoZero"/>
        <c:auto val="1"/>
        <c:lblAlgn val="ctr"/>
        <c:lblOffset val="100"/>
        <c:noMultiLvlLbl val="0"/>
      </c:catAx>
      <c:valAx>
        <c:axId val="72372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3724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Education &amp; Lifelong Learning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2021-2023.xlsx]2023'!$B$170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2021-2023.xlsx]2023'!$A$171:$A$192</c:f>
              <c:strCache>
                <c:ptCount val="22"/>
                <c:pt idx="0">
                  <c:v>Common Scale Teacher</c:v>
                </c:pt>
                <c:pt idx="1">
                  <c:v>Grade 4</c:v>
                </c:pt>
                <c:pt idx="2">
                  <c:v>Grade 6</c:v>
                </c:pt>
                <c:pt idx="3">
                  <c:v>Principal Teacher</c:v>
                </c:pt>
                <c:pt idx="4">
                  <c:v>Grade 5</c:v>
                </c:pt>
                <c:pt idx="5">
                  <c:v>Depute and Head Teacher</c:v>
                </c:pt>
                <c:pt idx="6">
                  <c:v>Grade 7</c:v>
                </c:pt>
                <c:pt idx="7">
                  <c:v>Probationary Teacher</c:v>
                </c:pt>
                <c:pt idx="8">
                  <c:v>Grade 1</c:v>
                </c:pt>
                <c:pt idx="9">
                  <c:v>Grade 9</c:v>
                </c:pt>
                <c:pt idx="10">
                  <c:v>Modern Apprentice</c:v>
                </c:pt>
                <c:pt idx="11">
                  <c:v>Chartered Teacher</c:v>
                </c:pt>
                <c:pt idx="12">
                  <c:v>Grade 8</c:v>
                </c:pt>
                <c:pt idx="13">
                  <c:v>Music Instructor</c:v>
                </c:pt>
                <c:pt idx="14">
                  <c:v>Grade 3</c:v>
                </c:pt>
                <c:pt idx="15">
                  <c:v>Psychologist</c:v>
                </c:pt>
                <c:pt idx="16">
                  <c:v>Quality Improvement</c:v>
                </c:pt>
                <c:pt idx="17">
                  <c:v>Lead Teacher</c:v>
                </c:pt>
                <c:pt idx="18">
                  <c:v>Grade 10</c:v>
                </c:pt>
                <c:pt idx="19">
                  <c:v>Grade 11</c:v>
                </c:pt>
                <c:pt idx="20">
                  <c:v>Chief Officer</c:v>
                </c:pt>
                <c:pt idx="21">
                  <c:v>Grade 2</c:v>
                </c:pt>
              </c:strCache>
            </c:strRef>
          </c:cat>
          <c:val>
            <c:numRef>
              <c:f>'[Equality Duty - Position Information 2021-2023.xlsx]2023'!$B$171:$B$192</c:f>
              <c:numCache>
                <c:formatCode>General</c:formatCode>
                <c:ptCount val="22"/>
                <c:pt idx="0">
                  <c:v>1077</c:v>
                </c:pt>
                <c:pt idx="1">
                  <c:v>550</c:v>
                </c:pt>
                <c:pt idx="2">
                  <c:v>383</c:v>
                </c:pt>
                <c:pt idx="3">
                  <c:v>179</c:v>
                </c:pt>
                <c:pt idx="4">
                  <c:v>120</c:v>
                </c:pt>
                <c:pt idx="5">
                  <c:v>111</c:v>
                </c:pt>
                <c:pt idx="6">
                  <c:v>77</c:v>
                </c:pt>
                <c:pt idx="7">
                  <c:v>48</c:v>
                </c:pt>
                <c:pt idx="8">
                  <c:v>44</c:v>
                </c:pt>
                <c:pt idx="9">
                  <c:v>33</c:v>
                </c:pt>
                <c:pt idx="10">
                  <c:v>29</c:v>
                </c:pt>
                <c:pt idx="11">
                  <c:v>24</c:v>
                </c:pt>
                <c:pt idx="12">
                  <c:v>22</c:v>
                </c:pt>
                <c:pt idx="13">
                  <c:v>20</c:v>
                </c:pt>
                <c:pt idx="14">
                  <c:v>13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2-44AE-899A-86BF7ED66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845536"/>
        <c:axId val="514846616"/>
      </c:barChart>
      <c:catAx>
        <c:axId val="5148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846616"/>
        <c:crosses val="autoZero"/>
        <c:auto val="1"/>
        <c:lblAlgn val="ctr"/>
        <c:lblOffset val="100"/>
        <c:noMultiLvlLbl val="0"/>
      </c:catAx>
      <c:valAx>
        <c:axId val="514846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4845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Finance &amp; Corporate Governance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2021-2023.xlsx]2023'!$B$195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2021-2023.xlsx]2023'!$A$196:$A$207</c:f>
              <c:strCache>
                <c:ptCount val="12"/>
                <c:pt idx="0">
                  <c:v>Grade 8</c:v>
                </c:pt>
                <c:pt idx="1">
                  <c:v>Grade 9</c:v>
                </c:pt>
                <c:pt idx="2">
                  <c:v>Grade 7</c:v>
                </c:pt>
                <c:pt idx="3">
                  <c:v>Grade 6</c:v>
                </c:pt>
                <c:pt idx="4">
                  <c:v>Grade 10</c:v>
                </c:pt>
                <c:pt idx="5">
                  <c:v>Grade 4</c:v>
                </c:pt>
                <c:pt idx="6">
                  <c:v>Grade 5</c:v>
                </c:pt>
                <c:pt idx="7">
                  <c:v>Chief Officer</c:v>
                </c:pt>
                <c:pt idx="8">
                  <c:v>Grade 1</c:v>
                </c:pt>
                <c:pt idx="9">
                  <c:v>Grade 11</c:v>
                </c:pt>
                <c:pt idx="10">
                  <c:v>Grade 12</c:v>
                </c:pt>
                <c:pt idx="11">
                  <c:v>Modern Apprentice</c:v>
                </c:pt>
              </c:strCache>
            </c:strRef>
          </c:cat>
          <c:val>
            <c:numRef>
              <c:f>'[Equality Duty - Position Information 2021-2023.xlsx]2023'!$B$196:$B$207</c:f>
              <c:numCache>
                <c:formatCode>General</c:formatCode>
                <c:ptCount val="12"/>
                <c:pt idx="0">
                  <c:v>39</c:v>
                </c:pt>
                <c:pt idx="1">
                  <c:v>35</c:v>
                </c:pt>
                <c:pt idx="2">
                  <c:v>27</c:v>
                </c:pt>
                <c:pt idx="3">
                  <c:v>23</c:v>
                </c:pt>
                <c:pt idx="4">
                  <c:v>20</c:v>
                </c:pt>
                <c:pt idx="5">
                  <c:v>19</c:v>
                </c:pt>
                <c:pt idx="6">
                  <c:v>15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9-4F64-94E2-32A4EADA8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880344"/>
        <c:axId val="696734064"/>
      </c:barChart>
      <c:catAx>
        <c:axId val="90288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734064"/>
        <c:crosses val="autoZero"/>
        <c:auto val="1"/>
        <c:lblAlgn val="ctr"/>
        <c:lblOffset val="100"/>
        <c:noMultiLvlLbl val="0"/>
      </c:catAx>
      <c:valAx>
        <c:axId val="69673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2880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Infrastructure &amp; Environment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2021-2023.xlsx]2023'!$B$211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2021-2023.xlsx]2023'!$A$212:$A$226</c:f>
              <c:strCache>
                <c:ptCount val="14"/>
                <c:pt idx="0">
                  <c:v>Grade 1</c:v>
                </c:pt>
                <c:pt idx="1">
                  <c:v>Grade 2</c:v>
                </c:pt>
                <c:pt idx="2">
                  <c:v>Grade 4</c:v>
                </c:pt>
                <c:pt idx="3">
                  <c:v>Grade 3</c:v>
                </c:pt>
                <c:pt idx="4">
                  <c:v>Grade 6</c:v>
                </c:pt>
                <c:pt idx="5">
                  <c:v>Grade 8</c:v>
                </c:pt>
                <c:pt idx="6">
                  <c:v>Grade 7</c:v>
                </c:pt>
                <c:pt idx="7">
                  <c:v>Grade 5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Modern Apprentice</c:v>
                </c:pt>
                <c:pt idx="12">
                  <c:v>Grade 12</c:v>
                </c:pt>
                <c:pt idx="13">
                  <c:v>Chief Officer</c:v>
                </c:pt>
              </c:strCache>
              <c:extLst/>
            </c:strRef>
          </c:cat>
          <c:val>
            <c:numRef>
              <c:f>'[Equality Duty - Position Information 2021-2023.xlsx]2023'!$B$212:$B$226</c:f>
              <c:numCache>
                <c:formatCode>General</c:formatCode>
                <c:ptCount val="14"/>
                <c:pt idx="0">
                  <c:v>270</c:v>
                </c:pt>
                <c:pt idx="1">
                  <c:v>238</c:v>
                </c:pt>
                <c:pt idx="2">
                  <c:v>146</c:v>
                </c:pt>
                <c:pt idx="3">
                  <c:v>135</c:v>
                </c:pt>
                <c:pt idx="4">
                  <c:v>105</c:v>
                </c:pt>
                <c:pt idx="5">
                  <c:v>68</c:v>
                </c:pt>
                <c:pt idx="6">
                  <c:v>63</c:v>
                </c:pt>
                <c:pt idx="7">
                  <c:v>57</c:v>
                </c:pt>
                <c:pt idx="8">
                  <c:v>37</c:v>
                </c:pt>
                <c:pt idx="9">
                  <c:v>31</c:v>
                </c:pt>
                <c:pt idx="10">
                  <c:v>12</c:v>
                </c:pt>
                <c:pt idx="11">
                  <c:v>12</c:v>
                </c:pt>
                <c:pt idx="12">
                  <c:v>5</c:v>
                </c:pt>
                <c:pt idx="1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E45-4D34-A3E5-DFB9152F0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838568"/>
        <c:axId val="1181836408"/>
      </c:barChart>
      <c:catAx>
        <c:axId val="118183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836408"/>
        <c:crosses val="autoZero"/>
        <c:auto val="1"/>
        <c:lblAlgn val="ctr"/>
        <c:lblOffset val="100"/>
        <c:noMultiLvlLbl val="0"/>
      </c:catAx>
      <c:valAx>
        <c:axId val="1181836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1838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People, Performance &amp;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2021-2023.xlsx]2023'!$B$228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2021-2023.xlsx]2023'!$A$229:$A$239</c:f>
              <c:strCache>
                <c:ptCount val="10"/>
                <c:pt idx="0">
                  <c:v>Grade 8</c:v>
                </c:pt>
                <c:pt idx="1">
                  <c:v>Grade 7</c:v>
                </c:pt>
                <c:pt idx="2">
                  <c:v>Grade 9</c:v>
                </c:pt>
                <c:pt idx="3">
                  <c:v>Grade 5</c:v>
                </c:pt>
                <c:pt idx="4">
                  <c:v>Grade 6</c:v>
                </c:pt>
                <c:pt idx="5">
                  <c:v>Grade 10</c:v>
                </c:pt>
                <c:pt idx="6">
                  <c:v>Grade 4</c:v>
                </c:pt>
                <c:pt idx="7">
                  <c:v>Grade 11</c:v>
                </c:pt>
                <c:pt idx="8">
                  <c:v>Grade 12</c:v>
                </c:pt>
                <c:pt idx="9">
                  <c:v>Chief Officer</c:v>
                </c:pt>
              </c:strCache>
              <c:extLst/>
            </c:strRef>
          </c:cat>
          <c:val>
            <c:numRef>
              <c:f>'[Equality Duty - Position Information 2021-2023.xlsx]2023'!$B$229:$B$239</c:f>
              <c:numCache>
                <c:formatCode>General</c:formatCode>
                <c:ptCount val="10"/>
                <c:pt idx="0">
                  <c:v>26</c:v>
                </c:pt>
                <c:pt idx="1">
                  <c:v>19</c:v>
                </c:pt>
                <c:pt idx="2">
                  <c:v>18</c:v>
                </c:pt>
                <c:pt idx="3">
                  <c:v>16</c:v>
                </c:pt>
                <c:pt idx="4">
                  <c:v>13</c:v>
                </c:pt>
                <c:pt idx="5">
                  <c:v>11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BB-4B90-B0CA-026E737F8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767664"/>
        <c:axId val="660766224"/>
      </c:barChart>
      <c:catAx>
        <c:axId val="6607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766224"/>
        <c:crosses val="autoZero"/>
        <c:auto val="1"/>
        <c:lblAlgn val="ctr"/>
        <c:lblOffset val="100"/>
        <c:noMultiLvlLbl val="0"/>
      </c:catAx>
      <c:valAx>
        <c:axId val="660766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076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Resilient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2021-2023.xlsx]2023'!$B$241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2021-2023.xlsx]2023'!$A$242:$A$253</c:f>
              <c:strCache>
                <c:ptCount val="12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  <c:pt idx="3">
                  <c:v>Grade 8</c:v>
                </c:pt>
                <c:pt idx="4">
                  <c:v>Grade 7</c:v>
                </c:pt>
                <c:pt idx="5">
                  <c:v>Grade 10</c:v>
                </c:pt>
                <c:pt idx="6">
                  <c:v>Grade 9</c:v>
                </c:pt>
                <c:pt idx="7">
                  <c:v>Modern Apprentice</c:v>
                </c:pt>
                <c:pt idx="8">
                  <c:v>Grade 12</c:v>
                </c:pt>
                <c:pt idx="9">
                  <c:v>Chief Officer</c:v>
                </c:pt>
                <c:pt idx="10">
                  <c:v>Grade 11</c:v>
                </c:pt>
                <c:pt idx="11">
                  <c:v>Grade 3</c:v>
                </c:pt>
              </c:strCache>
            </c:strRef>
          </c:cat>
          <c:val>
            <c:numRef>
              <c:f>'[Equality Duty - Position Information 2021-2023.xlsx]2023'!$B$242:$B$253</c:f>
              <c:numCache>
                <c:formatCode>General</c:formatCode>
                <c:ptCount val="12"/>
                <c:pt idx="0">
                  <c:v>159</c:v>
                </c:pt>
                <c:pt idx="1">
                  <c:v>101</c:v>
                </c:pt>
                <c:pt idx="2">
                  <c:v>81</c:v>
                </c:pt>
                <c:pt idx="3">
                  <c:v>41</c:v>
                </c:pt>
                <c:pt idx="4">
                  <c:v>37</c:v>
                </c:pt>
                <c:pt idx="5">
                  <c:v>9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F-437F-8F80-95639A3A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693872"/>
        <c:axId val="666694232"/>
      </c:barChart>
      <c:catAx>
        <c:axId val="66669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94232"/>
        <c:crosses val="autoZero"/>
        <c:auto val="1"/>
        <c:lblAlgn val="ctr"/>
        <c:lblOffset val="100"/>
        <c:noMultiLvlLbl val="0"/>
      </c:catAx>
      <c:valAx>
        <c:axId val="666694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6693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Strategic Commissioning &amp; Partnership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2021-2023.xlsx]2023'!$B$282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2021-2023.xlsx]2023'!$A$283:$A$295</c:f>
              <c:strCache>
                <c:ptCount val="13"/>
                <c:pt idx="0">
                  <c:v>Grade 4</c:v>
                </c:pt>
                <c:pt idx="1">
                  <c:v>Grade 1</c:v>
                </c:pt>
                <c:pt idx="2">
                  <c:v>Grade 7</c:v>
                </c:pt>
                <c:pt idx="3">
                  <c:v>Grade 9</c:v>
                </c:pt>
                <c:pt idx="4">
                  <c:v>Grade 5</c:v>
                </c:pt>
                <c:pt idx="5">
                  <c:v>Grade 6</c:v>
                </c:pt>
                <c:pt idx="6">
                  <c:v>Grade 8</c:v>
                </c:pt>
                <c:pt idx="7">
                  <c:v>Grade 10</c:v>
                </c:pt>
                <c:pt idx="8">
                  <c:v>Grade 3</c:v>
                </c:pt>
                <c:pt idx="9">
                  <c:v>Grade 2</c:v>
                </c:pt>
                <c:pt idx="10">
                  <c:v>Chief Officer</c:v>
                </c:pt>
                <c:pt idx="11">
                  <c:v>Grade 11</c:v>
                </c:pt>
                <c:pt idx="12">
                  <c:v>Grade 12</c:v>
                </c:pt>
              </c:strCache>
            </c:strRef>
          </c:cat>
          <c:val>
            <c:numRef>
              <c:f>'[Equality Duty - Position Information 2021-2023.xlsx]2023'!$B$283:$B$295</c:f>
              <c:numCache>
                <c:formatCode>General</c:formatCode>
                <c:ptCount val="13"/>
                <c:pt idx="0">
                  <c:v>570</c:v>
                </c:pt>
                <c:pt idx="1">
                  <c:v>57</c:v>
                </c:pt>
                <c:pt idx="2">
                  <c:v>55</c:v>
                </c:pt>
                <c:pt idx="3">
                  <c:v>16</c:v>
                </c:pt>
                <c:pt idx="4">
                  <c:v>15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5-4680-85B7-D0151C399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511680"/>
        <c:axId val="744510600"/>
      </c:barChart>
      <c:catAx>
        <c:axId val="7445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10600"/>
        <c:crosses val="autoZero"/>
        <c:auto val="1"/>
        <c:lblAlgn val="ctr"/>
        <c:lblOffset val="100"/>
        <c:noMultiLvlLbl val="0"/>
      </c:catAx>
      <c:valAx>
        <c:axId val="744510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4511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Social Work &amp; Practice - IJB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2021-2023.xlsx]2023'!$B$256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2021-2023.xlsx]2023'!$A$257:$A$266</c:f>
              <c:strCache>
                <c:ptCount val="10"/>
                <c:pt idx="0">
                  <c:v>Grade 9</c:v>
                </c:pt>
                <c:pt idx="1">
                  <c:v>Grade 8</c:v>
                </c:pt>
                <c:pt idx="2">
                  <c:v>Grade 7</c:v>
                </c:pt>
                <c:pt idx="3">
                  <c:v>Grade 5</c:v>
                </c:pt>
                <c:pt idx="4">
                  <c:v>Grade 10</c:v>
                </c:pt>
                <c:pt idx="5">
                  <c:v>Grade 12</c:v>
                </c:pt>
                <c:pt idx="6">
                  <c:v>Grade 4</c:v>
                </c:pt>
                <c:pt idx="7">
                  <c:v>Grade 6</c:v>
                </c:pt>
                <c:pt idx="8">
                  <c:v>Chief Officer</c:v>
                </c:pt>
                <c:pt idx="9">
                  <c:v>Modern Apprentice</c:v>
                </c:pt>
              </c:strCache>
            </c:strRef>
          </c:cat>
          <c:val>
            <c:numRef>
              <c:f>'[Equality Duty - Position Information 2021-2023.xlsx]2023'!$B$257:$B$266</c:f>
              <c:numCache>
                <c:formatCode>General</c:formatCode>
                <c:ptCount val="10"/>
                <c:pt idx="0">
                  <c:v>72</c:v>
                </c:pt>
                <c:pt idx="1">
                  <c:v>50</c:v>
                </c:pt>
                <c:pt idx="2">
                  <c:v>20</c:v>
                </c:pt>
                <c:pt idx="3">
                  <c:v>19</c:v>
                </c:pt>
                <c:pt idx="4">
                  <c:v>17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F-4B39-938A-1815E31EB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207928"/>
        <c:axId val="482204328"/>
      </c:barChart>
      <c:catAx>
        <c:axId val="4822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204328"/>
        <c:crosses val="autoZero"/>
        <c:auto val="1"/>
        <c:lblAlgn val="ctr"/>
        <c:lblOffset val="100"/>
        <c:noMultiLvlLbl val="0"/>
      </c:catAx>
      <c:valAx>
        <c:axId val="482204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2207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Social Work &amp; Practice</a:t>
            </a:r>
            <a:r>
              <a:rPr lang="en-US" b="1" baseline="0" dirty="0">
                <a:solidFill>
                  <a:sysClr val="windowText" lastClr="000000"/>
                </a:solidFill>
              </a:rPr>
              <a:t> - SBC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2021-2023.xlsx]2023'!$B$269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2021-2023.xlsx]2023'!$A$270:$A$279</c:f>
              <c:strCache>
                <c:ptCount val="10"/>
                <c:pt idx="0">
                  <c:v>Grade 9</c:v>
                </c:pt>
                <c:pt idx="1">
                  <c:v>Grade 7</c:v>
                </c:pt>
                <c:pt idx="2">
                  <c:v>Grade 8</c:v>
                </c:pt>
                <c:pt idx="3">
                  <c:v>Grade 10</c:v>
                </c:pt>
                <c:pt idx="4">
                  <c:v>Grade 6</c:v>
                </c:pt>
                <c:pt idx="5">
                  <c:v>Grade 12</c:v>
                </c:pt>
                <c:pt idx="6">
                  <c:v>Grade 2</c:v>
                </c:pt>
                <c:pt idx="7">
                  <c:v>Grade 4</c:v>
                </c:pt>
                <c:pt idx="8">
                  <c:v>Grade 5</c:v>
                </c:pt>
                <c:pt idx="9">
                  <c:v>Chief Officer</c:v>
                </c:pt>
              </c:strCache>
            </c:strRef>
          </c:cat>
          <c:val>
            <c:numRef>
              <c:f>'[Equality Duty - Position Information 2021-2023.xlsx]2023'!$B$270:$B$279</c:f>
              <c:numCache>
                <c:formatCode>General</c:formatCode>
                <c:ptCount val="10"/>
                <c:pt idx="0">
                  <c:v>82</c:v>
                </c:pt>
                <c:pt idx="1">
                  <c:v>68</c:v>
                </c:pt>
                <c:pt idx="2">
                  <c:v>29</c:v>
                </c:pt>
                <c:pt idx="3">
                  <c:v>18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4-499D-ABBF-514D5CB24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089128"/>
        <c:axId val="482086248"/>
      </c:barChart>
      <c:catAx>
        <c:axId val="48208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086248"/>
        <c:crosses val="autoZero"/>
        <c:auto val="1"/>
        <c:lblAlgn val="ctr"/>
        <c:lblOffset val="100"/>
        <c:noMultiLvlLbl val="0"/>
      </c:catAx>
      <c:valAx>
        <c:axId val="482086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2089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</a:rPr>
              <a:t>Number of Employees that Provided </a:t>
            </a:r>
          </a:p>
          <a:p>
            <a:pPr>
              <a:defRPr/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</a:rPr>
              <a:t>Information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75437445319336"/>
          <c:y val="0.24506912442396314"/>
          <c:w val="0.80524562554680668"/>
          <c:h val="0.59750426357995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2021-2023.xlsx]2023'!$B$163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2021-2023.xlsx]2023'!$A$164:$A$166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'[Equality Duty - Position Information 2021-2023.xlsx]2023'!$B$164:$B$166</c:f>
              <c:numCache>
                <c:formatCode>General</c:formatCode>
                <c:ptCount val="2"/>
                <c:pt idx="0">
                  <c:v>4288</c:v>
                </c:pt>
                <c:pt idx="1">
                  <c:v>1593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9D0-4498-890B-DC9AD698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0512120"/>
        <c:axId val="1100502040"/>
      </c:barChart>
      <c:catAx>
        <c:axId val="110051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502040"/>
        <c:crosses val="autoZero"/>
        <c:auto val="1"/>
        <c:lblAlgn val="ctr"/>
        <c:lblOffset val="100"/>
        <c:noMultiLvlLbl val="0"/>
      </c:catAx>
      <c:valAx>
        <c:axId val="1100502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0512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'[Equality Duty - Position Information 2021-2023.xlsx]2023'!$B$3:$B$4</c:f>
              <c:numCache>
                <c:formatCode>General</c:formatCode>
                <c:ptCount val="2"/>
                <c:pt idx="0">
                  <c:v>4409</c:v>
                </c:pt>
                <c:pt idx="1">
                  <c:v>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F-4CE8-8AC0-C4603B545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4788040"/>
        <c:axId val="590932368"/>
      </c:barChart>
      <c:catAx>
        <c:axId val="106478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32368"/>
        <c:crosses val="autoZero"/>
        <c:auto val="1"/>
        <c:lblAlgn val="ctr"/>
        <c:lblOffset val="100"/>
        <c:noMultiLvlLbl val="0"/>
      </c:catAx>
      <c:valAx>
        <c:axId val="59093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4788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2021-2023.xlsx]2023'!$A$9:$A$12</c:f>
              <c:strCache>
                <c:ptCount val="4"/>
                <c:pt idx="0">
                  <c:v>45 to 59</c:v>
                </c:pt>
                <c:pt idx="1">
                  <c:v>30 to 44</c:v>
                </c:pt>
                <c:pt idx="2">
                  <c:v>60 and above</c:v>
                </c:pt>
                <c:pt idx="3">
                  <c:v>16 to 29</c:v>
                </c:pt>
              </c:strCache>
            </c:strRef>
          </c:cat>
          <c:val>
            <c:numRef>
              <c:f>'[Equality Duty - Position Information 2021-2023.xlsx]2023'!$B$9:$B$12</c:f>
              <c:numCache>
                <c:formatCode>General</c:formatCode>
                <c:ptCount val="4"/>
                <c:pt idx="0">
                  <c:v>2385</c:v>
                </c:pt>
                <c:pt idx="1">
                  <c:v>1721</c:v>
                </c:pt>
                <c:pt idx="2">
                  <c:v>948</c:v>
                </c:pt>
                <c:pt idx="3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E-4AE4-ACFD-ABE9F83DB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412624"/>
        <c:axId val="446419464"/>
      </c:barChart>
      <c:catAx>
        <c:axId val="4464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419464"/>
        <c:crosses val="autoZero"/>
        <c:auto val="1"/>
        <c:lblAlgn val="ctr"/>
        <c:lblOffset val="100"/>
        <c:noMultiLvlLbl val="0"/>
      </c:catAx>
      <c:valAx>
        <c:axId val="446419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412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2021-2023.xlsx]2023'!$A$17:$A$40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'[Equality Duty - Position Information 2021-2023.xlsx]2023'!$B$17:$B$40</c:f>
              <c:numCache>
                <c:formatCode>General</c:formatCode>
                <c:ptCount val="3"/>
                <c:pt idx="0">
                  <c:v>40</c:v>
                </c:pt>
                <c:pt idx="1">
                  <c:v>4086</c:v>
                </c:pt>
                <c:pt idx="2">
                  <c:v>1755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666-48A3-BD56-C591F1E9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60112"/>
        <c:axId val="1056360472"/>
      </c:barChart>
      <c:catAx>
        <c:axId val="10563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60472"/>
        <c:crosses val="autoZero"/>
        <c:auto val="1"/>
        <c:lblAlgn val="ctr"/>
        <c:lblOffset val="100"/>
        <c:noMultiLvlLbl val="0"/>
      </c:catAx>
      <c:valAx>
        <c:axId val="1056360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360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Ethnicity </a:t>
            </a:r>
          </a:p>
          <a:p>
            <a:pPr>
              <a:defRPr/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White Total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2021-2023.xlsx]2023'!$A$17:$A$40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  <c:extLst/>
            </c:strRef>
          </c:cat>
          <c:val>
            <c:numRef>
              <c:f>'[Equality Duty - Position Information 2021-2023.xlsx]2023'!$B$17:$B$40</c:f>
              <c:numCache>
                <c:formatCode>General</c:formatCode>
                <c:ptCount val="7"/>
                <c:pt idx="0">
                  <c:v>9</c:v>
                </c:pt>
                <c:pt idx="1">
                  <c:v>30</c:v>
                </c:pt>
                <c:pt idx="2">
                  <c:v>737</c:v>
                </c:pt>
                <c:pt idx="3">
                  <c:v>101</c:v>
                </c:pt>
                <c:pt idx="4">
                  <c:v>22</c:v>
                </c:pt>
                <c:pt idx="5">
                  <c:v>19</c:v>
                </c:pt>
                <c:pt idx="6">
                  <c:v>3168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5DA-40DC-BA7F-C90A91C44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748992"/>
        <c:axId val="1102289960"/>
      </c:barChart>
      <c:catAx>
        <c:axId val="5887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289960"/>
        <c:crosses val="autoZero"/>
        <c:auto val="1"/>
        <c:lblAlgn val="ctr"/>
        <c:lblOffset val="100"/>
        <c:noMultiLvlLbl val="0"/>
      </c:catAx>
      <c:valAx>
        <c:axId val="1102289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48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Employees by Diversity - Ethnicity</a:t>
            </a:r>
          </a:p>
          <a:p>
            <a:pPr>
              <a:defRPr/>
            </a:pPr>
            <a:r>
              <a:rPr lang="en-GB" sz="1400" b="1" i="0" u="none" strike="noStrike" kern="1200" spc="0" baseline="0" dirty="0">
                <a:solidFill>
                  <a:sysClr val="windowText" lastClr="000000"/>
                </a:solidFill>
              </a:rPr>
              <a:t>Not Disclosed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2021-2023.xlsx]2023'!$B$16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2021-2023.xlsx]2023'!$A$17:$A$40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  <c:extLst/>
            </c:strRef>
          </c:cat>
          <c:val>
            <c:numRef>
              <c:f>'[Equality Duty - Position Information 2021-2023.xlsx]2023'!$B$17:$B$40</c:f>
              <c:numCache>
                <c:formatCode>General</c:formatCode>
                <c:ptCount val="3"/>
                <c:pt idx="0">
                  <c:v>1593</c:v>
                </c:pt>
                <c:pt idx="1">
                  <c:v>40</c:v>
                </c:pt>
                <c:pt idx="2">
                  <c:v>122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F52-4378-870E-BEE498A09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447232"/>
        <c:axId val="1056450472"/>
      </c:barChart>
      <c:catAx>
        <c:axId val="10564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50472"/>
        <c:crosses val="autoZero"/>
        <c:auto val="1"/>
        <c:lblAlgn val="ctr"/>
        <c:lblOffset val="100"/>
        <c:noMultiLvlLbl val="0"/>
      </c:catAx>
      <c:valAx>
        <c:axId val="1056450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447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0.28542</cdr:x>
      <cdr:y>0.15531</cdr:y>
    </cdr:from>
    <cdr:to>
      <cdr:x>0.45</cdr:x>
      <cdr:y>0.22044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B6830D-1DA9-DADB-34AE-34D6C64A79C3}"/>
            </a:ext>
          </a:extLst>
        </cdr:cNvPr>
        <cdr:cNvSpPr txBox="1"/>
      </cdr:nvSpPr>
      <cdr:spPr>
        <a:xfrm xmlns:a="http://schemas.openxmlformats.org/drawingml/2006/main">
          <a:off x="1304925" y="427038"/>
          <a:ext cx="752475" cy="179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74.97%</a:t>
          </a:r>
        </a:p>
      </cdr:txBody>
    </cdr:sp>
  </cdr:relSizeAnchor>
  <cdr:relSizeAnchor xmlns:cdr="http://schemas.openxmlformats.org/drawingml/2006/chartDrawing">
    <cdr:from>
      <cdr:x>0.70278</cdr:x>
      <cdr:y>0.55196</cdr:y>
    </cdr:from>
    <cdr:to>
      <cdr:x>0.86736</cdr:x>
      <cdr:y>0.61709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22DFFEF-5B71-5EAA-0A63-AC87768623A5}"/>
            </a:ext>
          </a:extLst>
        </cdr:cNvPr>
        <cdr:cNvSpPr txBox="1"/>
      </cdr:nvSpPr>
      <cdr:spPr>
        <a:xfrm xmlns:a="http://schemas.openxmlformats.org/drawingml/2006/main">
          <a:off x="3213100" y="1517650"/>
          <a:ext cx="752475" cy="179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25.03%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0.08432</cdr:x>
      <cdr:y>0.17204</cdr:y>
    </cdr:from>
    <cdr:to>
      <cdr:x>0.18139</cdr:x>
      <cdr:y>0.24133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6FD191-1C83-9CFC-97AC-4977DEA72FB1}"/>
            </a:ext>
          </a:extLst>
        </cdr:cNvPr>
        <cdr:cNvSpPr txBox="1"/>
      </cdr:nvSpPr>
      <cdr:spPr>
        <a:xfrm xmlns:a="http://schemas.openxmlformats.org/drawingml/2006/main">
          <a:off x="722769" y="481214"/>
          <a:ext cx="832091" cy="193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35.49%</a:t>
          </a:r>
        </a:p>
      </cdr:txBody>
    </cdr:sp>
  </cdr:relSizeAnchor>
  <cdr:relSizeAnchor xmlns:cdr="http://schemas.openxmlformats.org/drawingml/2006/chartDrawing">
    <cdr:from>
      <cdr:x>0.14304</cdr:x>
      <cdr:y>0.27004</cdr:y>
    </cdr:from>
    <cdr:to>
      <cdr:x>0.2401</cdr:x>
      <cdr:y>0.33933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1226108" y="755337"/>
          <a:ext cx="832091" cy="193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0.21332</cdr:x>
      <cdr:y>0.40939</cdr:y>
    </cdr:from>
    <cdr:to>
      <cdr:x>0.31039</cdr:x>
      <cdr:y>0.47867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1828567" y="1145135"/>
          <a:ext cx="832091" cy="19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17.45%</a:t>
          </a:r>
        </a:p>
      </cdr:txBody>
    </cdr:sp>
  </cdr:relSizeAnchor>
  <cdr:relSizeAnchor xmlns:cdr="http://schemas.openxmlformats.org/drawingml/2006/chartDrawing">
    <cdr:from>
      <cdr:x>0.28193</cdr:x>
      <cdr:y>0.5402</cdr:y>
    </cdr:from>
    <cdr:to>
      <cdr:x>0.37899</cdr:x>
      <cdr:y>0.60948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2416714" y="1511029"/>
          <a:ext cx="832006" cy="19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5.51%</a:t>
          </a:r>
        </a:p>
      </cdr:txBody>
    </cdr:sp>
  </cdr:relSizeAnchor>
  <cdr:relSizeAnchor xmlns:cdr="http://schemas.openxmlformats.org/drawingml/2006/chartDrawing">
    <cdr:from>
      <cdr:x>0.35238</cdr:x>
      <cdr:y>0.53811</cdr:y>
    </cdr:from>
    <cdr:to>
      <cdr:x>0.44944</cdr:x>
      <cdr:y>0.60739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2212975" y="1479550"/>
          <a:ext cx="6096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5.24%</a:t>
          </a:r>
        </a:p>
      </cdr:txBody>
    </cdr:sp>
  </cdr:relSizeAnchor>
  <cdr:relSizeAnchor xmlns:cdr="http://schemas.openxmlformats.org/drawingml/2006/chartDrawing">
    <cdr:from>
      <cdr:x>0.41759</cdr:x>
      <cdr:y>0.5485</cdr:y>
    </cdr:from>
    <cdr:to>
      <cdr:x>0.51466</cdr:x>
      <cdr:y>0.61778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2622550" y="1508125"/>
          <a:ext cx="6096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4.10%</a:t>
          </a:r>
        </a:p>
      </cdr:txBody>
    </cdr:sp>
  </cdr:relSizeAnchor>
  <cdr:relSizeAnchor xmlns:cdr="http://schemas.openxmlformats.org/drawingml/2006/chartDrawing">
    <cdr:from>
      <cdr:x>0.47371</cdr:x>
      <cdr:y>0.56928</cdr:y>
    </cdr:from>
    <cdr:to>
      <cdr:x>0.57078</cdr:x>
      <cdr:y>0.63857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2974975" y="1565275"/>
          <a:ext cx="6096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2.91%</a:t>
          </a:r>
        </a:p>
      </cdr:txBody>
    </cdr:sp>
  </cdr:relSizeAnchor>
  <cdr:relSizeAnchor xmlns:cdr="http://schemas.openxmlformats.org/drawingml/2006/chartDrawing">
    <cdr:from>
      <cdr:x>0.53589</cdr:x>
      <cdr:y>0.58314</cdr:y>
    </cdr:from>
    <cdr:to>
      <cdr:x>0.63296</cdr:x>
      <cdr:y>0.65242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3365500" y="1603375"/>
          <a:ext cx="6096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1.67%</a:t>
          </a:r>
        </a:p>
      </cdr:txBody>
    </cdr:sp>
  </cdr:relSizeAnchor>
  <cdr:relSizeAnchor xmlns:cdr="http://schemas.openxmlformats.org/drawingml/2006/chartDrawing">
    <cdr:from>
      <cdr:x>0.59632</cdr:x>
      <cdr:y>0.60739</cdr:y>
    </cdr:from>
    <cdr:to>
      <cdr:x>0.69339</cdr:x>
      <cdr:y>0.67667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469060F-AB11-458A-4B33-DF648DC8703C}"/>
            </a:ext>
          </a:extLst>
        </cdr:cNvPr>
        <cdr:cNvSpPr txBox="1"/>
      </cdr:nvSpPr>
      <cdr:spPr>
        <a:xfrm xmlns:a="http://schemas.openxmlformats.org/drawingml/2006/main">
          <a:off x="3862392" y="1670050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0.19%</a:t>
          </a:r>
        </a:p>
      </cdr:txBody>
    </cdr:sp>
  </cdr:relSizeAnchor>
  <cdr:relSizeAnchor xmlns:cdr="http://schemas.openxmlformats.org/drawingml/2006/chartDrawing">
    <cdr:from>
      <cdr:x>0.65784</cdr:x>
      <cdr:y>0.61085</cdr:y>
    </cdr:from>
    <cdr:to>
      <cdr:x>0.75491</cdr:x>
      <cdr:y>0.68014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F3274AC-ABFD-BF48-05A4-072B75B6064D}"/>
            </a:ext>
          </a:extLst>
        </cdr:cNvPr>
        <cdr:cNvSpPr txBox="1"/>
      </cdr:nvSpPr>
      <cdr:spPr>
        <a:xfrm xmlns:a="http://schemas.openxmlformats.org/drawingml/2006/main">
          <a:off x="4260850" y="1679575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0.14%</a:t>
          </a:r>
        </a:p>
      </cdr:txBody>
    </cdr:sp>
  </cdr:relSizeAnchor>
  <cdr:relSizeAnchor xmlns:cdr="http://schemas.openxmlformats.org/drawingml/2006/chartDrawing">
    <cdr:from>
      <cdr:x>0.72275</cdr:x>
      <cdr:y>0.62818</cdr:y>
    </cdr:from>
    <cdr:to>
      <cdr:x>0.8166</cdr:x>
      <cdr:y>0.69746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F3274AC-ABFD-BF48-05A4-072B75B6064D}"/>
            </a:ext>
          </a:extLst>
        </cdr:cNvPr>
        <cdr:cNvSpPr txBox="1"/>
      </cdr:nvSpPr>
      <cdr:spPr>
        <a:xfrm xmlns:a="http://schemas.openxmlformats.org/drawingml/2006/main">
          <a:off x="4841875" y="1727200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0.12%</a:t>
          </a:r>
        </a:p>
      </cdr:txBody>
    </cdr:sp>
  </cdr:relSizeAnchor>
  <cdr:relSizeAnchor xmlns:cdr="http://schemas.openxmlformats.org/drawingml/2006/chartDrawing">
    <cdr:from>
      <cdr:x>0.78389</cdr:x>
      <cdr:y>0.6351</cdr:y>
    </cdr:from>
    <cdr:to>
      <cdr:x>0.87773</cdr:x>
      <cdr:y>0.70439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8F3274AC-ABFD-BF48-05A4-072B75B6064D}"/>
            </a:ext>
          </a:extLst>
        </cdr:cNvPr>
        <cdr:cNvSpPr txBox="1"/>
      </cdr:nvSpPr>
      <cdr:spPr>
        <a:xfrm xmlns:a="http://schemas.openxmlformats.org/drawingml/2006/main">
          <a:off x="5251450" y="1746250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0.07%</a:t>
          </a:r>
        </a:p>
      </cdr:txBody>
    </cdr:sp>
  </cdr:relSizeAnchor>
  <cdr:relSizeAnchor xmlns:cdr="http://schemas.openxmlformats.org/drawingml/2006/chartDrawing">
    <cdr:from>
      <cdr:x>0.8436</cdr:x>
      <cdr:y>0.6455</cdr:y>
    </cdr:from>
    <cdr:to>
      <cdr:x>0.93745</cdr:x>
      <cdr:y>0.71478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F3274AC-ABFD-BF48-05A4-072B75B6064D}"/>
            </a:ext>
          </a:extLst>
        </cdr:cNvPr>
        <cdr:cNvSpPr txBox="1"/>
      </cdr:nvSpPr>
      <cdr:spPr>
        <a:xfrm xmlns:a="http://schemas.openxmlformats.org/drawingml/2006/main">
          <a:off x="5651500" y="1774825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0.03%</a:t>
          </a:r>
        </a:p>
      </cdr:txBody>
    </cdr:sp>
  </cdr:relSizeAnchor>
  <cdr:relSizeAnchor xmlns:cdr="http://schemas.openxmlformats.org/drawingml/2006/chartDrawing">
    <cdr:from>
      <cdr:x>0.90615</cdr:x>
      <cdr:y>0.65242</cdr:y>
    </cdr:from>
    <cdr:to>
      <cdr:x>1</cdr:x>
      <cdr:y>0.72171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8F3274AC-ABFD-BF48-05A4-072B75B6064D}"/>
            </a:ext>
          </a:extLst>
        </cdr:cNvPr>
        <cdr:cNvSpPr txBox="1"/>
      </cdr:nvSpPr>
      <cdr:spPr>
        <a:xfrm xmlns:a="http://schemas.openxmlformats.org/drawingml/2006/main">
          <a:off x="6070544" y="1793875"/>
          <a:ext cx="62870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0.12054</cdr:x>
      <cdr:y>0.16302</cdr:y>
    </cdr:from>
    <cdr:to>
      <cdr:x>0.2106</cdr:x>
      <cdr:y>0.25288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890645-145C-F92D-00DC-21FF1AC342ED}"/>
            </a:ext>
          </a:extLst>
        </cdr:cNvPr>
        <cdr:cNvSpPr txBox="1"/>
      </cdr:nvSpPr>
      <cdr:spPr>
        <a:xfrm xmlns:a="http://schemas.openxmlformats.org/drawingml/2006/main">
          <a:off x="815977" y="449263"/>
          <a:ext cx="6096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35.47%</a:t>
          </a:r>
        </a:p>
      </cdr:txBody>
    </cdr:sp>
  </cdr:relSizeAnchor>
  <cdr:relSizeAnchor xmlns:cdr="http://schemas.openxmlformats.org/drawingml/2006/chartDrawing">
    <cdr:from>
      <cdr:x>0.21717</cdr:x>
      <cdr:y>0.29493</cdr:y>
    </cdr:from>
    <cdr:to>
      <cdr:x>0.30722</cdr:x>
      <cdr:y>0.38479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1470025" y="812800"/>
          <a:ext cx="6096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0.31426</cdr:x>
      <cdr:y>0.4104</cdr:y>
    </cdr:from>
    <cdr:to>
      <cdr:x>0.40432</cdr:x>
      <cdr:y>0.50026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2126260" y="1147950"/>
          <a:ext cx="609339" cy="25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19.27%</a:t>
          </a:r>
        </a:p>
      </cdr:txBody>
    </cdr:sp>
  </cdr:relSizeAnchor>
  <cdr:relSizeAnchor xmlns:cdr="http://schemas.openxmlformats.org/drawingml/2006/chartDrawing">
    <cdr:from>
      <cdr:x>0.40994</cdr:x>
      <cdr:y>0.55565</cdr:y>
    </cdr:from>
    <cdr:to>
      <cdr:x>0.5</cdr:x>
      <cdr:y>0.64551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2773623" y="1554255"/>
          <a:ext cx="609339" cy="251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8.62%</a:t>
          </a:r>
        </a:p>
      </cdr:txBody>
    </cdr:sp>
  </cdr:relSizeAnchor>
  <cdr:relSizeAnchor xmlns:cdr="http://schemas.openxmlformats.org/drawingml/2006/chartDrawing">
    <cdr:from>
      <cdr:x>0.51247</cdr:x>
      <cdr:y>0.60058</cdr:y>
    </cdr:from>
    <cdr:to>
      <cdr:x>0.60252</cdr:x>
      <cdr:y>0.69044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3467353" y="1679933"/>
          <a:ext cx="609271" cy="25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3.89%</a:t>
          </a:r>
        </a:p>
      </cdr:txBody>
    </cdr:sp>
  </cdr:relSizeAnchor>
  <cdr:relSizeAnchor xmlns:cdr="http://schemas.openxmlformats.org/drawingml/2006/chartDrawing">
    <cdr:from>
      <cdr:x>0.60224</cdr:x>
      <cdr:y>0.61835</cdr:y>
    </cdr:from>
    <cdr:to>
      <cdr:x>0.69229</cdr:x>
      <cdr:y>0.70822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4074721" y="1729625"/>
          <a:ext cx="609272" cy="251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3.20%</a:t>
          </a:r>
        </a:p>
      </cdr:txBody>
    </cdr:sp>
  </cdr:relSizeAnchor>
  <cdr:relSizeAnchor xmlns:cdr="http://schemas.openxmlformats.org/drawingml/2006/chartDrawing">
    <cdr:from>
      <cdr:x>0.69921</cdr:x>
      <cdr:y>0.65896</cdr:y>
    </cdr:from>
    <cdr:to>
      <cdr:x>0.78926</cdr:x>
      <cdr:y>0.74883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4730793" y="1843218"/>
          <a:ext cx="609271" cy="251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1.11%</a:t>
          </a:r>
        </a:p>
      </cdr:txBody>
    </cdr:sp>
  </cdr:relSizeAnchor>
  <cdr:relSizeAnchor xmlns:cdr="http://schemas.openxmlformats.org/drawingml/2006/chartDrawing">
    <cdr:from>
      <cdr:x>0.78695</cdr:x>
      <cdr:y>0.65897</cdr:y>
    </cdr:from>
    <cdr:to>
      <cdr:x>0.877</cdr:x>
      <cdr:y>0.74883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5324420" y="1843246"/>
          <a:ext cx="609272" cy="25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0.88%</a:t>
          </a:r>
        </a:p>
      </cdr:txBody>
    </cdr:sp>
  </cdr:relSizeAnchor>
  <cdr:relSizeAnchor xmlns:cdr="http://schemas.openxmlformats.org/drawingml/2006/chartDrawing">
    <cdr:from>
      <cdr:x>0.88641</cdr:x>
      <cdr:y>0.66329</cdr:y>
    </cdr:from>
    <cdr:to>
      <cdr:x>0.97646</cdr:x>
      <cdr:y>0.75315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E4E4CD8D-84C2-2127-A03D-3896349C3870}"/>
            </a:ext>
          </a:extLst>
        </cdr:cNvPr>
        <cdr:cNvSpPr txBox="1"/>
      </cdr:nvSpPr>
      <cdr:spPr>
        <a:xfrm xmlns:a="http://schemas.openxmlformats.org/drawingml/2006/main">
          <a:off x="5997359" y="1855330"/>
          <a:ext cx="609271" cy="251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0.48%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0.14966</cdr:x>
      <cdr:y>0.13191</cdr:y>
    </cdr:from>
    <cdr:to>
      <cdr:x>0.27351</cdr:x>
      <cdr:y>0.20795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42CF98C-F7B9-C198-2A9A-EF7C1FC9A943}"/>
            </a:ext>
          </a:extLst>
        </cdr:cNvPr>
        <cdr:cNvSpPr txBox="1"/>
      </cdr:nvSpPr>
      <cdr:spPr>
        <a:xfrm xmlns:a="http://schemas.openxmlformats.org/drawingml/2006/main">
          <a:off x="828676" y="363538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38.21%</a:t>
          </a:r>
        </a:p>
      </cdr:txBody>
    </cdr:sp>
  </cdr:relSizeAnchor>
  <cdr:relSizeAnchor xmlns:cdr="http://schemas.openxmlformats.org/drawingml/2006/chartDrawing">
    <cdr:from>
      <cdr:x>0.26892</cdr:x>
      <cdr:y>0.28456</cdr:y>
    </cdr:from>
    <cdr:to>
      <cdr:x>0.39278</cdr:x>
      <cdr:y>0.3606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1489075" y="784225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0.38933</cdr:x>
      <cdr:y>0.31912</cdr:y>
    </cdr:from>
    <cdr:to>
      <cdr:x>0.51319</cdr:x>
      <cdr:y>0.39516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2155825" y="879475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24.38%</a:t>
          </a:r>
        </a:p>
      </cdr:txBody>
    </cdr:sp>
  </cdr:relSizeAnchor>
  <cdr:relSizeAnchor xmlns:cdr="http://schemas.openxmlformats.org/drawingml/2006/chartDrawing">
    <cdr:from>
      <cdr:x>0.50803</cdr:x>
      <cdr:y>0.56452</cdr:y>
    </cdr:from>
    <cdr:to>
      <cdr:x>0.63188</cdr:x>
      <cdr:y>0.64055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2813050" y="1555750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7.55%</a:t>
          </a:r>
        </a:p>
      </cdr:txBody>
    </cdr:sp>
  </cdr:relSizeAnchor>
  <cdr:relSizeAnchor xmlns:cdr="http://schemas.openxmlformats.org/drawingml/2006/chartDrawing">
    <cdr:from>
      <cdr:x>0.62844</cdr:x>
      <cdr:y>0.61636</cdr:y>
    </cdr:from>
    <cdr:to>
      <cdr:x>0.75229</cdr:x>
      <cdr:y>0.6924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3479800" y="1698625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2.11%</a:t>
          </a:r>
        </a:p>
      </cdr:txBody>
    </cdr:sp>
  </cdr:relSizeAnchor>
  <cdr:relSizeAnchor xmlns:cdr="http://schemas.openxmlformats.org/drawingml/2006/chartDrawing">
    <cdr:from>
      <cdr:x>0.74197</cdr:x>
      <cdr:y>0.63364</cdr:y>
    </cdr:from>
    <cdr:to>
      <cdr:x>0.86583</cdr:x>
      <cdr:y>0.70968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4108450" y="1746250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0.41%</a:t>
          </a:r>
        </a:p>
      </cdr:txBody>
    </cdr:sp>
  </cdr:relSizeAnchor>
  <cdr:relSizeAnchor xmlns:cdr="http://schemas.openxmlformats.org/drawingml/2006/chartDrawing">
    <cdr:from>
      <cdr:x>0.87271</cdr:x>
      <cdr:y>0.65783</cdr:y>
    </cdr:from>
    <cdr:to>
      <cdr:x>0.99656</cdr:x>
      <cdr:y>0.73387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258BD1B-7589-5C52-91B5-2331BA43E420}"/>
            </a:ext>
          </a:extLst>
        </cdr:cNvPr>
        <cdr:cNvSpPr txBox="1"/>
      </cdr:nvSpPr>
      <cdr:spPr>
        <a:xfrm xmlns:a="http://schemas.openxmlformats.org/drawingml/2006/main">
          <a:off x="4832350" y="1812925"/>
          <a:ext cx="685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0.26%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0.09726</cdr:x>
      <cdr:y>0.12211</cdr:y>
    </cdr:from>
    <cdr:to>
      <cdr:x>0.15385</cdr:x>
      <cdr:y>0.21933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43B5BE9-C924-D99B-7A5B-5D48B4DDDC1E}"/>
            </a:ext>
          </a:extLst>
        </cdr:cNvPr>
        <cdr:cNvSpPr txBox="1"/>
      </cdr:nvSpPr>
      <cdr:spPr>
        <a:xfrm xmlns:a="http://schemas.openxmlformats.org/drawingml/2006/main">
          <a:off x="1047754" y="334963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39.01%</a:t>
          </a:r>
        </a:p>
      </cdr:txBody>
    </cdr:sp>
  </cdr:relSizeAnchor>
  <cdr:relSizeAnchor xmlns:cdr="http://schemas.openxmlformats.org/drawingml/2006/chartDrawing">
    <cdr:from>
      <cdr:x>0.14353</cdr:x>
      <cdr:y>0.36574</cdr:y>
    </cdr:from>
    <cdr:to>
      <cdr:x>0.20012</cdr:x>
      <cdr:y>0.46296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1546225" y="100330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19.92%</a:t>
          </a:r>
        </a:p>
      </cdr:txBody>
    </cdr:sp>
  </cdr:relSizeAnchor>
  <cdr:relSizeAnchor xmlns:cdr="http://schemas.openxmlformats.org/drawingml/2006/chartDrawing">
    <cdr:from>
      <cdr:x>0.18243</cdr:x>
      <cdr:y>0.4456</cdr:y>
    </cdr:from>
    <cdr:to>
      <cdr:x>0.23902</cdr:x>
      <cdr:y>0.54282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1965325" y="12223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13.87%</a:t>
          </a:r>
        </a:p>
      </cdr:txBody>
    </cdr:sp>
  </cdr:relSizeAnchor>
  <cdr:relSizeAnchor xmlns:cdr="http://schemas.openxmlformats.org/drawingml/2006/chartDrawing">
    <cdr:from>
      <cdr:x>0.22222</cdr:x>
      <cdr:y>0.52199</cdr:y>
    </cdr:from>
    <cdr:to>
      <cdr:x>0.27881</cdr:x>
      <cdr:y>0.61921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2393950" y="143192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6.48%</a:t>
          </a:r>
        </a:p>
      </cdr:txBody>
    </cdr:sp>
  </cdr:relSizeAnchor>
  <cdr:relSizeAnchor xmlns:cdr="http://schemas.openxmlformats.org/drawingml/2006/chartDrawing">
    <cdr:from>
      <cdr:x>0.26024</cdr:x>
      <cdr:y>0.56019</cdr:y>
    </cdr:from>
    <cdr:to>
      <cdr:x>0.31683</cdr:x>
      <cdr:y>0.65741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2803525" y="153670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4.35%</a:t>
          </a:r>
        </a:p>
      </cdr:txBody>
    </cdr:sp>
  </cdr:relSizeAnchor>
  <cdr:relSizeAnchor xmlns:cdr="http://schemas.openxmlformats.org/drawingml/2006/chartDrawing">
    <cdr:from>
      <cdr:x>0.30091</cdr:x>
      <cdr:y>0.56713</cdr:y>
    </cdr:from>
    <cdr:to>
      <cdr:x>0.3575</cdr:x>
      <cdr:y>0.66435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3241675" y="155575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4.02%</a:t>
          </a:r>
        </a:p>
      </cdr:txBody>
    </cdr:sp>
  </cdr:relSizeAnchor>
  <cdr:relSizeAnchor xmlns:cdr="http://schemas.openxmlformats.org/drawingml/2006/chartDrawing">
    <cdr:from>
      <cdr:x>0.33982</cdr:x>
      <cdr:y>0.5706</cdr:y>
    </cdr:from>
    <cdr:to>
      <cdr:x>0.3964</cdr:x>
      <cdr:y>0.66782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9DCED60-7FD9-9482-29BB-9B177B37F3CF}"/>
            </a:ext>
          </a:extLst>
        </cdr:cNvPr>
        <cdr:cNvSpPr txBox="1"/>
      </cdr:nvSpPr>
      <cdr:spPr>
        <a:xfrm xmlns:a="http://schemas.openxmlformats.org/drawingml/2006/main">
          <a:off x="3660775" y="15652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2.79%</a:t>
          </a:r>
        </a:p>
      </cdr:txBody>
    </cdr:sp>
  </cdr:relSizeAnchor>
  <cdr:relSizeAnchor xmlns:cdr="http://schemas.openxmlformats.org/drawingml/2006/chartDrawing">
    <cdr:from>
      <cdr:x>0.38314</cdr:x>
      <cdr:y>0.58102</cdr:y>
    </cdr:from>
    <cdr:to>
      <cdr:x>0.43973</cdr:x>
      <cdr:y>0.67824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4127500" y="159385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1.74%</a:t>
          </a:r>
        </a:p>
      </cdr:txBody>
    </cdr:sp>
  </cdr:relSizeAnchor>
  <cdr:relSizeAnchor xmlns:cdr="http://schemas.openxmlformats.org/drawingml/2006/chartDrawing">
    <cdr:from>
      <cdr:x>0.42305</cdr:x>
      <cdr:y>0.58796</cdr:y>
    </cdr:from>
    <cdr:to>
      <cdr:x>0.47964</cdr:x>
      <cdr:y>0.68519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4556110" y="1612900"/>
          <a:ext cx="60941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1.59%</a:t>
          </a:r>
        </a:p>
      </cdr:txBody>
    </cdr:sp>
  </cdr:relSizeAnchor>
  <cdr:relSizeAnchor xmlns:cdr="http://schemas.openxmlformats.org/drawingml/2006/chartDrawing">
    <cdr:from>
      <cdr:x>0.46108</cdr:x>
      <cdr:y>0.59491</cdr:y>
    </cdr:from>
    <cdr:to>
      <cdr:x>0.51769</cdr:x>
      <cdr:y>0.69213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4965700" y="163195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1.20%</a:t>
          </a:r>
        </a:p>
      </cdr:txBody>
    </cdr:sp>
  </cdr:relSizeAnchor>
  <cdr:relSizeAnchor xmlns:cdr="http://schemas.openxmlformats.org/drawingml/2006/chartDrawing">
    <cdr:from>
      <cdr:x>0.49912</cdr:x>
      <cdr:y>0.59771</cdr:y>
    </cdr:from>
    <cdr:to>
      <cdr:x>0.55572</cdr:x>
      <cdr:y>0.69493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5375275" y="1641534"/>
          <a:ext cx="609599" cy="26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1.05%</a:t>
          </a:r>
        </a:p>
      </cdr:txBody>
    </cdr:sp>
  </cdr:relSizeAnchor>
  <cdr:relSizeAnchor xmlns:cdr="http://schemas.openxmlformats.org/drawingml/2006/chartDrawing">
    <cdr:from>
      <cdr:x>0.53891</cdr:x>
      <cdr:y>0.60116</cdr:y>
    </cdr:from>
    <cdr:to>
      <cdr:x>0.59552</cdr:x>
      <cdr:y>0.69827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5803900" y="165100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0.87%</a:t>
          </a:r>
        </a:p>
      </cdr:txBody>
    </cdr:sp>
  </cdr:relSizeAnchor>
  <cdr:relSizeAnchor xmlns:cdr="http://schemas.openxmlformats.org/drawingml/2006/chartDrawing">
    <cdr:from>
      <cdr:x>0.5812</cdr:x>
      <cdr:y>0.60251</cdr:y>
    </cdr:from>
    <cdr:to>
      <cdr:x>0.6378</cdr:x>
      <cdr:y>0.69962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6261115" y="1650883"/>
          <a:ext cx="609779" cy="26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0.80%</a:t>
          </a:r>
        </a:p>
      </cdr:txBody>
    </cdr:sp>
  </cdr:relSizeAnchor>
  <cdr:relSizeAnchor xmlns:cdr="http://schemas.openxmlformats.org/drawingml/2006/chartDrawing">
    <cdr:from>
      <cdr:x>0.61922</cdr:x>
      <cdr:y>0.59907</cdr:y>
    </cdr:from>
    <cdr:to>
      <cdr:x>0.6758</cdr:x>
      <cdr:y>0.69641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6670675" y="16414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0.72%</a:t>
          </a:r>
        </a:p>
      </cdr:txBody>
    </cdr:sp>
  </cdr:relSizeAnchor>
  <cdr:relSizeAnchor xmlns:cdr="http://schemas.openxmlformats.org/drawingml/2006/chartDrawing">
    <cdr:from>
      <cdr:x>0.66077</cdr:x>
      <cdr:y>0.59907</cdr:y>
    </cdr:from>
    <cdr:to>
      <cdr:x>0.71736</cdr:x>
      <cdr:y>0.69641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7118350" y="16414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0.47%</a:t>
          </a:r>
        </a:p>
      </cdr:txBody>
    </cdr:sp>
  </cdr:relSizeAnchor>
  <cdr:relSizeAnchor xmlns:cdr="http://schemas.openxmlformats.org/drawingml/2006/chartDrawing">
    <cdr:from>
      <cdr:x>0.69879</cdr:x>
      <cdr:y>0.60603</cdr:y>
    </cdr:from>
    <cdr:to>
      <cdr:x>0.75538</cdr:x>
      <cdr:y>0.70336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7527925" y="166052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0.25%</a:t>
          </a:r>
        </a:p>
      </cdr:txBody>
    </cdr:sp>
  </cdr:relSizeAnchor>
  <cdr:relSizeAnchor xmlns:cdr="http://schemas.openxmlformats.org/drawingml/2006/chartDrawing">
    <cdr:from>
      <cdr:x>0.7377</cdr:x>
      <cdr:y>0.60603</cdr:y>
    </cdr:from>
    <cdr:to>
      <cdr:x>0.79428</cdr:x>
      <cdr:y>0.70336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7947025" y="166052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0.25%</a:t>
          </a:r>
        </a:p>
      </cdr:txBody>
    </cdr:sp>
  </cdr:relSizeAnchor>
  <cdr:relSizeAnchor xmlns:cdr="http://schemas.openxmlformats.org/drawingml/2006/chartDrawing">
    <cdr:from>
      <cdr:x>0.78302</cdr:x>
      <cdr:y>0.6012</cdr:y>
    </cdr:from>
    <cdr:to>
      <cdr:x>0.8396</cdr:x>
      <cdr:y>0.69853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8432785" y="1651118"/>
          <a:ext cx="609419" cy="267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0.22%</a:t>
          </a:r>
        </a:p>
      </cdr:txBody>
    </cdr:sp>
  </cdr:relSizeAnchor>
  <cdr:relSizeAnchor xmlns:cdr="http://schemas.openxmlformats.org/drawingml/2006/chartDrawing">
    <cdr:from>
      <cdr:x>0.82282</cdr:x>
      <cdr:y>0.60462</cdr:y>
    </cdr:from>
    <cdr:to>
      <cdr:x>0.87942</cdr:x>
      <cdr:y>0.70173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8861425" y="166052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0.18%</a:t>
          </a:r>
        </a:p>
      </cdr:txBody>
    </cdr:sp>
  </cdr:relSizeAnchor>
  <cdr:relSizeAnchor xmlns:cdr="http://schemas.openxmlformats.org/drawingml/2006/chartDrawing">
    <cdr:from>
      <cdr:x>0.86325</cdr:x>
      <cdr:y>0.61645</cdr:y>
    </cdr:from>
    <cdr:to>
      <cdr:x>0.91983</cdr:x>
      <cdr:y>0.71379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9299575" y="1689100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0.11%</a:t>
          </a:r>
        </a:p>
      </cdr:txBody>
    </cdr:sp>
  </cdr:relSizeAnchor>
  <cdr:relSizeAnchor xmlns:cdr="http://schemas.openxmlformats.org/drawingml/2006/chartDrawing">
    <cdr:from>
      <cdr:x>0.90127</cdr:x>
      <cdr:y>0.61298</cdr:y>
    </cdr:from>
    <cdr:to>
      <cdr:x>0.95785</cdr:x>
      <cdr:y>0.71031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9709150" y="16795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0.07%</a:t>
          </a:r>
        </a:p>
      </cdr:txBody>
    </cdr:sp>
  </cdr:relSizeAnchor>
  <cdr:relSizeAnchor xmlns:cdr="http://schemas.openxmlformats.org/drawingml/2006/chartDrawing">
    <cdr:from>
      <cdr:x>0.94341</cdr:x>
      <cdr:y>0.61298</cdr:y>
    </cdr:from>
    <cdr:to>
      <cdr:x>1</cdr:x>
      <cdr:y>0.71031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822F9626-E306-E87B-8F36-FFFE16C3192C}"/>
            </a:ext>
          </a:extLst>
        </cdr:cNvPr>
        <cdr:cNvSpPr txBox="1"/>
      </cdr:nvSpPr>
      <cdr:spPr>
        <a:xfrm xmlns:a="http://schemas.openxmlformats.org/drawingml/2006/main">
          <a:off x="10163179" y="1679575"/>
          <a:ext cx="60959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0.04%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0.17189</cdr:x>
      <cdr:y>0.17072</cdr:y>
    </cdr:from>
    <cdr:to>
      <cdr:x>0.27997</cdr:x>
      <cdr:y>0.24016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FB85F3-9E25-80A6-D2DE-D074383DB2AF}"/>
            </a:ext>
          </a:extLst>
        </cdr:cNvPr>
        <cdr:cNvSpPr txBox="1"/>
      </cdr:nvSpPr>
      <cdr:spPr>
        <a:xfrm xmlns:a="http://schemas.openxmlformats.org/drawingml/2006/main">
          <a:off x="1063664" y="468313"/>
          <a:ext cx="66879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19.50%</a:t>
          </a:r>
        </a:p>
      </cdr:txBody>
    </cdr:sp>
  </cdr:relSizeAnchor>
  <cdr:relSizeAnchor xmlns:cdr="http://schemas.openxmlformats.org/drawingml/2006/chartDrawing">
    <cdr:from>
      <cdr:x>0.23377</cdr:x>
      <cdr:y>0.21991</cdr:y>
    </cdr:from>
    <cdr:to>
      <cdr:x>0.34185</cdr:x>
      <cdr:y>0.28935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1446566" y="603250"/>
          <a:ext cx="668799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17.50%</a:t>
          </a:r>
        </a:p>
      </cdr:txBody>
    </cdr:sp>
  </cdr:relSizeAnchor>
  <cdr:relSizeAnchor xmlns:cdr="http://schemas.openxmlformats.org/drawingml/2006/chartDrawing">
    <cdr:from>
      <cdr:x>0.29956</cdr:x>
      <cdr:y>0.31366</cdr:y>
    </cdr:from>
    <cdr:to>
      <cdr:x>0.40764</cdr:x>
      <cdr:y>0.3831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1853723" y="860425"/>
          <a:ext cx="668799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13.50%</a:t>
          </a:r>
        </a:p>
      </cdr:txBody>
    </cdr:sp>
  </cdr:relSizeAnchor>
  <cdr:relSizeAnchor xmlns:cdr="http://schemas.openxmlformats.org/drawingml/2006/chartDrawing">
    <cdr:from>
      <cdr:x>0.36323</cdr:x>
      <cdr:y>0.37269</cdr:y>
    </cdr:from>
    <cdr:to>
      <cdr:x>0.47131</cdr:x>
      <cdr:y>0.44213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2247706" y="1022350"/>
          <a:ext cx="66879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11.50%</a:t>
          </a:r>
        </a:p>
      </cdr:txBody>
    </cdr:sp>
  </cdr:relSizeAnchor>
  <cdr:relSizeAnchor xmlns:cdr="http://schemas.openxmlformats.org/drawingml/2006/chartDrawing">
    <cdr:from>
      <cdr:x>0.43027</cdr:x>
      <cdr:y>0.41435</cdr:y>
    </cdr:from>
    <cdr:to>
      <cdr:x>0.53835</cdr:x>
      <cdr:y>0.4838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2662563" y="1136650"/>
          <a:ext cx="668799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10.00%</a:t>
          </a:r>
        </a:p>
      </cdr:txBody>
    </cdr:sp>
  </cdr:relSizeAnchor>
  <cdr:relSizeAnchor xmlns:cdr="http://schemas.openxmlformats.org/drawingml/2006/chartDrawing">
    <cdr:from>
      <cdr:x>0.50714</cdr:x>
      <cdr:y>0.42477</cdr:y>
    </cdr:from>
    <cdr:to>
      <cdr:x>0.61522</cdr:x>
      <cdr:y>0.49421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3138221" y="1165225"/>
          <a:ext cx="668798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9.50%</a:t>
          </a:r>
        </a:p>
      </cdr:txBody>
    </cdr:sp>
  </cdr:relSizeAnchor>
  <cdr:relSizeAnchor xmlns:cdr="http://schemas.openxmlformats.org/drawingml/2006/chartDrawing">
    <cdr:from>
      <cdr:x>0.57311</cdr:x>
      <cdr:y>0.47685</cdr:y>
    </cdr:from>
    <cdr:to>
      <cdr:x>0.6747</cdr:x>
      <cdr:y>0.5463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3546475" y="1308100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7.50%</a:t>
          </a:r>
        </a:p>
      </cdr:txBody>
    </cdr:sp>
  </cdr:relSizeAnchor>
  <cdr:relSizeAnchor xmlns:cdr="http://schemas.openxmlformats.org/drawingml/2006/chartDrawing">
    <cdr:from>
      <cdr:x>0.63468</cdr:x>
      <cdr:y>0.59144</cdr:y>
    </cdr:from>
    <cdr:to>
      <cdr:x>0.73627</cdr:x>
      <cdr:y>0.66088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3927475" y="1622425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3.00%</a:t>
          </a:r>
        </a:p>
      </cdr:txBody>
    </cdr:sp>
  </cdr:relSizeAnchor>
  <cdr:relSizeAnchor xmlns:cdr="http://schemas.openxmlformats.org/drawingml/2006/chartDrawing">
    <cdr:from>
      <cdr:x>0.70241</cdr:x>
      <cdr:y>0.59491</cdr:y>
    </cdr:from>
    <cdr:to>
      <cdr:x>0.804</cdr:x>
      <cdr:y>0.66435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4346575" y="1631950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3.00%</a:t>
          </a:r>
        </a:p>
      </cdr:txBody>
    </cdr:sp>
  </cdr:relSizeAnchor>
  <cdr:relSizeAnchor xmlns:cdr="http://schemas.openxmlformats.org/drawingml/2006/chartDrawing">
    <cdr:from>
      <cdr:x>0.77014</cdr:x>
      <cdr:y>0.59838</cdr:y>
    </cdr:from>
    <cdr:to>
      <cdr:x>0.87173</cdr:x>
      <cdr:y>0.66782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4765675" y="1641475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2.50%</a:t>
          </a:r>
        </a:p>
      </cdr:txBody>
    </cdr:sp>
  </cdr:relSizeAnchor>
  <cdr:relSizeAnchor xmlns:cdr="http://schemas.openxmlformats.org/drawingml/2006/chartDrawing">
    <cdr:from>
      <cdr:x>0.83787</cdr:x>
      <cdr:y>0.62269</cdr:y>
    </cdr:from>
    <cdr:to>
      <cdr:x>0.93946</cdr:x>
      <cdr:y>0.69213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5184775" y="1708150"/>
          <a:ext cx="6286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1.50%</a:t>
          </a:r>
        </a:p>
      </cdr:txBody>
    </cdr:sp>
  </cdr:relSizeAnchor>
  <cdr:relSizeAnchor xmlns:cdr="http://schemas.openxmlformats.org/drawingml/2006/chartDrawing">
    <cdr:from>
      <cdr:x>0.90611</cdr:x>
      <cdr:y>0.62269</cdr:y>
    </cdr:from>
    <cdr:to>
      <cdr:x>0.99897</cdr:x>
      <cdr:y>0.69039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EEA6CC00-41E9-0FD2-0491-24E39A312274}"/>
            </a:ext>
          </a:extLst>
        </cdr:cNvPr>
        <cdr:cNvSpPr txBox="1"/>
      </cdr:nvSpPr>
      <cdr:spPr>
        <a:xfrm xmlns:a="http://schemas.openxmlformats.org/drawingml/2006/main">
          <a:off x="5607051" y="1708150"/>
          <a:ext cx="574675" cy="1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1.00%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0.16346</cdr:x>
      <cdr:y>0.14525</cdr:y>
    </cdr:from>
    <cdr:to>
      <cdr:x>0.26518</cdr:x>
      <cdr:y>0.2147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A501D2-A90A-5958-203D-E204C2123409}"/>
            </a:ext>
          </a:extLst>
        </cdr:cNvPr>
        <cdr:cNvSpPr txBox="1"/>
      </cdr:nvSpPr>
      <cdr:spPr>
        <a:xfrm xmlns:a="http://schemas.openxmlformats.org/drawingml/2006/main">
          <a:off x="1025526" y="398463"/>
          <a:ext cx="6381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22.82%</a:t>
          </a:r>
        </a:p>
      </cdr:txBody>
    </cdr:sp>
  </cdr:relSizeAnchor>
  <cdr:relSizeAnchor xmlns:cdr="http://schemas.openxmlformats.org/drawingml/2006/chartDrawing">
    <cdr:from>
      <cdr:x>0.22672</cdr:x>
      <cdr:y>0.20602</cdr:y>
    </cdr:from>
    <cdr:to>
      <cdr:x>0.32844</cdr:x>
      <cdr:y>0.27546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1422400" y="565150"/>
          <a:ext cx="6381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20.12%</a:t>
          </a:r>
        </a:p>
      </cdr:txBody>
    </cdr:sp>
  </cdr:relSizeAnchor>
  <cdr:relSizeAnchor xmlns:cdr="http://schemas.openxmlformats.org/drawingml/2006/chartDrawing">
    <cdr:from>
      <cdr:x>0.27305</cdr:x>
      <cdr:y>0.34662</cdr:y>
    </cdr:from>
    <cdr:to>
      <cdr:x>0.37477</cdr:x>
      <cdr:y>0.41606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1754690" y="950860"/>
          <a:ext cx="65367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12.34%</a:t>
          </a:r>
        </a:p>
      </cdr:txBody>
    </cdr:sp>
  </cdr:relSizeAnchor>
  <cdr:relSizeAnchor xmlns:cdr="http://schemas.openxmlformats.org/drawingml/2006/chartDrawing">
    <cdr:from>
      <cdr:x>0.33755</cdr:x>
      <cdr:y>0.38209</cdr:y>
    </cdr:from>
    <cdr:to>
      <cdr:x>0.43927</cdr:x>
      <cdr:y>0.45153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2169164" y="1048159"/>
          <a:ext cx="65367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11.41%</a:t>
          </a:r>
        </a:p>
      </cdr:txBody>
    </cdr:sp>
  </cdr:relSizeAnchor>
  <cdr:relSizeAnchor xmlns:cdr="http://schemas.openxmlformats.org/drawingml/2006/chartDrawing">
    <cdr:from>
      <cdr:x>0.39828</cdr:x>
      <cdr:y>0.43056</cdr:y>
    </cdr:from>
    <cdr:to>
      <cdr:x>0.5</cdr:x>
      <cdr:y>0.5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2559426" y="1181112"/>
          <a:ext cx="653674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8.88%</a:t>
          </a:r>
        </a:p>
      </cdr:txBody>
    </cdr:sp>
  </cdr:relSizeAnchor>
  <cdr:relSizeAnchor xmlns:cdr="http://schemas.openxmlformats.org/drawingml/2006/chartDrawing">
    <cdr:from>
      <cdr:x>0.44914</cdr:x>
      <cdr:y>0.5</cdr:y>
    </cdr:from>
    <cdr:to>
      <cdr:x>0.55086</cdr:x>
      <cdr:y>0.56945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2886263" y="1371600"/>
          <a:ext cx="653673" cy="1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5.75%</a:t>
          </a:r>
        </a:p>
      </cdr:txBody>
    </cdr:sp>
  </cdr:relSizeAnchor>
  <cdr:relSizeAnchor xmlns:cdr="http://schemas.openxmlformats.org/drawingml/2006/chartDrawing">
    <cdr:from>
      <cdr:x>0.51454</cdr:x>
      <cdr:y>0.5</cdr:y>
    </cdr:from>
    <cdr:to>
      <cdr:x>0.61626</cdr:x>
      <cdr:y>0.56944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3306560" y="1371600"/>
          <a:ext cx="65367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5.33%</a:t>
          </a:r>
        </a:p>
      </cdr:txBody>
    </cdr:sp>
  </cdr:relSizeAnchor>
  <cdr:relSizeAnchor xmlns:cdr="http://schemas.openxmlformats.org/drawingml/2006/chartDrawing">
    <cdr:from>
      <cdr:x>0.57225</cdr:x>
      <cdr:y>0.5</cdr:y>
    </cdr:from>
    <cdr:to>
      <cdr:x>0.67397</cdr:x>
      <cdr:y>0.56944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3677416" y="1371600"/>
          <a:ext cx="65367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4.82%</a:t>
          </a:r>
        </a:p>
      </cdr:txBody>
    </cdr:sp>
  </cdr:relSizeAnchor>
  <cdr:relSizeAnchor xmlns:cdr="http://schemas.openxmlformats.org/drawingml/2006/chartDrawing">
    <cdr:from>
      <cdr:x>0.61942</cdr:x>
      <cdr:y>0.54775</cdr:y>
    </cdr:from>
    <cdr:to>
      <cdr:x>0.72114</cdr:x>
      <cdr:y>0.61719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3980503" y="1502580"/>
          <a:ext cx="653673" cy="19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3.13%</a:t>
          </a:r>
        </a:p>
      </cdr:txBody>
    </cdr:sp>
  </cdr:relSizeAnchor>
  <cdr:relSizeAnchor xmlns:cdr="http://schemas.openxmlformats.org/drawingml/2006/chartDrawing">
    <cdr:from>
      <cdr:x>0.6789</cdr:x>
      <cdr:y>0.5517</cdr:y>
    </cdr:from>
    <cdr:to>
      <cdr:x>0.78062</cdr:x>
      <cdr:y>0.62115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4362740" y="1513422"/>
          <a:ext cx="653673" cy="190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2.62%</a:t>
          </a:r>
        </a:p>
      </cdr:txBody>
    </cdr:sp>
  </cdr:relSizeAnchor>
  <cdr:relSizeAnchor xmlns:cdr="http://schemas.openxmlformats.org/drawingml/2006/chartDrawing">
    <cdr:from>
      <cdr:x>0.7315</cdr:x>
      <cdr:y>0.59364</cdr:y>
    </cdr:from>
    <cdr:to>
      <cdr:x>0.81963</cdr:x>
      <cdr:y>0.66829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9FC2D21D-78DF-136D-46BD-AC5F6E733678}"/>
            </a:ext>
          </a:extLst>
        </cdr:cNvPr>
        <cdr:cNvSpPr txBox="1"/>
      </cdr:nvSpPr>
      <cdr:spPr>
        <a:xfrm xmlns:a="http://schemas.openxmlformats.org/drawingml/2006/main">
          <a:off x="4700751" y="1628464"/>
          <a:ext cx="566341" cy="204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1.01%</a:t>
          </a:r>
        </a:p>
      </cdr:txBody>
    </cdr:sp>
  </cdr:relSizeAnchor>
  <cdr:relSizeAnchor xmlns:cdr="http://schemas.openxmlformats.org/drawingml/2006/chartDrawing">
    <cdr:from>
      <cdr:x>0.79369</cdr:x>
      <cdr:y>0.59786</cdr:y>
    </cdr:from>
    <cdr:to>
      <cdr:x>0.88182</cdr:x>
      <cdr:y>0.67251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44CBD49-9899-AAD0-4138-D4F43BDEB0FC}"/>
            </a:ext>
          </a:extLst>
        </cdr:cNvPr>
        <cdr:cNvSpPr txBox="1"/>
      </cdr:nvSpPr>
      <cdr:spPr>
        <a:xfrm xmlns:a="http://schemas.openxmlformats.org/drawingml/2006/main">
          <a:off x="5100411" y="1640038"/>
          <a:ext cx="566342" cy="204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1.01%</a:t>
          </a:r>
        </a:p>
      </cdr:txBody>
    </cdr:sp>
  </cdr:relSizeAnchor>
  <cdr:relSizeAnchor xmlns:cdr="http://schemas.openxmlformats.org/drawingml/2006/chartDrawing">
    <cdr:from>
      <cdr:x>0.85412</cdr:x>
      <cdr:y>0.59983</cdr:y>
    </cdr:from>
    <cdr:to>
      <cdr:x>0.94225</cdr:x>
      <cdr:y>0.67449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244CBD49-9899-AAD0-4138-D4F43BDEB0FC}"/>
            </a:ext>
          </a:extLst>
        </cdr:cNvPr>
        <cdr:cNvSpPr txBox="1"/>
      </cdr:nvSpPr>
      <cdr:spPr>
        <a:xfrm xmlns:a="http://schemas.openxmlformats.org/drawingml/2006/main">
          <a:off x="5620730" y="1645446"/>
          <a:ext cx="579958" cy="20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0.42%</a:t>
          </a:r>
        </a:p>
      </cdr:txBody>
    </cdr:sp>
  </cdr:relSizeAnchor>
  <cdr:relSizeAnchor xmlns:cdr="http://schemas.openxmlformats.org/drawingml/2006/chartDrawing">
    <cdr:from>
      <cdr:x>0.91456</cdr:x>
      <cdr:y>0.60058</cdr:y>
    </cdr:from>
    <cdr:to>
      <cdr:x>1</cdr:x>
      <cdr:y>0.66891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244CBD49-9899-AAD0-4138-D4F43BDEB0FC}"/>
            </a:ext>
          </a:extLst>
        </cdr:cNvPr>
        <cdr:cNvSpPr txBox="1"/>
      </cdr:nvSpPr>
      <cdr:spPr>
        <a:xfrm xmlns:a="http://schemas.openxmlformats.org/drawingml/2006/main">
          <a:off x="6018438" y="1647504"/>
          <a:ext cx="562272" cy="187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0.34%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0.17597</cdr:x>
      <cdr:y>0.17303</cdr:y>
    </cdr:from>
    <cdr:to>
      <cdr:x>0.30311</cdr:x>
      <cdr:y>0.26331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49BBF27-8DB2-8357-3C0D-9704FAF583FF}"/>
            </a:ext>
          </a:extLst>
        </cdr:cNvPr>
        <cdr:cNvSpPr txBox="1"/>
      </cdr:nvSpPr>
      <cdr:spPr>
        <a:xfrm xmlns:a="http://schemas.openxmlformats.org/drawingml/2006/main">
          <a:off x="1041400" y="474663"/>
          <a:ext cx="7524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21.67%</a:t>
          </a:r>
        </a:p>
      </cdr:txBody>
    </cdr:sp>
  </cdr:relSizeAnchor>
  <cdr:relSizeAnchor xmlns:cdr="http://schemas.openxmlformats.org/drawingml/2006/chartDrawing">
    <cdr:from>
      <cdr:x>0.25644</cdr:x>
      <cdr:y>0.31366</cdr:y>
    </cdr:from>
    <cdr:to>
      <cdr:x>0.36105</cdr:x>
      <cdr:y>0.40394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5671E73-13D4-B43C-21FD-721D9B8525BC}"/>
            </a:ext>
          </a:extLst>
        </cdr:cNvPr>
        <cdr:cNvSpPr txBox="1"/>
      </cdr:nvSpPr>
      <cdr:spPr>
        <a:xfrm xmlns:a="http://schemas.openxmlformats.org/drawingml/2006/main">
          <a:off x="1517650" y="860425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15.83%</a:t>
          </a:r>
        </a:p>
      </cdr:txBody>
    </cdr:sp>
  </cdr:relSizeAnchor>
  <cdr:relSizeAnchor xmlns:cdr="http://schemas.openxmlformats.org/drawingml/2006/chartDrawing">
    <cdr:from>
      <cdr:x>0.33691</cdr:x>
      <cdr:y>0.33449</cdr:y>
    </cdr:from>
    <cdr:to>
      <cdr:x>0.44152</cdr:x>
      <cdr:y>0.42477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1993900" y="917575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15.00%</a:t>
          </a:r>
        </a:p>
      </cdr:txBody>
    </cdr:sp>
  </cdr:relSizeAnchor>
  <cdr:relSizeAnchor xmlns:cdr="http://schemas.openxmlformats.org/drawingml/2006/chartDrawing">
    <cdr:from>
      <cdr:x>0.41738</cdr:x>
      <cdr:y>0.38657</cdr:y>
    </cdr:from>
    <cdr:to>
      <cdr:x>0.522</cdr:x>
      <cdr:y>0.47685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2470150" y="1060450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13.33%</a:t>
          </a:r>
        </a:p>
      </cdr:txBody>
    </cdr:sp>
  </cdr:relSizeAnchor>
  <cdr:relSizeAnchor xmlns:cdr="http://schemas.openxmlformats.org/drawingml/2006/chartDrawing">
    <cdr:from>
      <cdr:x>0.49168</cdr:x>
      <cdr:y>0.45255</cdr:y>
    </cdr:from>
    <cdr:to>
      <cdr:x>0.59629</cdr:x>
      <cdr:y>0.54282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2908273" y="1241425"/>
          <a:ext cx="618793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10.83%</a:t>
          </a:r>
        </a:p>
      </cdr:txBody>
    </cdr:sp>
  </cdr:relSizeAnchor>
  <cdr:relSizeAnchor xmlns:cdr="http://schemas.openxmlformats.org/drawingml/2006/chartDrawing">
    <cdr:from>
      <cdr:x>0.57864</cdr:x>
      <cdr:y>0.4838</cdr:y>
    </cdr:from>
    <cdr:to>
      <cdr:x>0.68331</cdr:x>
      <cdr:y>0.57407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3422650" y="1327150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9.17%</a:t>
          </a:r>
        </a:p>
      </cdr:txBody>
    </cdr:sp>
  </cdr:relSizeAnchor>
  <cdr:relSizeAnchor xmlns:cdr="http://schemas.openxmlformats.org/drawingml/2006/chartDrawing">
    <cdr:from>
      <cdr:x>0.66076</cdr:x>
      <cdr:y>0.57407</cdr:y>
    </cdr:from>
    <cdr:to>
      <cdr:x>0.76543</cdr:x>
      <cdr:y>0.66435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3908425" y="1574800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5.83%</a:t>
          </a:r>
        </a:p>
      </cdr:txBody>
    </cdr:sp>
  </cdr:relSizeAnchor>
  <cdr:relSizeAnchor xmlns:cdr="http://schemas.openxmlformats.org/drawingml/2006/chartDrawing">
    <cdr:from>
      <cdr:x>0.73162</cdr:x>
      <cdr:y>0.61227</cdr:y>
    </cdr:from>
    <cdr:to>
      <cdr:x>0.83629</cdr:x>
      <cdr:y>0.70255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4327525" y="1679575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4.17%</a:t>
          </a:r>
        </a:p>
      </cdr:txBody>
    </cdr:sp>
  </cdr:relSizeAnchor>
  <cdr:relSizeAnchor xmlns:cdr="http://schemas.openxmlformats.org/drawingml/2006/chartDrawing">
    <cdr:from>
      <cdr:x>0.81213</cdr:x>
      <cdr:y>0.64005</cdr:y>
    </cdr:from>
    <cdr:to>
      <cdr:x>0.9168</cdr:x>
      <cdr:y>0.73032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4803775" y="1755775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3.33%</a:t>
          </a:r>
        </a:p>
      </cdr:txBody>
    </cdr:sp>
  </cdr:relSizeAnchor>
  <cdr:relSizeAnchor xmlns:cdr="http://schemas.openxmlformats.org/drawingml/2006/chartDrawing">
    <cdr:from>
      <cdr:x>0.89104</cdr:x>
      <cdr:y>0.67824</cdr:y>
    </cdr:from>
    <cdr:to>
      <cdr:x>0.99571</cdr:x>
      <cdr:y>0.76852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13361943-4A64-9807-EDBC-D335D6D4751C}"/>
            </a:ext>
          </a:extLst>
        </cdr:cNvPr>
        <cdr:cNvSpPr txBox="1"/>
      </cdr:nvSpPr>
      <cdr:spPr>
        <a:xfrm xmlns:a="http://schemas.openxmlformats.org/drawingml/2006/main">
          <a:off x="5270500" y="1860550"/>
          <a:ext cx="6191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0.83%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0.17138</cdr:x>
      <cdr:y>0.16358</cdr:y>
    </cdr:from>
    <cdr:to>
      <cdr:x>0.28785</cdr:x>
      <cdr:y>0.24682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00D998-B1E4-5D2D-0D73-9E043A6B39F0}"/>
            </a:ext>
          </a:extLst>
        </cdr:cNvPr>
        <cdr:cNvSpPr txBox="1"/>
      </cdr:nvSpPr>
      <cdr:spPr>
        <a:xfrm xmlns:a="http://schemas.openxmlformats.org/drawingml/2006/main">
          <a:off x="981075" y="449263"/>
          <a:ext cx="6667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35.65%</a:t>
          </a:r>
        </a:p>
      </cdr:txBody>
    </cdr:sp>
  </cdr:relSizeAnchor>
  <cdr:relSizeAnchor xmlns:cdr="http://schemas.openxmlformats.org/drawingml/2006/chartDrawing">
    <cdr:from>
      <cdr:x>0.24681</cdr:x>
      <cdr:y>0.32717</cdr:y>
    </cdr:from>
    <cdr:to>
      <cdr:x>0.36328</cdr:x>
      <cdr:y>0.4104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1412875" y="898525"/>
          <a:ext cx="6667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22.65%</a:t>
          </a:r>
        </a:p>
      </cdr:txBody>
    </cdr:sp>
  </cdr:relSizeAnchor>
  <cdr:relSizeAnchor xmlns:cdr="http://schemas.openxmlformats.org/drawingml/2006/chartDrawing">
    <cdr:from>
      <cdr:x>0.31337</cdr:x>
      <cdr:y>0.39306</cdr:y>
    </cdr:from>
    <cdr:to>
      <cdr:x>0.42984</cdr:x>
      <cdr:y>0.4763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1793875" y="1079500"/>
          <a:ext cx="6667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18.16%</a:t>
          </a:r>
        </a:p>
      </cdr:txBody>
    </cdr:sp>
  </cdr:relSizeAnchor>
  <cdr:relSizeAnchor xmlns:cdr="http://schemas.openxmlformats.org/drawingml/2006/chartDrawing">
    <cdr:from>
      <cdr:x>0.37826</cdr:x>
      <cdr:y>0.52486</cdr:y>
    </cdr:from>
    <cdr:to>
      <cdr:x>0.49473</cdr:x>
      <cdr:y>0.60809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2165350" y="1441450"/>
          <a:ext cx="6667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9.19%</a:t>
          </a:r>
        </a:p>
      </cdr:txBody>
    </cdr:sp>
  </cdr:relSizeAnchor>
  <cdr:relSizeAnchor xmlns:cdr="http://schemas.openxmlformats.org/drawingml/2006/chartDrawing">
    <cdr:from>
      <cdr:x>0.44481</cdr:x>
      <cdr:y>0.5526</cdr:y>
    </cdr:from>
    <cdr:to>
      <cdr:x>0.56129</cdr:x>
      <cdr:y>0.63584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2546350" y="1517650"/>
          <a:ext cx="6667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8.30%</a:t>
          </a:r>
        </a:p>
      </cdr:txBody>
    </cdr:sp>
  </cdr:relSizeAnchor>
  <cdr:relSizeAnchor xmlns:cdr="http://schemas.openxmlformats.org/drawingml/2006/chartDrawing">
    <cdr:from>
      <cdr:x>0.50171</cdr:x>
      <cdr:y>0.62543</cdr:y>
    </cdr:from>
    <cdr:to>
      <cdr:x>0.61819</cdr:x>
      <cdr:y>0.70867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2969240" y="1715689"/>
          <a:ext cx="689307" cy="22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2.02%</a:t>
          </a:r>
        </a:p>
      </cdr:txBody>
    </cdr:sp>
  </cdr:relSizeAnchor>
  <cdr:relSizeAnchor xmlns:cdr="http://schemas.openxmlformats.org/drawingml/2006/chartDrawing">
    <cdr:from>
      <cdr:x>0.56977</cdr:x>
      <cdr:y>0.65665</cdr:y>
    </cdr:from>
    <cdr:to>
      <cdr:x>0.66363</cdr:x>
      <cdr:y>0.74248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3372010" y="1801325"/>
          <a:ext cx="555465" cy="235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1.12%</a:t>
          </a:r>
        </a:p>
      </cdr:txBody>
    </cdr:sp>
  </cdr:relSizeAnchor>
  <cdr:relSizeAnchor xmlns:cdr="http://schemas.openxmlformats.org/drawingml/2006/chartDrawing">
    <cdr:from>
      <cdr:x>0.63643</cdr:x>
      <cdr:y>0.65665</cdr:y>
    </cdr:from>
    <cdr:to>
      <cdr:x>0.73283</cdr:x>
      <cdr:y>0.73553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3766545" y="1801315"/>
          <a:ext cx="570505" cy="216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1.12%</a:t>
          </a:r>
        </a:p>
      </cdr:txBody>
    </cdr:sp>
  </cdr:relSizeAnchor>
  <cdr:relSizeAnchor xmlns:cdr="http://schemas.openxmlformats.org/drawingml/2006/chartDrawing">
    <cdr:from>
      <cdr:x>0.70299</cdr:x>
      <cdr:y>0.66012</cdr:y>
    </cdr:from>
    <cdr:to>
      <cdr:x>0.80043</cdr:x>
      <cdr:y>0.72512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4160435" y="1810829"/>
          <a:ext cx="576665" cy="178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0.67%</a:t>
          </a:r>
        </a:p>
      </cdr:txBody>
    </cdr:sp>
  </cdr:relSizeAnchor>
  <cdr:relSizeAnchor xmlns:cdr="http://schemas.openxmlformats.org/drawingml/2006/chartDrawing">
    <cdr:from>
      <cdr:x>0.77427</cdr:x>
      <cdr:y>0.65665</cdr:y>
    </cdr:from>
    <cdr:to>
      <cdr:x>0.87124</cdr:x>
      <cdr:y>0.73206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4582256" y="1801315"/>
          <a:ext cx="573944" cy="206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0.45%</a:t>
          </a:r>
        </a:p>
      </cdr:txBody>
    </cdr:sp>
  </cdr:relSizeAnchor>
  <cdr:relSizeAnchor xmlns:cdr="http://schemas.openxmlformats.org/drawingml/2006/chartDrawing">
    <cdr:from>
      <cdr:x>0.84082</cdr:x>
      <cdr:y>0.65665</cdr:y>
    </cdr:from>
    <cdr:to>
      <cdr:x>0.95011</cdr:x>
      <cdr:y>0.739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4976146" y="1801315"/>
          <a:ext cx="646779" cy="225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0.45%</a:t>
          </a:r>
        </a:p>
      </cdr:txBody>
    </cdr:sp>
  </cdr:relSizeAnchor>
  <cdr:relSizeAnchor xmlns:cdr="http://schemas.openxmlformats.org/drawingml/2006/chartDrawing">
    <cdr:from>
      <cdr:x>0.91291</cdr:x>
      <cdr:y>0.65641</cdr:y>
    </cdr:from>
    <cdr:to>
      <cdr:x>1</cdr:x>
      <cdr:y>0.74835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8077CE2-91A9-E1CD-C3FC-D70BC2EEBF16}"/>
            </a:ext>
          </a:extLst>
        </cdr:cNvPr>
        <cdr:cNvSpPr txBox="1"/>
      </cdr:nvSpPr>
      <cdr:spPr>
        <a:xfrm xmlns:a="http://schemas.openxmlformats.org/drawingml/2006/main">
          <a:off x="5760461" y="1802760"/>
          <a:ext cx="549559" cy="252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0.22%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0.15072</cdr:x>
      <cdr:y>0.11776</cdr:y>
    </cdr:from>
    <cdr:to>
      <cdr:x>0.27127</cdr:x>
      <cdr:y>0.20446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A99CC8-8C06-D99C-571F-C57A13E75F60}"/>
            </a:ext>
          </a:extLst>
        </cdr:cNvPr>
        <cdr:cNvSpPr txBox="1"/>
      </cdr:nvSpPr>
      <cdr:spPr>
        <a:xfrm xmlns:a="http://schemas.openxmlformats.org/drawingml/2006/main">
          <a:off x="1120167" y="323400"/>
          <a:ext cx="895946" cy="238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74.90%</a:t>
          </a:r>
        </a:p>
      </cdr:txBody>
    </cdr:sp>
  </cdr:relSizeAnchor>
  <cdr:relSizeAnchor xmlns:cdr="http://schemas.openxmlformats.org/drawingml/2006/chartDrawing">
    <cdr:from>
      <cdr:x>0.2169</cdr:x>
      <cdr:y>0.64967</cdr:y>
    </cdr:from>
    <cdr:to>
      <cdr:x>0.32575</cdr:x>
      <cdr:y>0.73638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F1ED51A-C7A4-E4B5-5301-502FA9CBD223}"/>
            </a:ext>
          </a:extLst>
        </cdr:cNvPr>
        <cdr:cNvSpPr txBox="1"/>
      </cdr:nvSpPr>
      <cdr:spPr>
        <a:xfrm xmlns:a="http://schemas.openxmlformats.org/drawingml/2006/main">
          <a:off x="1612024" y="1784237"/>
          <a:ext cx="808990" cy="238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7.49%</a:t>
          </a:r>
        </a:p>
      </cdr:txBody>
    </cdr:sp>
  </cdr:relSizeAnchor>
  <cdr:relSizeAnchor xmlns:cdr="http://schemas.openxmlformats.org/drawingml/2006/chartDrawing">
    <cdr:from>
      <cdr:x>0.2804</cdr:x>
      <cdr:y>0.65364</cdr:y>
    </cdr:from>
    <cdr:to>
      <cdr:x>0.38926</cdr:x>
      <cdr:y>0.74035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2083985" y="1795145"/>
          <a:ext cx="809065" cy="238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7.23%</a:t>
          </a:r>
        </a:p>
      </cdr:txBody>
    </cdr:sp>
  </cdr:relSizeAnchor>
  <cdr:relSizeAnchor xmlns:cdr="http://schemas.openxmlformats.org/drawingml/2006/chartDrawing">
    <cdr:from>
      <cdr:x>0.34266</cdr:x>
      <cdr:y>0.68172</cdr:y>
    </cdr:from>
    <cdr:to>
      <cdr:x>0.45152</cdr:x>
      <cdr:y>0.76842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2546672" y="1872259"/>
          <a:ext cx="809064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2.10%</a:t>
          </a:r>
        </a:p>
      </cdr:txBody>
    </cdr:sp>
  </cdr:relSizeAnchor>
  <cdr:relSizeAnchor xmlns:cdr="http://schemas.openxmlformats.org/drawingml/2006/chartDrawing">
    <cdr:from>
      <cdr:x>0.41577</cdr:x>
      <cdr:y>0.70607</cdr:y>
    </cdr:from>
    <cdr:to>
      <cdr:x>0.52463</cdr:x>
      <cdr:y>0.79287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2603204" y="1939124"/>
          <a:ext cx="681558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1.97%</a:t>
          </a:r>
        </a:p>
      </cdr:txBody>
    </cdr:sp>
  </cdr:relSizeAnchor>
  <cdr:relSizeAnchor xmlns:cdr="http://schemas.openxmlformats.org/drawingml/2006/chartDrawing">
    <cdr:from>
      <cdr:x>0.47621</cdr:x>
      <cdr:y>0.70606</cdr:y>
    </cdr:from>
    <cdr:to>
      <cdr:x>0.58506</cdr:x>
      <cdr:y>0.79287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2981579" y="1939113"/>
          <a:ext cx="681559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1.31%</a:t>
          </a:r>
        </a:p>
      </cdr:txBody>
    </cdr:sp>
  </cdr:relSizeAnchor>
  <cdr:relSizeAnchor xmlns:cdr="http://schemas.openxmlformats.org/drawingml/2006/chartDrawing">
    <cdr:from>
      <cdr:x>0.53751</cdr:x>
      <cdr:y>0.70606</cdr:y>
    </cdr:from>
    <cdr:to>
      <cdr:x>0.64637</cdr:x>
      <cdr:y>0.79287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3365426" y="1939113"/>
          <a:ext cx="681559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1.31%</a:t>
          </a:r>
        </a:p>
      </cdr:txBody>
    </cdr:sp>
  </cdr:relSizeAnchor>
  <cdr:relSizeAnchor xmlns:cdr="http://schemas.openxmlformats.org/drawingml/2006/chartDrawing">
    <cdr:from>
      <cdr:x>0.59914</cdr:x>
      <cdr:y>0.70953</cdr:y>
    </cdr:from>
    <cdr:to>
      <cdr:x>0.708</cdr:x>
      <cdr:y>0.79634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3751300" y="1948638"/>
          <a:ext cx="681559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1.18%</a:t>
          </a:r>
        </a:p>
      </cdr:txBody>
    </cdr:sp>
  </cdr:relSizeAnchor>
  <cdr:relSizeAnchor xmlns:cdr="http://schemas.openxmlformats.org/drawingml/2006/chartDrawing">
    <cdr:from>
      <cdr:x>0.66262</cdr:x>
      <cdr:y>0.71301</cdr:y>
    </cdr:from>
    <cdr:to>
      <cdr:x>0.77148</cdr:x>
      <cdr:y>0.79981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4148726" y="1958185"/>
          <a:ext cx="681559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1.05%</a:t>
          </a:r>
        </a:p>
      </cdr:txBody>
    </cdr:sp>
  </cdr:relSizeAnchor>
  <cdr:relSizeAnchor xmlns:cdr="http://schemas.openxmlformats.org/drawingml/2006/chartDrawing">
    <cdr:from>
      <cdr:x>0.72794</cdr:x>
      <cdr:y>0.70955</cdr:y>
    </cdr:from>
    <cdr:to>
      <cdr:x>0.8368</cdr:x>
      <cdr:y>0.79635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4557703" y="1948682"/>
          <a:ext cx="681559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0.79%</a:t>
          </a:r>
        </a:p>
      </cdr:txBody>
    </cdr:sp>
  </cdr:relSizeAnchor>
  <cdr:relSizeAnchor xmlns:cdr="http://schemas.openxmlformats.org/drawingml/2006/chartDrawing">
    <cdr:from>
      <cdr:x>0.78653</cdr:x>
      <cdr:y>0.71303</cdr:y>
    </cdr:from>
    <cdr:to>
      <cdr:x>0.89538</cdr:x>
      <cdr:y>0.79983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4924527" y="1958240"/>
          <a:ext cx="681559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0.39%</a:t>
          </a:r>
        </a:p>
      </cdr:txBody>
    </cdr:sp>
  </cdr:relSizeAnchor>
  <cdr:relSizeAnchor xmlns:cdr="http://schemas.openxmlformats.org/drawingml/2006/chartDrawing">
    <cdr:from>
      <cdr:x>0.84751</cdr:x>
      <cdr:y>0.71649</cdr:y>
    </cdr:from>
    <cdr:to>
      <cdr:x>0.95637</cdr:x>
      <cdr:y>0.8033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5306347" y="1967754"/>
          <a:ext cx="681559" cy="23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0.13%</a:t>
          </a:r>
        </a:p>
      </cdr:txBody>
    </cdr:sp>
  </cdr:relSizeAnchor>
  <cdr:relSizeAnchor xmlns:cdr="http://schemas.openxmlformats.org/drawingml/2006/chartDrawing">
    <cdr:from>
      <cdr:x>0.90585</cdr:x>
      <cdr:y>0.71216</cdr:y>
    </cdr:from>
    <cdr:to>
      <cdr:x>0.99848</cdr:x>
      <cdr:y>0.79897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5428379A-8EA6-BD45-A3FC-9A9FB409C5DF}"/>
            </a:ext>
          </a:extLst>
        </cdr:cNvPr>
        <cdr:cNvSpPr txBox="1"/>
      </cdr:nvSpPr>
      <cdr:spPr>
        <a:xfrm xmlns:a="http://schemas.openxmlformats.org/drawingml/2006/main">
          <a:off x="5671617" y="1955859"/>
          <a:ext cx="579959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0.13%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0.16412</cdr:x>
      <cdr:y>0.14988</cdr:y>
    </cdr:from>
    <cdr:to>
      <cdr:x>0.2902</cdr:x>
      <cdr:y>0.2228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73DA49-ED46-E6B0-5DBC-01CE4DFE3C6C}"/>
            </a:ext>
          </a:extLst>
        </cdr:cNvPr>
        <cdr:cNvSpPr txBox="1"/>
      </cdr:nvSpPr>
      <cdr:spPr>
        <a:xfrm xmlns:a="http://schemas.openxmlformats.org/drawingml/2006/main">
          <a:off x="1074583" y="411151"/>
          <a:ext cx="825520" cy="2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38.30%</a:t>
          </a:r>
        </a:p>
      </cdr:txBody>
    </cdr:sp>
  </cdr:relSizeAnchor>
  <cdr:relSizeAnchor xmlns:cdr="http://schemas.openxmlformats.org/drawingml/2006/chartDrawing">
    <cdr:from>
      <cdr:x>0.24703</cdr:x>
      <cdr:y>0.30249</cdr:y>
    </cdr:from>
    <cdr:to>
      <cdr:x>0.37311</cdr:x>
      <cdr:y>0.37541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078764A-47BD-8BFC-3CAE-AA68BA7D2633}"/>
            </a:ext>
          </a:extLst>
        </cdr:cNvPr>
        <cdr:cNvSpPr txBox="1"/>
      </cdr:nvSpPr>
      <cdr:spPr>
        <a:xfrm xmlns:a="http://schemas.openxmlformats.org/drawingml/2006/main">
          <a:off x="1617443" y="829792"/>
          <a:ext cx="825519" cy="2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26.60%</a:t>
          </a:r>
        </a:p>
      </cdr:txBody>
    </cdr:sp>
  </cdr:relSizeAnchor>
  <cdr:relSizeAnchor xmlns:cdr="http://schemas.openxmlformats.org/drawingml/2006/chartDrawing">
    <cdr:from>
      <cdr:x>0.3284</cdr:x>
      <cdr:y>0.53118</cdr:y>
    </cdr:from>
    <cdr:to>
      <cdr:x>0.45448</cdr:x>
      <cdr:y>0.6041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078764A-47BD-8BFC-3CAE-AA68BA7D2633}"/>
            </a:ext>
          </a:extLst>
        </cdr:cNvPr>
        <cdr:cNvSpPr txBox="1"/>
      </cdr:nvSpPr>
      <cdr:spPr>
        <a:xfrm xmlns:a="http://schemas.openxmlformats.org/drawingml/2006/main">
          <a:off x="2150213" y="1457128"/>
          <a:ext cx="825520" cy="2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10.64%</a:t>
          </a:r>
        </a:p>
      </cdr:txBody>
    </cdr:sp>
  </cdr:relSizeAnchor>
  <cdr:relSizeAnchor xmlns:cdr="http://schemas.openxmlformats.org/drawingml/2006/chartDrawing">
    <cdr:from>
      <cdr:x>0.42006</cdr:x>
      <cdr:y>0.53241</cdr:y>
    </cdr:from>
    <cdr:to>
      <cdr:x>0.54614</cdr:x>
      <cdr:y>0.60532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078764A-47BD-8BFC-3CAE-AA68BA7D2633}"/>
            </a:ext>
          </a:extLst>
        </cdr:cNvPr>
        <cdr:cNvSpPr txBox="1"/>
      </cdr:nvSpPr>
      <cdr:spPr>
        <a:xfrm xmlns:a="http://schemas.openxmlformats.org/drawingml/2006/main">
          <a:off x="2750386" y="1460507"/>
          <a:ext cx="825519" cy="200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10.11%</a:t>
          </a:r>
        </a:p>
      </cdr:txBody>
    </cdr:sp>
  </cdr:relSizeAnchor>
  <cdr:relSizeAnchor xmlns:cdr="http://schemas.openxmlformats.org/drawingml/2006/chartDrawing">
    <cdr:from>
      <cdr:x>0.51353</cdr:x>
      <cdr:y>0.5463</cdr:y>
    </cdr:from>
    <cdr:to>
      <cdr:x>0.62234</cdr:x>
      <cdr:y>0.636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078764A-47BD-8BFC-3CAE-AA68BA7D2633}"/>
            </a:ext>
          </a:extLst>
        </cdr:cNvPr>
        <cdr:cNvSpPr txBox="1"/>
      </cdr:nvSpPr>
      <cdr:spPr>
        <a:xfrm xmlns:a="http://schemas.openxmlformats.org/drawingml/2006/main">
          <a:off x="2832100" y="1498599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9.04%</a:t>
          </a:r>
        </a:p>
      </cdr:txBody>
    </cdr:sp>
  </cdr:relSizeAnchor>
  <cdr:relSizeAnchor xmlns:cdr="http://schemas.openxmlformats.org/drawingml/2006/chartDrawing">
    <cdr:from>
      <cdr:x>0.58607</cdr:x>
      <cdr:y>0.6331</cdr:y>
    </cdr:from>
    <cdr:to>
      <cdr:x>0.69488</cdr:x>
      <cdr:y>0.7228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A1B7762-F4F0-8B7B-564C-5AB406187053}"/>
            </a:ext>
          </a:extLst>
        </cdr:cNvPr>
        <cdr:cNvSpPr txBox="1"/>
      </cdr:nvSpPr>
      <cdr:spPr>
        <a:xfrm xmlns:a="http://schemas.openxmlformats.org/drawingml/2006/main">
          <a:off x="3232150" y="1736725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2.13%</a:t>
          </a:r>
        </a:p>
      </cdr:txBody>
    </cdr:sp>
  </cdr:relSizeAnchor>
  <cdr:relSizeAnchor xmlns:cdr="http://schemas.openxmlformats.org/drawingml/2006/chartDrawing">
    <cdr:from>
      <cdr:x>0.65861</cdr:x>
      <cdr:y>0.65046</cdr:y>
    </cdr:from>
    <cdr:to>
      <cdr:x>0.76742</cdr:x>
      <cdr:y>0.74016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A1B7762-F4F0-8B7B-564C-5AB406187053}"/>
            </a:ext>
          </a:extLst>
        </cdr:cNvPr>
        <cdr:cNvSpPr txBox="1"/>
      </cdr:nvSpPr>
      <cdr:spPr>
        <a:xfrm xmlns:a="http://schemas.openxmlformats.org/drawingml/2006/main">
          <a:off x="3632200" y="1784350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1.06%</a:t>
          </a:r>
        </a:p>
      </cdr:txBody>
    </cdr:sp>
  </cdr:relSizeAnchor>
  <cdr:relSizeAnchor xmlns:cdr="http://schemas.openxmlformats.org/drawingml/2006/chartDrawing">
    <cdr:from>
      <cdr:x>0.73633</cdr:x>
      <cdr:y>0.65046</cdr:y>
    </cdr:from>
    <cdr:to>
      <cdr:x>0.84514</cdr:x>
      <cdr:y>0.74016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A1B7762-F4F0-8B7B-564C-5AB406187053}"/>
            </a:ext>
          </a:extLst>
        </cdr:cNvPr>
        <cdr:cNvSpPr txBox="1"/>
      </cdr:nvSpPr>
      <cdr:spPr>
        <a:xfrm xmlns:a="http://schemas.openxmlformats.org/drawingml/2006/main">
          <a:off x="4060825" y="1784350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1.06%</a:t>
          </a:r>
        </a:p>
      </cdr:txBody>
    </cdr:sp>
  </cdr:relSizeAnchor>
  <cdr:relSizeAnchor xmlns:cdr="http://schemas.openxmlformats.org/drawingml/2006/chartDrawing">
    <cdr:from>
      <cdr:x>0.81059</cdr:x>
      <cdr:y>0.64699</cdr:y>
    </cdr:from>
    <cdr:to>
      <cdr:x>0.9194</cdr:x>
      <cdr:y>0.73669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7A1B7762-F4F0-8B7B-564C-5AB406187053}"/>
            </a:ext>
          </a:extLst>
        </cdr:cNvPr>
        <cdr:cNvSpPr txBox="1"/>
      </cdr:nvSpPr>
      <cdr:spPr>
        <a:xfrm xmlns:a="http://schemas.openxmlformats.org/drawingml/2006/main">
          <a:off x="4470400" y="1774825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0.53%</a:t>
          </a:r>
        </a:p>
      </cdr:txBody>
    </cdr:sp>
  </cdr:relSizeAnchor>
  <cdr:relSizeAnchor xmlns:cdr="http://schemas.openxmlformats.org/drawingml/2006/chartDrawing">
    <cdr:from>
      <cdr:x>0.89119</cdr:x>
      <cdr:y>0.64352</cdr:y>
    </cdr:from>
    <cdr:to>
      <cdr:x>1</cdr:x>
      <cdr:y>0.73322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A1B7762-F4F0-8B7B-564C-5AB406187053}"/>
            </a:ext>
          </a:extLst>
        </cdr:cNvPr>
        <cdr:cNvSpPr txBox="1"/>
      </cdr:nvSpPr>
      <cdr:spPr>
        <a:xfrm xmlns:a="http://schemas.openxmlformats.org/drawingml/2006/main">
          <a:off x="4914900" y="1765300"/>
          <a:ext cx="600075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0.19861</cdr:x>
      <cdr:y>0.18743</cdr:y>
    </cdr:from>
    <cdr:to>
      <cdr:x>0.33403</cdr:x>
      <cdr:y>0.27047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E6584F-681D-384B-CE94-EFFAD75109F4}"/>
            </a:ext>
          </a:extLst>
        </cdr:cNvPr>
        <cdr:cNvSpPr txBox="1"/>
      </cdr:nvSpPr>
      <cdr:spPr>
        <a:xfrm xmlns:a="http://schemas.openxmlformats.org/drawingml/2006/main">
          <a:off x="908050" y="515938"/>
          <a:ext cx="6191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40.55%</a:t>
          </a:r>
        </a:p>
      </cdr:txBody>
    </cdr:sp>
  </cdr:relSizeAnchor>
  <cdr:relSizeAnchor xmlns:cdr="http://schemas.openxmlformats.org/drawingml/2006/chartDrawing">
    <cdr:from>
      <cdr:x>0.39653</cdr:x>
      <cdr:y>0.36794</cdr:y>
    </cdr:from>
    <cdr:to>
      <cdr:x>0.53194</cdr:x>
      <cdr:y>0.45098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69341D-C7B3-CA7D-70C2-60CDC11A04C3}"/>
            </a:ext>
          </a:extLst>
        </cdr:cNvPr>
        <cdr:cNvSpPr txBox="1"/>
      </cdr:nvSpPr>
      <cdr:spPr>
        <a:xfrm xmlns:a="http://schemas.openxmlformats.org/drawingml/2006/main">
          <a:off x="1812925" y="1012825"/>
          <a:ext cx="6191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29.26%</a:t>
          </a:r>
        </a:p>
      </cdr:txBody>
    </cdr:sp>
  </cdr:relSizeAnchor>
  <cdr:relSizeAnchor xmlns:cdr="http://schemas.openxmlformats.org/drawingml/2006/chartDrawing">
    <cdr:from>
      <cdr:x>0.60486</cdr:x>
      <cdr:y>0.53403</cdr:y>
    </cdr:from>
    <cdr:to>
      <cdr:x>0.74028</cdr:x>
      <cdr:y>0.61707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69341D-C7B3-CA7D-70C2-60CDC11A04C3}"/>
            </a:ext>
          </a:extLst>
        </cdr:cNvPr>
        <cdr:cNvSpPr txBox="1"/>
      </cdr:nvSpPr>
      <cdr:spPr>
        <a:xfrm xmlns:a="http://schemas.openxmlformats.org/drawingml/2006/main">
          <a:off x="2765425" y="1470025"/>
          <a:ext cx="6191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16.12%</a:t>
          </a:r>
        </a:p>
      </cdr:txBody>
    </cdr:sp>
  </cdr:relSizeAnchor>
  <cdr:relSizeAnchor xmlns:cdr="http://schemas.openxmlformats.org/drawingml/2006/chartDrawing">
    <cdr:from>
      <cdr:x>0.80486</cdr:x>
      <cdr:y>0.55479</cdr:y>
    </cdr:from>
    <cdr:to>
      <cdr:x>0.94028</cdr:x>
      <cdr:y>0.63783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069341D-C7B3-CA7D-70C2-60CDC11A04C3}"/>
            </a:ext>
          </a:extLst>
        </cdr:cNvPr>
        <cdr:cNvSpPr txBox="1"/>
      </cdr:nvSpPr>
      <cdr:spPr>
        <a:xfrm xmlns:a="http://schemas.openxmlformats.org/drawingml/2006/main">
          <a:off x="3679825" y="1527175"/>
          <a:ext cx="6191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14.06%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0.17025</cdr:x>
      <cdr:y>0.12882</cdr:y>
    </cdr:from>
    <cdr:to>
      <cdr:x>0.29239</cdr:x>
      <cdr:y>0.21215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5F69C8-628F-9EEB-502F-7296605062FE}"/>
            </a:ext>
          </a:extLst>
        </cdr:cNvPr>
        <cdr:cNvSpPr txBox="1"/>
      </cdr:nvSpPr>
      <cdr:spPr>
        <a:xfrm xmlns:a="http://schemas.openxmlformats.org/drawingml/2006/main">
          <a:off x="1147377" y="353370"/>
          <a:ext cx="823153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36.94%</a:t>
          </a:r>
        </a:p>
      </cdr:txBody>
    </cdr:sp>
  </cdr:relSizeAnchor>
  <cdr:relSizeAnchor xmlns:cdr="http://schemas.openxmlformats.org/drawingml/2006/chartDrawing">
    <cdr:from>
      <cdr:x>0.25074</cdr:x>
      <cdr:y>0.23866</cdr:y>
    </cdr:from>
    <cdr:to>
      <cdr:x>0.37289</cdr:x>
      <cdr:y>0.32199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1689848" y="654681"/>
          <a:ext cx="823221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30.63%</a:t>
          </a:r>
        </a:p>
      </cdr:txBody>
    </cdr:sp>
  </cdr:relSizeAnchor>
  <cdr:relSizeAnchor xmlns:cdr="http://schemas.openxmlformats.org/drawingml/2006/chartDrawing">
    <cdr:from>
      <cdr:x>0.33164</cdr:x>
      <cdr:y>0.5</cdr:y>
    </cdr:from>
    <cdr:to>
      <cdr:x>0.45379</cdr:x>
      <cdr:y>0.58333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2235066" y="1371600"/>
          <a:ext cx="823221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13.06%</a:t>
          </a:r>
        </a:p>
      </cdr:txBody>
    </cdr:sp>
  </cdr:relSizeAnchor>
  <cdr:relSizeAnchor xmlns:cdr="http://schemas.openxmlformats.org/drawingml/2006/chartDrawing">
    <cdr:from>
      <cdr:x>0.40792</cdr:x>
      <cdr:y>0.59069</cdr:y>
    </cdr:from>
    <cdr:to>
      <cdr:x>0.53007</cdr:x>
      <cdr:y>0.67402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2749134" y="1620383"/>
          <a:ext cx="823221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8.11%</a:t>
          </a:r>
        </a:p>
      </cdr:txBody>
    </cdr:sp>
  </cdr:relSizeAnchor>
  <cdr:relSizeAnchor xmlns:cdr="http://schemas.openxmlformats.org/drawingml/2006/chartDrawing">
    <cdr:from>
      <cdr:x>0.5</cdr:x>
      <cdr:y>0.64897</cdr:y>
    </cdr:from>
    <cdr:to>
      <cdr:x>0.62215</cdr:x>
      <cdr:y>0.7323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3369713" y="1780257"/>
          <a:ext cx="823221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3.60%</a:t>
          </a:r>
        </a:p>
      </cdr:txBody>
    </cdr:sp>
  </cdr:relSizeAnchor>
  <cdr:relSizeAnchor xmlns:cdr="http://schemas.openxmlformats.org/drawingml/2006/chartDrawing">
    <cdr:from>
      <cdr:x>0.57976</cdr:x>
      <cdr:y>0.67525</cdr:y>
    </cdr:from>
    <cdr:to>
      <cdr:x>0.7019</cdr:x>
      <cdr:y>0.75858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3907233" y="1852353"/>
          <a:ext cx="823154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2.25%</a:t>
          </a:r>
        </a:p>
      </cdr:txBody>
    </cdr:sp>
  </cdr:relSizeAnchor>
  <cdr:relSizeAnchor xmlns:cdr="http://schemas.openxmlformats.org/drawingml/2006/chartDrawing">
    <cdr:from>
      <cdr:x>0.66251</cdr:x>
      <cdr:y>0.67947</cdr:y>
    </cdr:from>
    <cdr:to>
      <cdr:x>0.78465</cdr:x>
      <cdr:y>0.7628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4464919" y="1863927"/>
          <a:ext cx="823154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2.25%</a:t>
          </a:r>
        </a:p>
      </cdr:txBody>
    </cdr:sp>
  </cdr:relSizeAnchor>
  <cdr:relSizeAnchor xmlns:cdr="http://schemas.openxmlformats.org/drawingml/2006/chartDrawing">
    <cdr:from>
      <cdr:x>0.74182</cdr:x>
      <cdr:y>0.68791</cdr:y>
    </cdr:from>
    <cdr:to>
      <cdr:x>0.86396</cdr:x>
      <cdr:y>0.77124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4999457" y="1887076"/>
          <a:ext cx="823153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1.80%</a:t>
          </a:r>
        </a:p>
      </cdr:txBody>
    </cdr:sp>
  </cdr:relSizeAnchor>
  <cdr:relSizeAnchor xmlns:cdr="http://schemas.openxmlformats.org/drawingml/2006/chartDrawing">
    <cdr:from>
      <cdr:x>0.81598</cdr:x>
      <cdr:y>0.69485</cdr:y>
    </cdr:from>
    <cdr:to>
      <cdr:x>0.93812</cdr:x>
      <cdr:y>0.77819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5499270" y="1906114"/>
          <a:ext cx="823153" cy="22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0.90%</a:t>
          </a:r>
        </a:p>
      </cdr:txBody>
    </cdr:sp>
  </cdr:relSizeAnchor>
  <cdr:relSizeAnchor xmlns:cdr="http://schemas.openxmlformats.org/drawingml/2006/chartDrawing">
    <cdr:from>
      <cdr:x>0.89971</cdr:x>
      <cdr:y>0.71281</cdr:y>
    </cdr:from>
    <cdr:to>
      <cdr:x>1</cdr:x>
      <cdr:y>0.78513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27E8D04-3531-2904-E66D-6D27AA032385}"/>
            </a:ext>
          </a:extLst>
        </cdr:cNvPr>
        <cdr:cNvSpPr txBox="1"/>
      </cdr:nvSpPr>
      <cdr:spPr>
        <a:xfrm xmlns:a="http://schemas.openxmlformats.org/drawingml/2006/main">
          <a:off x="6063519" y="1955382"/>
          <a:ext cx="675908" cy="198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0.22137</cdr:x>
      <cdr:y>0.70227</cdr:y>
    </cdr:from>
    <cdr:to>
      <cdr:x>0.34209</cdr:x>
      <cdr:y>0.81313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BE616EF-E8F6-5740-2BE5-31B20D6CB3F4}"/>
            </a:ext>
          </a:extLst>
        </cdr:cNvPr>
        <cdr:cNvSpPr txBox="1"/>
      </cdr:nvSpPr>
      <cdr:spPr>
        <a:xfrm xmlns:a="http://schemas.openxmlformats.org/drawingml/2006/main">
          <a:off x="1292518" y="1930926"/>
          <a:ext cx="704862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0.68%</a:t>
          </a:r>
        </a:p>
      </cdr:txBody>
    </cdr:sp>
  </cdr:relSizeAnchor>
  <cdr:relSizeAnchor xmlns:cdr="http://schemas.openxmlformats.org/drawingml/2006/chartDrawing">
    <cdr:from>
      <cdr:x>0.50625</cdr:x>
      <cdr:y>0.13972</cdr:y>
    </cdr:from>
    <cdr:to>
      <cdr:x>0.62697</cdr:x>
      <cdr:y>0.25058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1AE176-CCAD-3089-1C76-2873C2D56A14}"/>
            </a:ext>
          </a:extLst>
        </cdr:cNvPr>
        <cdr:cNvSpPr txBox="1"/>
      </cdr:nvSpPr>
      <cdr:spPr>
        <a:xfrm xmlns:a="http://schemas.openxmlformats.org/drawingml/2006/main">
          <a:off x="2955925" y="384175"/>
          <a:ext cx="7048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69.48%</a:t>
          </a:r>
        </a:p>
      </cdr:txBody>
    </cdr:sp>
  </cdr:relSizeAnchor>
  <cdr:relSizeAnchor xmlns:cdr="http://schemas.openxmlformats.org/drawingml/2006/chartDrawing">
    <cdr:from>
      <cdr:x>0.78847</cdr:x>
      <cdr:y>0.46882</cdr:y>
    </cdr:from>
    <cdr:to>
      <cdr:x>0.90919</cdr:x>
      <cdr:y>0.57968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91AE176-CCAD-3089-1C76-2873C2D56A14}"/>
            </a:ext>
          </a:extLst>
        </cdr:cNvPr>
        <cdr:cNvSpPr txBox="1"/>
      </cdr:nvSpPr>
      <cdr:spPr>
        <a:xfrm xmlns:a="http://schemas.openxmlformats.org/drawingml/2006/main">
          <a:off x="4603750" y="1289050"/>
          <a:ext cx="7048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29.84%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0.15202</cdr:x>
      <cdr:y>0.58834</cdr:y>
    </cdr:from>
    <cdr:to>
      <cdr:x>0.2526</cdr:x>
      <cdr:y>0.68187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E1F6DA-711D-A4CF-1154-0D48BA3A02E2}"/>
            </a:ext>
          </a:extLst>
        </cdr:cNvPr>
        <cdr:cNvSpPr txBox="1"/>
      </cdr:nvSpPr>
      <cdr:spPr>
        <a:xfrm xmlns:a="http://schemas.openxmlformats.org/drawingml/2006/main">
          <a:off x="835026" y="1617663"/>
          <a:ext cx="552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0.15%</a:t>
          </a:r>
        </a:p>
      </cdr:txBody>
    </cdr:sp>
  </cdr:relSizeAnchor>
  <cdr:relSizeAnchor xmlns:cdr="http://schemas.openxmlformats.org/drawingml/2006/chartDrawing">
    <cdr:from>
      <cdr:x>0.2659</cdr:x>
      <cdr:y>0.56928</cdr:y>
    </cdr:from>
    <cdr:to>
      <cdr:x>0.36647</cdr:x>
      <cdr:y>0.66282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1460500" y="1565275"/>
          <a:ext cx="552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0.51%</a:t>
          </a:r>
        </a:p>
      </cdr:txBody>
    </cdr:sp>
  </cdr:relSizeAnchor>
  <cdr:relSizeAnchor xmlns:cdr="http://schemas.openxmlformats.org/drawingml/2006/chartDrawing">
    <cdr:from>
      <cdr:x>0.37861</cdr:x>
      <cdr:y>0.51386</cdr:y>
    </cdr:from>
    <cdr:to>
      <cdr:x>0.49538</cdr:x>
      <cdr:y>0.60739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2079624" y="1412875"/>
          <a:ext cx="641351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12.53%</a:t>
          </a:r>
        </a:p>
      </cdr:txBody>
    </cdr:sp>
  </cdr:relSizeAnchor>
  <cdr:relSizeAnchor xmlns:cdr="http://schemas.openxmlformats.org/drawingml/2006/chartDrawing">
    <cdr:from>
      <cdr:x>0.51214</cdr:x>
      <cdr:y>0.58314</cdr:y>
    </cdr:from>
    <cdr:to>
      <cdr:x>0.61272</cdr:x>
      <cdr:y>0.67667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2813050" y="1603375"/>
          <a:ext cx="552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1.72%</a:t>
          </a:r>
        </a:p>
      </cdr:txBody>
    </cdr:sp>
  </cdr:relSizeAnchor>
  <cdr:relSizeAnchor xmlns:cdr="http://schemas.openxmlformats.org/drawingml/2006/chartDrawing">
    <cdr:from>
      <cdr:x>0.61965</cdr:x>
      <cdr:y>0.59353</cdr:y>
    </cdr:from>
    <cdr:to>
      <cdr:x>0.72023</cdr:x>
      <cdr:y>0.68707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3403600" y="1631950"/>
          <a:ext cx="552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0.37%</a:t>
          </a:r>
        </a:p>
      </cdr:txBody>
    </cdr:sp>
  </cdr:relSizeAnchor>
  <cdr:relSizeAnchor xmlns:cdr="http://schemas.openxmlformats.org/drawingml/2006/chartDrawing">
    <cdr:from>
      <cdr:x>0.75145</cdr:x>
      <cdr:y>0.58314</cdr:y>
    </cdr:from>
    <cdr:to>
      <cdr:x>0.85202</cdr:x>
      <cdr:y>0.67667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4127500" y="1603375"/>
          <a:ext cx="552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0.32%</a:t>
          </a:r>
        </a:p>
      </cdr:txBody>
    </cdr:sp>
  </cdr:relSizeAnchor>
  <cdr:relSizeAnchor xmlns:cdr="http://schemas.openxmlformats.org/drawingml/2006/chartDrawing">
    <cdr:from>
      <cdr:x>0.85723</cdr:x>
      <cdr:y>0.19515</cdr:y>
    </cdr:from>
    <cdr:to>
      <cdr:x>0.97919</cdr:x>
      <cdr:y>0.28868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3AF7BEE-92A8-25AA-0B28-06003D58D262}"/>
            </a:ext>
          </a:extLst>
        </cdr:cNvPr>
        <cdr:cNvSpPr txBox="1"/>
      </cdr:nvSpPr>
      <cdr:spPr>
        <a:xfrm xmlns:a="http://schemas.openxmlformats.org/drawingml/2006/main">
          <a:off x="4708525" y="536575"/>
          <a:ext cx="66992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53.87%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0.23194</cdr:x>
      <cdr:y>0.21742</cdr:y>
    </cdr:from>
    <cdr:to>
      <cdr:x>0.37569</cdr:x>
      <cdr:y>0.28662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AD7163-EABE-5EE8-2320-8D2664C51841}"/>
            </a:ext>
          </a:extLst>
        </cdr:cNvPr>
        <cdr:cNvSpPr txBox="1"/>
      </cdr:nvSpPr>
      <cdr:spPr>
        <a:xfrm xmlns:a="http://schemas.openxmlformats.org/drawingml/2006/main">
          <a:off x="1060450" y="598488"/>
          <a:ext cx="6572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0.50694</cdr:x>
      <cdr:y>0.74856</cdr:y>
    </cdr:from>
    <cdr:to>
      <cdr:x>0.65069</cdr:x>
      <cdr:y>0.81776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79CB6E-B93C-90CB-CC98-4429DD087FDD}"/>
            </a:ext>
          </a:extLst>
        </cdr:cNvPr>
        <cdr:cNvSpPr txBox="1"/>
      </cdr:nvSpPr>
      <cdr:spPr>
        <a:xfrm xmlns:a="http://schemas.openxmlformats.org/drawingml/2006/main">
          <a:off x="2317750" y="2060575"/>
          <a:ext cx="6572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0.68%</a:t>
          </a:r>
        </a:p>
      </cdr:txBody>
    </cdr:sp>
  </cdr:relSizeAnchor>
  <cdr:relSizeAnchor xmlns:cdr="http://schemas.openxmlformats.org/drawingml/2006/chartDrawing">
    <cdr:from>
      <cdr:x>0.77153</cdr:x>
      <cdr:y>0.7105</cdr:y>
    </cdr:from>
    <cdr:to>
      <cdr:x>0.91528</cdr:x>
      <cdr:y>0.7797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F79CB6E-B93C-90CB-CC98-4429DD087FDD}"/>
            </a:ext>
          </a:extLst>
        </cdr:cNvPr>
        <cdr:cNvSpPr txBox="1"/>
      </cdr:nvSpPr>
      <cdr:spPr>
        <a:xfrm xmlns:a="http://schemas.openxmlformats.org/drawingml/2006/main">
          <a:off x="3527425" y="1955800"/>
          <a:ext cx="6572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2.07%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0.11067</cdr:x>
      <cdr:y>0.27598</cdr:y>
    </cdr:from>
    <cdr:to>
      <cdr:x>0.2073</cdr:x>
      <cdr:y>0.36259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CE77346-C86E-5847-4723-E143B769B8E9}"/>
            </a:ext>
          </a:extLst>
        </cdr:cNvPr>
        <cdr:cNvSpPr txBox="1"/>
      </cdr:nvSpPr>
      <cdr:spPr>
        <a:xfrm xmlns:a="http://schemas.openxmlformats.org/drawingml/2006/main">
          <a:off x="824642" y="759702"/>
          <a:ext cx="719993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0.10%</a:t>
          </a:r>
        </a:p>
      </cdr:txBody>
    </cdr:sp>
  </cdr:relSizeAnchor>
  <cdr:relSizeAnchor xmlns:cdr="http://schemas.openxmlformats.org/drawingml/2006/chartDrawing">
    <cdr:from>
      <cdr:x>0.19527</cdr:x>
      <cdr:y>0.46189</cdr:y>
    </cdr:from>
    <cdr:to>
      <cdr:x>0.2919</cdr:x>
      <cdr:y>0.5485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1231900" y="1270000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0.27529</cdr:x>
      <cdr:y>0.20208</cdr:y>
    </cdr:from>
    <cdr:to>
      <cdr:x>0.37192</cdr:x>
      <cdr:y>0.28868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1736725" y="555625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0.14%</a:t>
          </a:r>
        </a:p>
      </cdr:txBody>
    </cdr:sp>
  </cdr:relSizeAnchor>
  <cdr:relSizeAnchor xmlns:cdr="http://schemas.openxmlformats.org/drawingml/2006/chartDrawing">
    <cdr:from>
      <cdr:x>0.34776</cdr:x>
      <cdr:y>0.45843</cdr:y>
    </cdr:from>
    <cdr:to>
      <cdr:x>0.44439</cdr:x>
      <cdr:y>0.54503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2193925" y="1260475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0.5078</cdr:x>
      <cdr:y>0.42707</cdr:y>
    </cdr:from>
    <cdr:to>
      <cdr:x>0.60443</cdr:x>
      <cdr:y>0.51367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3203575" y="1175601"/>
          <a:ext cx="609600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0.03%</a:t>
          </a:r>
        </a:p>
      </cdr:txBody>
    </cdr:sp>
  </cdr:relSizeAnchor>
  <cdr:relSizeAnchor xmlns:cdr="http://schemas.openxmlformats.org/drawingml/2006/chartDrawing">
    <cdr:from>
      <cdr:x>0.5848</cdr:x>
      <cdr:y>0.27845</cdr:y>
    </cdr:from>
    <cdr:to>
      <cdr:x>0.68143</cdr:x>
      <cdr:y>0.36506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3689350" y="766510"/>
          <a:ext cx="609600" cy="23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0.10%</a:t>
          </a:r>
        </a:p>
      </cdr:txBody>
    </cdr:sp>
  </cdr:relSizeAnchor>
  <cdr:relSizeAnchor xmlns:cdr="http://schemas.openxmlformats.org/drawingml/2006/chartDrawing">
    <cdr:from>
      <cdr:x>0.66935</cdr:x>
      <cdr:y>0.38901</cdr:y>
    </cdr:from>
    <cdr:to>
      <cdr:x>0.76598</cdr:x>
      <cdr:y>0.47561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4222750" y="1070826"/>
          <a:ext cx="609600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0.05%</a:t>
          </a:r>
        </a:p>
      </cdr:txBody>
    </cdr:sp>
  </cdr:relSizeAnchor>
  <cdr:relSizeAnchor xmlns:cdr="http://schemas.openxmlformats.org/drawingml/2006/chartDrawing">
    <cdr:from>
      <cdr:x>0.74182</cdr:x>
      <cdr:y>0.46138</cdr:y>
    </cdr:from>
    <cdr:to>
      <cdr:x>0.83845</cdr:x>
      <cdr:y>0.54799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4679950" y="1270059"/>
          <a:ext cx="609600" cy="238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  <cdr:relSizeAnchor xmlns:cdr="http://schemas.openxmlformats.org/drawingml/2006/chartDrawing">
    <cdr:from>
      <cdr:x>0.82486</cdr:x>
      <cdr:y>0.43368</cdr:y>
    </cdr:from>
    <cdr:to>
      <cdr:x>0.92149</cdr:x>
      <cdr:y>0.52018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C4BA386D-EF35-895E-5DC3-841F5BCC9AC0}"/>
            </a:ext>
          </a:extLst>
        </cdr:cNvPr>
        <cdr:cNvSpPr txBox="1"/>
      </cdr:nvSpPr>
      <cdr:spPr>
        <a:xfrm xmlns:a="http://schemas.openxmlformats.org/drawingml/2006/main">
          <a:off x="5203825" y="1193800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0.03%</a:t>
          </a:r>
        </a:p>
      </cdr:txBody>
    </cdr:sp>
  </cdr:relSizeAnchor>
  <cdr:relSizeAnchor xmlns:cdr="http://schemas.openxmlformats.org/drawingml/2006/chartDrawing">
    <cdr:from>
      <cdr:x>0.42778</cdr:x>
      <cdr:y>0.26759</cdr:y>
    </cdr:from>
    <cdr:to>
      <cdr:x>0.52441</cdr:x>
      <cdr:y>0.35419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1D6C94-CD3A-F37F-23F5-E69D709F1925}"/>
            </a:ext>
          </a:extLst>
        </cdr:cNvPr>
        <cdr:cNvSpPr txBox="1"/>
      </cdr:nvSpPr>
      <cdr:spPr>
        <a:xfrm xmlns:a="http://schemas.openxmlformats.org/drawingml/2006/main">
          <a:off x="2698750" y="736600"/>
          <a:ext cx="609600" cy="23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0.10%</a:t>
          </a:r>
        </a:p>
      </cdr:txBody>
    </cdr:sp>
  </cdr:relSizeAnchor>
  <cdr:relSizeAnchor xmlns:cdr="http://schemas.openxmlformats.org/drawingml/2006/chartDrawing">
    <cdr:from>
      <cdr:x>0.90337</cdr:x>
      <cdr:y>0.33746</cdr:y>
    </cdr:from>
    <cdr:to>
      <cdr:x>1</cdr:x>
      <cdr:y>0.42407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671D6C94-CD3A-F37F-23F5-E69D709F1925}"/>
            </a:ext>
          </a:extLst>
        </cdr:cNvPr>
        <cdr:cNvSpPr txBox="1"/>
      </cdr:nvSpPr>
      <cdr:spPr>
        <a:xfrm xmlns:a="http://schemas.openxmlformats.org/drawingml/2006/main">
          <a:off x="6731037" y="928943"/>
          <a:ext cx="719993" cy="23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0.07%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0.18323</cdr:x>
      <cdr:y>0.1657</cdr:y>
    </cdr:from>
    <cdr:to>
      <cdr:x>0.30696</cdr:x>
      <cdr:y>0.25231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0EE41C-DE60-E73E-85D3-C7501D297820}"/>
            </a:ext>
          </a:extLst>
        </cdr:cNvPr>
        <cdr:cNvSpPr txBox="1"/>
      </cdr:nvSpPr>
      <cdr:spPr>
        <a:xfrm xmlns:a="http://schemas.openxmlformats.org/drawingml/2006/main">
          <a:off x="860425" y="455612"/>
          <a:ext cx="5810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37.0%</a:t>
          </a:r>
        </a:p>
      </cdr:txBody>
    </cdr:sp>
  </cdr:relSizeAnchor>
  <cdr:relSizeAnchor xmlns:cdr="http://schemas.openxmlformats.org/drawingml/2006/chartDrawing">
    <cdr:from>
      <cdr:x>0.33942</cdr:x>
      <cdr:y>0.20901</cdr:y>
    </cdr:from>
    <cdr:to>
      <cdr:x>0.47735</cdr:x>
      <cdr:y>0.29561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9EA69D6-0646-18E2-D0A6-47B939C3A306}"/>
            </a:ext>
          </a:extLst>
        </cdr:cNvPr>
        <cdr:cNvSpPr txBox="1"/>
      </cdr:nvSpPr>
      <cdr:spPr>
        <a:xfrm xmlns:a="http://schemas.openxmlformats.org/drawingml/2006/main">
          <a:off x="1593851" y="574675"/>
          <a:ext cx="647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33.46%</a:t>
          </a:r>
        </a:p>
      </cdr:txBody>
    </cdr:sp>
  </cdr:relSizeAnchor>
  <cdr:relSizeAnchor xmlns:cdr="http://schemas.openxmlformats.org/drawingml/2006/chartDrawing">
    <cdr:from>
      <cdr:x>0.49763</cdr:x>
      <cdr:y>0.30254</cdr:y>
    </cdr:from>
    <cdr:to>
      <cdr:x>0.63556</cdr:x>
      <cdr:y>0.38915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474CC96-DFAB-2386-ACCE-3DF164934C9B}"/>
            </a:ext>
          </a:extLst>
        </cdr:cNvPr>
        <cdr:cNvSpPr txBox="1"/>
      </cdr:nvSpPr>
      <cdr:spPr>
        <a:xfrm xmlns:a="http://schemas.openxmlformats.org/drawingml/2006/main">
          <a:off x="2336800" y="831850"/>
          <a:ext cx="647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0.6741</cdr:x>
      <cdr:y>0.66628</cdr:y>
    </cdr:from>
    <cdr:to>
      <cdr:x>0.81204</cdr:x>
      <cdr:y>0.75289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474CC96-DFAB-2386-ACCE-3DF164934C9B}"/>
            </a:ext>
          </a:extLst>
        </cdr:cNvPr>
        <cdr:cNvSpPr txBox="1"/>
      </cdr:nvSpPr>
      <cdr:spPr>
        <a:xfrm xmlns:a="http://schemas.openxmlformats.org/drawingml/2006/main">
          <a:off x="3165475" y="1831975"/>
          <a:ext cx="647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2.21%</a:t>
          </a:r>
        </a:p>
      </cdr:txBody>
    </cdr:sp>
  </cdr:relSizeAnchor>
  <cdr:relSizeAnchor xmlns:cdr="http://schemas.openxmlformats.org/drawingml/2006/chartDrawing">
    <cdr:from>
      <cdr:x>0.82826</cdr:x>
      <cdr:y>0.71132</cdr:y>
    </cdr:from>
    <cdr:to>
      <cdr:x>0.96619</cdr:x>
      <cdr:y>0.79792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474CC96-DFAB-2386-ACCE-3DF164934C9B}"/>
            </a:ext>
          </a:extLst>
        </cdr:cNvPr>
        <cdr:cNvSpPr txBox="1"/>
      </cdr:nvSpPr>
      <cdr:spPr>
        <a:xfrm xmlns:a="http://schemas.openxmlformats.org/drawingml/2006/main">
          <a:off x="3889375" y="1955800"/>
          <a:ext cx="647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0.24%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0.1667</cdr:x>
      <cdr:y>0.13068</cdr:y>
    </cdr:from>
    <cdr:to>
      <cdr:x>0.30628</cdr:x>
      <cdr:y>0.20672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01C7F08-88EE-9370-2AEB-DD0D6C63351B}"/>
            </a:ext>
          </a:extLst>
        </cdr:cNvPr>
        <cdr:cNvSpPr txBox="1"/>
      </cdr:nvSpPr>
      <cdr:spPr>
        <a:xfrm xmlns:a="http://schemas.openxmlformats.org/drawingml/2006/main">
          <a:off x="928160" y="366351"/>
          <a:ext cx="777173" cy="213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38.60%</a:t>
          </a:r>
        </a:p>
      </cdr:txBody>
    </cdr:sp>
  </cdr:relSizeAnchor>
  <cdr:relSizeAnchor xmlns:cdr="http://schemas.openxmlformats.org/drawingml/2006/chartDrawing">
    <cdr:from>
      <cdr:x>0.33226</cdr:x>
      <cdr:y>0.19334</cdr:y>
    </cdr:from>
    <cdr:to>
      <cdr:x>0.47184</cdr:x>
      <cdr:y>0.26937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8C998E3-E76A-4763-29C5-4DABB082672D}"/>
            </a:ext>
          </a:extLst>
        </cdr:cNvPr>
        <cdr:cNvSpPr txBox="1"/>
      </cdr:nvSpPr>
      <cdr:spPr>
        <a:xfrm xmlns:a="http://schemas.openxmlformats.org/drawingml/2006/main">
          <a:off x="1850000" y="542029"/>
          <a:ext cx="777173" cy="213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34.02%</a:t>
          </a:r>
        </a:p>
      </cdr:txBody>
    </cdr:sp>
  </cdr:relSizeAnchor>
  <cdr:relSizeAnchor xmlns:cdr="http://schemas.openxmlformats.org/drawingml/2006/chartDrawing">
    <cdr:from>
      <cdr:x>0.49653</cdr:x>
      <cdr:y>0.31567</cdr:y>
    </cdr:from>
    <cdr:to>
      <cdr:x>0.63611</cdr:x>
      <cdr:y>0.39171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8C998E3-E76A-4763-29C5-4DABB082672D}"/>
            </a:ext>
          </a:extLst>
        </cdr:cNvPr>
        <cdr:cNvSpPr txBox="1"/>
      </cdr:nvSpPr>
      <cdr:spPr>
        <a:xfrm xmlns:a="http://schemas.openxmlformats.org/drawingml/2006/main">
          <a:off x="2270125" y="869950"/>
          <a:ext cx="6381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0.67153</cdr:x>
      <cdr:y>0.73936</cdr:y>
    </cdr:from>
    <cdr:to>
      <cdr:x>0.81111</cdr:x>
      <cdr:y>0.81539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8C998E3-E76A-4763-29C5-4DABB082672D}"/>
            </a:ext>
          </a:extLst>
        </cdr:cNvPr>
        <cdr:cNvSpPr txBox="1"/>
      </cdr:nvSpPr>
      <cdr:spPr>
        <a:xfrm xmlns:a="http://schemas.openxmlformats.org/drawingml/2006/main">
          <a:off x="3739041" y="2072805"/>
          <a:ext cx="777174" cy="213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0.20%</a:t>
          </a:r>
        </a:p>
      </cdr:txBody>
    </cdr:sp>
  </cdr:relSizeAnchor>
  <cdr:relSizeAnchor xmlns:cdr="http://schemas.openxmlformats.org/drawingml/2006/chartDrawing">
    <cdr:from>
      <cdr:x>0.84541</cdr:x>
      <cdr:y>0.73935</cdr:y>
    </cdr:from>
    <cdr:to>
      <cdr:x>0.985</cdr:x>
      <cdr:y>0.81539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8C998E3-E76A-4763-29C5-4DABB082672D}"/>
            </a:ext>
          </a:extLst>
        </cdr:cNvPr>
        <cdr:cNvSpPr txBox="1"/>
      </cdr:nvSpPr>
      <cdr:spPr>
        <a:xfrm xmlns:a="http://schemas.openxmlformats.org/drawingml/2006/main">
          <a:off x="4707208" y="2072777"/>
          <a:ext cx="777229" cy="213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0.09%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0.107</cdr:x>
      <cdr:y>0.11103</cdr:y>
    </cdr:from>
    <cdr:to>
      <cdr:x>0.23695</cdr:x>
      <cdr:y>0.18724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64C11B-7C71-2DD2-3FA4-3C80DB9AFD22}"/>
            </a:ext>
          </a:extLst>
        </cdr:cNvPr>
        <cdr:cNvSpPr txBox="1"/>
      </cdr:nvSpPr>
      <cdr:spPr>
        <a:xfrm xmlns:a="http://schemas.openxmlformats.org/drawingml/2006/main">
          <a:off x="997010" y="311273"/>
          <a:ext cx="1210825" cy="213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63.97%</a:t>
          </a:r>
        </a:p>
      </cdr:txBody>
    </cdr:sp>
  </cdr:relSizeAnchor>
  <cdr:relSizeAnchor xmlns:cdr="http://schemas.openxmlformats.org/drawingml/2006/chartDrawing">
    <cdr:from>
      <cdr:x>0.22098</cdr:x>
      <cdr:y>0.46276</cdr:y>
    </cdr:from>
    <cdr:to>
      <cdr:x>0.3274</cdr:x>
      <cdr:y>0.53724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1655C4F-7AD6-91E8-122C-47279D029A36}"/>
            </a:ext>
          </a:extLst>
        </cdr:cNvPr>
        <cdr:cNvSpPr txBox="1"/>
      </cdr:nvSpPr>
      <cdr:spPr>
        <a:xfrm xmlns:a="http://schemas.openxmlformats.org/drawingml/2006/main">
          <a:off x="2059037" y="1297358"/>
          <a:ext cx="991581" cy="20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27.09%</a:t>
          </a:r>
        </a:p>
      </cdr:txBody>
    </cdr:sp>
  </cdr:relSizeAnchor>
  <cdr:relSizeAnchor xmlns:cdr="http://schemas.openxmlformats.org/drawingml/2006/chartDrawing">
    <cdr:from>
      <cdr:x>0.33333</cdr:x>
      <cdr:y>0.68466</cdr:y>
    </cdr:from>
    <cdr:to>
      <cdr:x>0.43975</cdr:x>
      <cdr:y>0.75914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3105855" y="1919473"/>
          <a:ext cx="991582" cy="20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5.63%</a:t>
          </a:r>
        </a:p>
      </cdr:txBody>
    </cdr:sp>
  </cdr:relSizeAnchor>
  <cdr:relSizeAnchor xmlns:cdr="http://schemas.openxmlformats.org/drawingml/2006/chartDrawing">
    <cdr:from>
      <cdr:x>0.44679</cdr:x>
      <cdr:y>0.72836</cdr:y>
    </cdr:from>
    <cdr:to>
      <cdr:x>0.55321</cdr:x>
      <cdr:y>0.80284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4163019" y="2041970"/>
          <a:ext cx="991581" cy="20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1.85%</a:t>
          </a:r>
        </a:p>
      </cdr:txBody>
    </cdr:sp>
  </cdr:relSizeAnchor>
  <cdr:relSizeAnchor xmlns:cdr="http://schemas.openxmlformats.org/drawingml/2006/chartDrawing">
    <cdr:from>
      <cdr:x>0.56182</cdr:x>
      <cdr:y>0.72836</cdr:y>
    </cdr:from>
    <cdr:to>
      <cdr:x>0.66824</cdr:x>
      <cdr:y>0.80284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5234837" y="2041970"/>
          <a:ext cx="991582" cy="208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0.60%</a:t>
          </a:r>
        </a:p>
      </cdr:txBody>
    </cdr:sp>
  </cdr:relSizeAnchor>
  <cdr:relSizeAnchor xmlns:cdr="http://schemas.openxmlformats.org/drawingml/2006/chartDrawing">
    <cdr:from>
      <cdr:x>0.67071</cdr:x>
      <cdr:y>0.72836</cdr:y>
    </cdr:from>
    <cdr:to>
      <cdr:x>0.77713</cdr:x>
      <cdr:y>0.80284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6249444" y="2041970"/>
          <a:ext cx="991581" cy="20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0.39%</a:t>
          </a:r>
        </a:p>
      </cdr:txBody>
    </cdr:sp>
  </cdr:relSizeAnchor>
  <cdr:relSizeAnchor xmlns:cdr="http://schemas.openxmlformats.org/drawingml/2006/chartDrawing">
    <cdr:from>
      <cdr:x>0.78425</cdr:x>
      <cdr:y>0.72836</cdr:y>
    </cdr:from>
    <cdr:to>
      <cdr:x>0.89067</cdr:x>
      <cdr:y>0.80267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7307388" y="2041970"/>
          <a:ext cx="991581" cy="208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0.37%</a:t>
          </a:r>
        </a:p>
      </cdr:txBody>
    </cdr:sp>
  </cdr:relSizeAnchor>
  <cdr:relSizeAnchor xmlns:cdr="http://schemas.openxmlformats.org/drawingml/2006/chartDrawing">
    <cdr:from>
      <cdr:x>0.89369</cdr:x>
      <cdr:y>0.72836</cdr:y>
    </cdr:from>
    <cdr:to>
      <cdr:x>1</cdr:x>
      <cdr:y>0.80267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1D9CA52-1C56-5C51-2230-024AD06EDBC0}"/>
            </a:ext>
          </a:extLst>
        </cdr:cNvPr>
        <cdr:cNvSpPr txBox="1"/>
      </cdr:nvSpPr>
      <cdr:spPr>
        <a:xfrm xmlns:a="http://schemas.openxmlformats.org/drawingml/2006/main">
          <a:off x="8327065" y="2041970"/>
          <a:ext cx="990556" cy="208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26D3-FE87-46DB-8A60-6ABE94A46BCD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E5F7-9E06-450A-91BE-A100D17D81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66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14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62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98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12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0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D3585-FA3A-280F-CC6F-F52B20280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D2DCD-E789-A0C4-BB0F-26CC646B3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99EE2-3D84-0BD2-2ECD-8AEA4CF1E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F9293-4D6B-7BD1-84CB-93EF63EB3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0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A5EE-34E2-CCEC-3699-ACA42A95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6D6AE-5B6E-3C28-DA41-B27687709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93848-55F0-E93A-5E95-73DC99151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5312-C61D-9D19-AF82-3C236C308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45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7965E-3CEB-5433-C909-EBAD4BD1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84F84-BABB-686F-B553-49DDE2B6A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C212F-5EAD-8FBD-2923-EB26E3F85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4B4CE-0C8B-6E66-6699-0F13E0D36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57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3A7-D862-3345-BD72-1ECC96D9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81D0-4CFB-F54D-9D92-487BF5B6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13A-6410-F143-9743-920A40ED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EBF0-29EE-6F41-8AD4-22676BC8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5F50-559F-7C4F-B645-55CC92C9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5B2-12A4-1949-BA0D-F2F034F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0442-C8CC-9247-AAEA-D057B1E6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32F2-694D-9B49-B385-3B947E2D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138-36B5-D148-8C83-3EEC975A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BC3-2327-AF46-BB99-46281C83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88409-0364-EB49-97F3-D7CCFCCD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B563C-53C7-DD48-AE81-C659CD4D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3A7F-2181-5141-AB7F-70795AC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55CB-D7F3-F14E-8F08-9093D11E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DAF8-0D0A-D74B-BC70-421CA99D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A9F-7C62-0944-B760-E90EBCF8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F3FA-1987-7B48-B5E4-BA4C73AA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8AD-4FD1-6B44-9650-69293CC4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85AF8-664F-1348-975E-FA2728FC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2DD1-2D2B-4C43-B2BF-236103C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F42-4135-F64E-9FF8-AB237587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5B3D-D28C-784A-A272-39008D69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4B1-EAA1-3941-A6E4-ED63EE5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EA61-9C3C-5648-9B9D-6CB140BB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F246-8F53-964F-8C6F-66853BCD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3A7-105A-D545-95DA-F5F2D86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1A17-7DB1-2147-8C3A-D17D2E3C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1D31D-ACB7-A349-A6F3-ABECC583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451FF-29BA-EC4A-8437-AEE12DD9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48E8-4BC1-5A49-A2B5-FC7AABDC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5790-B5AF-2C40-81A0-4DCEE634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378-B222-7E40-9C6C-7FE6F86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816B-076E-0247-A164-EA31CE41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5835-0CEB-F54D-8B90-ADD17B66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F2A15-F54F-904E-8DE5-8FC6F559C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1B77-8277-DF4F-B6AC-84B4EEF63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99E77-C582-724F-A58F-8761AE02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F619D-5887-4944-AAE3-867AD8F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AC224-B713-5E4F-9DC0-DBDA1D04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C334-2901-6641-AA7B-35C2856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08AE2-78D9-3943-B79D-D894DDE6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571A-3357-0348-A2D9-F31A2E83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ABD14-EA9A-CA42-92CF-D0326E9D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486C-02D7-274F-A1D6-5DB57B1B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CFC8-6979-2349-BF6B-A3B7E124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1A61-E0FD-F949-944C-E7EFC3A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AF80-B8A9-274F-B1E8-BFFE5982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0F19-1876-B241-85AB-968E582D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A7624-53BE-8A4A-A407-9015E08A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DFE6-AD52-FF48-80AD-97CACBF0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DE94-17CE-FC49-A293-4AF4680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49E0-A216-D548-806D-E70C411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5C37-0736-D742-995D-3963F1B8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49237-B3D7-E847-8149-7EDABB563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D9B2-B5E5-C541-8655-B46865A8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8903-04ED-4C49-8B62-6B17655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45F6-0A04-834F-8A2E-1E2AF93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53AAA-5614-B94F-890A-AFF5EC8C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7687-C012-E342-9288-63998C3E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1717-7F6F-534F-B6EB-1FC4AF85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1ECA-6C5D-874D-864B-42F032D0D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AE0E-4259-A64D-AB5D-47A926A5D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B3125-5848-1445-8D86-CA6822F4D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D6F1-C6BB-6146-A459-0ADCA618C1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01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68CE2-9D0E-AEA3-170E-02924E1CCCF3}"/>
              </a:ext>
            </a:extLst>
          </p:cNvPr>
          <p:cNvSpPr txBox="1"/>
          <p:nvPr/>
        </p:nvSpPr>
        <p:spPr>
          <a:xfrm>
            <a:off x="3645678" y="1898565"/>
            <a:ext cx="503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2023</a:t>
            </a:r>
            <a:r>
              <a:rPr lang="en-GB" sz="3000" dirty="0"/>
              <a:t> </a:t>
            </a:r>
            <a:r>
              <a:rPr lang="en-GB" sz="3000" b="1" dirty="0"/>
              <a:t>Equality Data Summary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4392045" y="2471592"/>
            <a:ext cx="3790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5881 Employees </a:t>
            </a:r>
          </a:p>
        </p:txBody>
      </p:sp>
    </p:spTree>
    <p:extLst>
      <p:ext uri="{BB962C8B-B14F-4D97-AF65-F5344CB8AC3E}">
        <p14:creationId xmlns:p14="http://schemas.microsoft.com/office/powerpoint/2010/main" val="41956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C50BFB-23ED-74DA-4AD8-9873EE39B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027741"/>
              </p:ext>
            </p:extLst>
          </p:nvPr>
        </p:nvGraphicFramePr>
        <p:xfrm>
          <a:off x="366741" y="966158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9A8B31-06DB-4FD3-4D51-CEE668A4C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29695"/>
              </p:ext>
            </p:extLst>
          </p:nvPr>
        </p:nvGraphicFramePr>
        <p:xfrm>
          <a:off x="5469528" y="944641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7D9699-ED79-9792-B58F-89C21CEE0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91101"/>
              </p:ext>
            </p:extLst>
          </p:nvPr>
        </p:nvGraphicFramePr>
        <p:xfrm>
          <a:off x="366741" y="3694191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071C5D1-159F-44DD-1A1F-E91F681BC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48335"/>
              </p:ext>
            </p:extLst>
          </p:nvPr>
        </p:nvGraphicFramePr>
        <p:xfrm>
          <a:off x="4938741" y="3677618"/>
          <a:ext cx="5838823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F0906B-C8FB-3ED4-0CF9-198518978BBC}"/>
              </a:ext>
            </a:extLst>
          </p:cNvPr>
          <p:cNvSpPr txBox="1"/>
          <p:nvPr/>
        </p:nvSpPr>
        <p:spPr>
          <a:xfrm>
            <a:off x="86139" y="687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5881 Employees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E1027-2DBE-DE04-761F-949A01BE6D72}"/>
              </a:ext>
            </a:extLst>
          </p:cNvPr>
          <p:cNvSpPr txBox="1"/>
          <p:nvPr/>
        </p:nvSpPr>
        <p:spPr>
          <a:xfrm>
            <a:off x="1759352" y="1632030"/>
            <a:ext cx="636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72.91%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39EEC-931A-55BC-8052-41304FFF62C2}"/>
              </a:ext>
            </a:extLst>
          </p:cNvPr>
          <p:cNvSpPr txBox="1"/>
          <p:nvPr/>
        </p:nvSpPr>
        <p:spPr>
          <a:xfrm>
            <a:off x="3601141" y="2564205"/>
            <a:ext cx="636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27.09%</a:t>
            </a:r>
          </a:p>
        </p:txBody>
      </p:sp>
    </p:spTree>
    <p:extLst>
      <p:ext uri="{BB962C8B-B14F-4D97-AF65-F5344CB8AC3E}">
        <p14:creationId xmlns:p14="http://schemas.microsoft.com/office/powerpoint/2010/main" val="407723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1334036" y="2105248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F0906B-C8FB-3ED4-0CF9-198518978BBC}"/>
              </a:ext>
            </a:extLst>
          </p:cNvPr>
          <p:cNvSpPr txBox="1"/>
          <p:nvPr/>
        </p:nvSpPr>
        <p:spPr>
          <a:xfrm>
            <a:off x="86139" y="687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5881 Employees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1A0283-3BC8-447C-4710-1D1FC26F8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921632"/>
              </p:ext>
            </p:extLst>
          </p:nvPr>
        </p:nvGraphicFramePr>
        <p:xfrm>
          <a:off x="32507" y="999473"/>
          <a:ext cx="5801746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2678390-E6C1-BDBA-468E-22A121BA5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923771"/>
              </p:ext>
            </p:extLst>
          </p:nvPr>
        </p:nvGraphicFramePr>
        <p:xfrm>
          <a:off x="6511174" y="996298"/>
          <a:ext cx="497201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B054876-8EDA-D512-8CE6-65A3C6A58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80241"/>
              </p:ext>
            </p:extLst>
          </p:nvPr>
        </p:nvGraphicFramePr>
        <p:xfrm>
          <a:off x="2108738" y="3749023"/>
          <a:ext cx="745103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1485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1334036" y="2105248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F0906B-C8FB-3ED4-0CF9-198518978BBC}"/>
              </a:ext>
            </a:extLst>
          </p:cNvPr>
          <p:cNvSpPr txBox="1"/>
          <p:nvPr/>
        </p:nvSpPr>
        <p:spPr>
          <a:xfrm>
            <a:off x="86139" y="687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5881 Employees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16B4CD-3B66-F4FF-36B5-258E68E9E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10349"/>
              </p:ext>
            </p:extLst>
          </p:nvPr>
        </p:nvGraphicFramePr>
        <p:xfrm>
          <a:off x="-19196" y="1070111"/>
          <a:ext cx="523937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4DE158-9958-CC87-07CE-28AF72740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16268"/>
              </p:ext>
            </p:extLst>
          </p:nvPr>
        </p:nvGraphicFramePr>
        <p:xfrm>
          <a:off x="5981946" y="1088205"/>
          <a:ext cx="5567944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87F174-5B10-3A09-62B2-3EA6DE25C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82071"/>
              </p:ext>
            </p:extLst>
          </p:nvPr>
        </p:nvGraphicFramePr>
        <p:xfrm>
          <a:off x="942253" y="3873636"/>
          <a:ext cx="9317621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2098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1334036" y="2105248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F0906B-C8FB-3ED4-0CF9-198518978BBC}"/>
              </a:ext>
            </a:extLst>
          </p:cNvPr>
          <p:cNvSpPr txBox="1"/>
          <p:nvPr/>
        </p:nvSpPr>
        <p:spPr>
          <a:xfrm>
            <a:off x="86139" y="687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5881 Employees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8D56FF-3E8B-65EF-06E6-BFFA322E3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186079"/>
              </p:ext>
            </p:extLst>
          </p:nvPr>
        </p:nvGraphicFramePr>
        <p:xfrm>
          <a:off x="1240553" y="631825"/>
          <a:ext cx="8572079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6187D9-CA5E-DB9E-A649-8D992932A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6368"/>
              </p:ext>
            </p:extLst>
          </p:nvPr>
        </p:nvGraphicFramePr>
        <p:xfrm>
          <a:off x="-205995" y="3439648"/>
          <a:ext cx="6765925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5E55644-41E7-6632-89B8-BD2206FF1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287920"/>
              </p:ext>
            </p:extLst>
          </p:nvPr>
        </p:nvGraphicFramePr>
        <p:xfrm>
          <a:off x="6338405" y="3439647"/>
          <a:ext cx="5534025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4978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1334036" y="2105248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F0906B-C8FB-3ED4-0CF9-198518978BBC}"/>
              </a:ext>
            </a:extLst>
          </p:cNvPr>
          <p:cNvSpPr txBox="1"/>
          <p:nvPr/>
        </p:nvSpPr>
        <p:spPr>
          <a:xfrm>
            <a:off x="86139" y="687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5881 Employees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D3CA0C-6271-7B12-4016-3AA80A315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657243"/>
              </p:ext>
            </p:extLst>
          </p:nvPr>
        </p:nvGraphicFramePr>
        <p:xfrm>
          <a:off x="-196770" y="1057098"/>
          <a:ext cx="12302631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729FF6F9-E176-547B-24DA-5393C91C75AC}"/>
              </a:ext>
            </a:extLst>
          </p:cNvPr>
          <p:cNvSpPr txBox="1"/>
          <p:nvPr/>
        </p:nvSpPr>
        <p:spPr>
          <a:xfrm>
            <a:off x="402801" y="1482049"/>
            <a:ext cx="714539" cy="1937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/>
              <a:t>36.76%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0DA15BD-030F-8EB3-F25E-F90C466D480A}"/>
              </a:ext>
            </a:extLst>
          </p:cNvPr>
          <p:cNvSpPr txBox="1"/>
          <p:nvPr/>
        </p:nvSpPr>
        <p:spPr>
          <a:xfrm>
            <a:off x="676086" y="1744247"/>
            <a:ext cx="714540" cy="1937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/>
              <a:t>27.09%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B49EDED-D550-3B87-294B-DD5000348046}"/>
              </a:ext>
            </a:extLst>
          </p:cNvPr>
          <p:cNvSpPr txBox="1"/>
          <p:nvPr/>
        </p:nvSpPr>
        <p:spPr>
          <a:xfrm>
            <a:off x="976766" y="1885548"/>
            <a:ext cx="714539" cy="193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/>
              <a:t>25.59%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FFEBC8-3425-F513-1DE4-C0779A2FCCC2}"/>
              </a:ext>
            </a:extLst>
          </p:cNvPr>
          <p:cNvSpPr txBox="1"/>
          <p:nvPr/>
        </p:nvSpPr>
        <p:spPr>
          <a:xfrm>
            <a:off x="1247753" y="2448427"/>
            <a:ext cx="714540" cy="193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/>
              <a:t>8.01%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69CF763-1DEB-BA86-8973-4E7D9331E4E3}"/>
              </a:ext>
            </a:extLst>
          </p:cNvPr>
          <p:cNvSpPr/>
          <p:nvPr/>
        </p:nvSpPr>
        <p:spPr>
          <a:xfrm>
            <a:off x="1697330" y="2777748"/>
            <a:ext cx="4495125" cy="457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A0498-2424-352A-12C6-A6738C5FDC7D}"/>
              </a:ext>
            </a:extLst>
          </p:cNvPr>
          <p:cNvSpPr txBox="1"/>
          <p:nvPr/>
        </p:nvSpPr>
        <p:spPr>
          <a:xfrm>
            <a:off x="3544467" y="2669802"/>
            <a:ext cx="61924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Less than 1%</a:t>
            </a:r>
            <a:endParaRPr lang="en-GB" sz="11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45ADCAD-5255-D7C4-E691-F8878C92288E}"/>
              </a:ext>
            </a:extLst>
          </p:cNvPr>
          <p:cNvSpPr/>
          <p:nvPr/>
        </p:nvSpPr>
        <p:spPr>
          <a:xfrm>
            <a:off x="7083707" y="2777748"/>
            <a:ext cx="4761042" cy="45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8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259E-0388-B39F-D404-729FC7AD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19739-A95A-4EE9-4800-A860AF76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02A601-77D0-F3E9-AB7C-B8E00EB2B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48421"/>
              </p:ext>
            </p:extLst>
          </p:nvPr>
        </p:nvGraphicFramePr>
        <p:xfrm>
          <a:off x="-273493" y="410939"/>
          <a:ext cx="12014793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EB3C06-A9EF-0A08-FA0C-DF6F0334E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91286"/>
              </p:ext>
            </p:extLst>
          </p:nvPr>
        </p:nvGraphicFramePr>
        <p:xfrm>
          <a:off x="-236683" y="3292640"/>
          <a:ext cx="61281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6FD093-5B24-1045-25AA-E4A2D840F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067735"/>
              </p:ext>
            </p:extLst>
          </p:nvPr>
        </p:nvGraphicFramePr>
        <p:xfrm>
          <a:off x="5579395" y="3292640"/>
          <a:ext cx="65807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731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A1667-A3AE-0B02-DCD2-A435A1A7A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26A71-5788-AD68-B80A-89E81513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6DBD713-EB9A-D99C-3197-6C0CC4442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129801"/>
              </p:ext>
            </p:extLst>
          </p:nvPr>
        </p:nvGraphicFramePr>
        <p:xfrm>
          <a:off x="-193784" y="792126"/>
          <a:ext cx="62642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D62EF7-3552-E6B5-A035-FC036298A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912851"/>
              </p:ext>
            </p:extLst>
          </p:nvPr>
        </p:nvGraphicFramePr>
        <p:xfrm>
          <a:off x="5775352" y="792126"/>
          <a:ext cx="6310020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73E0FE-F439-0B46-DB81-10ED2E9C2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884634"/>
              </p:ext>
            </p:extLst>
          </p:nvPr>
        </p:nvGraphicFramePr>
        <p:xfrm>
          <a:off x="1498204" y="3650695"/>
          <a:ext cx="7432158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980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A6D1-0A5E-DB86-AA57-FAC3F424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093BD-0B75-087C-729A-F46FB8D5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875A04-ABBE-6B15-4F5B-D7AB125B0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35407"/>
              </p:ext>
            </p:extLst>
          </p:nvPr>
        </p:nvGraphicFramePr>
        <p:xfrm>
          <a:off x="-58477" y="685800"/>
          <a:ext cx="65475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940742-B12A-DEA7-C28B-F44DF58D9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46145"/>
              </p:ext>
            </p:extLst>
          </p:nvPr>
        </p:nvGraphicFramePr>
        <p:xfrm>
          <a:off x="4635329" y="3345823"/>
          <a:ext cx="67394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157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88BC47C1B3E43A2802A552789955B" ma:contentTypeVersion="13" ma:contentTypeDescription="Create a new document." ma:contentTypeScope="" ma:versionID="35401a842fa73e86971944ed45320816">
  <xsd:schema xmlns:xsd="http://www.w3.org/2001/XMLSchema" xmlns:xs="http://www.w3.org/2001/XMLSchema" xmlns:p="http://schemas.microsoft.com/office/2006/metadata/properties" xmlns:ns2="62e08ff7-77b2-4829-9f73-1ae1d1ce5ad7" xmlns:ns3="bee3e185-09e1-4d69-a414-87d0e2e90080" targetNamespace="http://schemas.microsoft.com/office/2006/metadata/properties" ma:root="true" ma:fieldsID="dc7202d934301e0fdcaa52fa108cfcbd" ns2:_="" ns3:_="">
    <xsd:import namespace="62e08ff7-77b2-4829-9f73-1ae1d1ce5ad7"/>
    <xsd:import namespace="bee3e185-09e1-4d69-a414-87d0e2e90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08ff7-77b2-4829-9f73-1ae1d1ce5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6298c7-8ea1-4c8f-bb4d-5fe93b839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3e185-09e1-4d69-a414-87d0e2e90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7f57f-f0a2-4acf-a93f-ffa06e9229bd}" ma:internalName="TaxCatchAll" ma:showField="CatchAllData" ma:web="bee3e185-09e1-4d69-a414-87d0e2e90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e3e185-09e1-4d69-a414-87d0e2e90080">
      <UserInfo>
        <DisplayName>Turner, Lizzie</DisplayName>
        <AccountId>64</AccountId>
        <AccountType/>
      </UserInfo>
      <UserInfo>
        <DisplayName>Cook, Michael</DisplayName>
        <AccountId>39</AccountId>
        <AccountType/>
      </UserInfo>
      <UserInfo>
        <DisplayName>Davidson, Iain</DisplayName>
        <AccountId>35</AccountId>
        <AccountType/>
      </UserInfo>
      <UserInfo>
        <DisplayName>Ullrich, Erick</DisplayName>
        <AccountId>33</AccountId>
        <AccountType/>
      </UserInfo>
    </SharedWithUsers>
    <lcf76f155ced4ddcb4097134ff3c332f xmlns="62e08ff7-77b2-4829-9f73-1ae1d1ce5ad7">
      <Terms xmlns="http://schemas.microsoft.com/office/infopath/2007/PartnerControls"/>
    </lcf76f155ced4ddcb4097134ff3c332f>
    <TaxCatchAll xmlns="bee3e185-09e1-4d69-a414-87d0e2e90080" xsi:nil="true"/>
  </documentManagement>
</p:properties>
</file>

<file path=customXml/itemProps1.xml><?xml version="1.0" encoding="utf-8"?>
<ds:datastoreItem xmlns:ds="http://schemas.openxmlformats.org/officeDocument/2006/customXml" ds:itemID="{622D3082-517D-4737-B250-7B2B4F053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08ff7-77b2-4829-9f73-1ae1d1ce5ad7"/>
    <ds:schemaRef ds:uri="bee3e185-09e1-4d69-a414-87d0e2e90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CB003-881B-457F-B752-D51F208205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1CD03-0A49-4C5A-BC41-E891095A55F9}">
  <ds:schemaRefs>
    <ds:schemaRef ds:uri="http://schemas.microsoft.com/office/2006/metadata/properties"/>
    <ds:schemaRef ds:uri="62e08ff7-77b2-4829-9f73-1ae1d1ce5ad7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ee3e185-09e1-4d69-a414-87d0e2e900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529</Words>
  <Application>Microsoft Office PowerPoint</Application>
  <PresentationFormat>Widescreen</PresentationFormat>
  <Paragraphs>236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Galbraith, Karen</dc:creator>
  <cp:lastModifiedBy>Davidson, Iain</cp:lastModifiedBy>
  <cp:revision>8</cp:revision>
  <dcterms:created xsi:type="dcterms:W3CDTF">2020-04-28T14:08:54Z</dcterms:created>
  <dcterms:modified xsi:type="dcterms:W3CDTF">2025-02-14T17:10:31Z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2022-06-27T10:58:43Z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dfd0abe0-254f-4ab3-ac9a-af53f873fe85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0x010100ED188BC47C1B3E43A2802A552789955B</vt:lpwstr>
  </property>
  <property fmtid="{D5CDD505-2E9C-101B-9397-08002B2CF9AE}" pid="10" name="MediaServiceImageTags">
    <vt:lpwstr/>
  </property>
</Properties>
</file>